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Default Extension="wdp" ContentType="image/vnd.ms-photo"/>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notesMasterIdLst>
    <p:notesMasterId r:id="rId185"/>
  </p:notesMasterIdLst>
  <p:sldIdLst>
    <p:sldId id="490" r:id="rId2"/>
    <p:sldId id="485" r:id="rId3"/>
    <p:sldId id="486" r:id="rId4"/>
    <p:sldId id="487" r:id="rId5"/>
    <p:sldId id="449" r:id="rId6"/>
    <p:sldId id="296" r:id="rId7"/>
    <p:sldId id="394" r:id="rId8"/>
    <p:sldId id="393" r:id="rId9"/>
    <p:sldId id="395" r:id="rId10"/>
    <p:sldId id="392" r:id="rId11"/>
    <p:sldId id="391" r:id="rId12"/>
    <p:sldId id="396" r:id="rId13"/>
    <p:sldId id="397" r:id="rId14"/>
    <p:sldId id="451" r:id="rId15"/>
    <p:sldId id="398" r:id="rId16"/>
    <p:sldId id="399" r:id="rId17"/>
    <p:sldId id="400" r:id="rId18"/>
    <p:sldId id="401" r:id="rId19"/>
    <p:sldId id="402" r:id="rId20"/>
    <p:sldId id="452" r:id="rId21"/>
    <p:sldId id="403" r:id="rId22"/>
    <p:sldId id="404" r:id="rId23"/>
    <p:sldId id="405" r:id="rId24"/>
    <p:sldId id="406" r:id="rId25"/>
    <p:sldId id="407" r:id="rId26"/>
    <p:sldId id="453" r:id="rId27"/>
    <p:sldId id="408" r:id="rId28"/>
    <p:sldId id="454" r:id="rId29"/>
    <p:sldId id="412" r:id="rId30"/>
    <p:sldId id="410" r:id="rId31"/>
    <p:sldId id="411" r:id="rId32"/>
    <p:sldId id="409" r:id="rId33"/>
    <p:sldId id="414" r:id="rId34"/>
    <p:sldId id="413" r:id="rId35"/>
    <p:sldId id="415" r:id="rId36"/>
    <p:sldId id="416" r:id="rId37"/>
    <p:sldId id="417" r:id="rId38"/>
    <p:sldId id="418"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6" r:id="rId66"/>
    <p:sldId id="455" r:id="rId67"/>
    <p:sldId id="456" r:id="rId68"/>
    <p:sldId id="457" r:id="rId69"/>
    <p:sldId id="458" r:id="rId70"/>
    <p:sldId id="459" r:id="rId71"/>
    <p:sldId id="460" r:id="rId72"/>
    <p:sldId id="461" r:id="rId73"/>
    <p:sldId id="462" r:id="rId74"/>
    <p:sldId id="463" r:id="rId75"/>
    <p:sldId id="390" r:id="rId76"/>
    <p:sldId id="324" r:id="rId77"/>
    <p:sldId id="282" r:id="rId78"/>
    <p:sldId id="325" r:id="rId79"/>
    <p:sldId id="281" r:id="rId80"/>
    <p:sldId id="326" r:id="rId81"/>
    <p:sldId id="299" r:id="rId82"/>
    <p:sldId id="327" r:id="rId83"/>
    <p:sldId id="301" r:id="rId84"/>
    <p:sldId id="328" r:id="rId85"/>
    <p:sldId id="329" r:id="rId86"/>
    <p:sldId id="302" r:id="rId87"/>
    <p:sldId id="330" r:id="rId88"/>
    <p:sldId id="464" r:id="rId89"/>
    <p:sldId id="465" r:id="rId90"/>
    <p:sldId id="466" r:id="rId91"/>
    <p:sldId id="467" r:id="rId92"/>
    <p:sldId id="468" r:id="rId93"/>
    <p:sldId id="469" r:id="rId94"/>
    <p:sldId id="470" r:id="rId95"/>
    <p:sldId id="471" r:id="rId96"/>
    <p:sldId id="472" r:id="rId97"/>
    <p:sldId id="473" r:id="rId98"/>
    <p:sldId id="474" r:id="rId99"/>
    <p:sldId id="475" r:id="rId100"/>
    <p:sldId id="476" r:id="rId101"/>
    <p:sldId id="306" r:id="rId102"/>
    <p:sldId id="307" r:id="rId103"/>
    <p:sldId id="477" r:id="rId104"/>
    <p:sldId id="304" r:id="rId105"/>
    <p:sldId id="478" r:id="rId106"/>
    <p:sldId id="479" r:id="rId107"/>
    <p:sldId id="308" r:id="rId108"/>
    <p:sldId id="314" r:id="rId109"/>
    <p:sldId id="315" r:id="rId110"/>
    <p:sldId id="316" r:id="rId111"/>
    <p:sldId id="317" r:id="rId112"/>
    <p:sldId id="480" r:id="rId113"/>
    <p:sldId id="481" r:id="rId114"/>
    <p:sldId id="482" r:id="rId115"/>
    <p:sldId id="483" r:id="rId116"/>
    <p:sldId id="309" r:id="rId117"/>
    <p:sldId id="311" r:id="rId118"/>
    <p:sldId id="312" r:id="rId119"/>
    <p:sldId id="313" r:id="rId120"/>
    <p:sldId id="318" r:id="rId121"/>
    <p:sldId id="319" r:id="rId122"/>
    <p:sldId id="320" r:id="rId123"/>
    <p:sldId id="321" r:id="rId124"/>
    <p:sldId id="322" r:id="rId125"/>
    <p:sldId id="323" r:id="rId126"/>
    <p:sldId id="332" r:id="rId127"/>
    <p:sldId id="333" r:id="rId128"/>
    <p:sldId id="305" r:id="rId129"/>
    <p:sldId id="335" r:id="rId130"/>
    <p:sldId id="334" r:id="rId131"/>
    <p:sldId id="336" r:id="rId132"/>
    <p:sldId id="339" r:id="rId133"/>
    <p:sldId id="340" r:id="rId134"/>
    <p:sldId id="341" r:id="rId135"/>
    <p:sldId id="342" r:id="rId136"/>
    <p:sldId id="343" r:id="rId137"/>
    <p:sldId id="344" r:id="rId138"/>
    <p:sldId id="345" r:id="rId139"/>
    <p:sldId id="346" r:id="rId140"/>
    <p:sldId id="347" r:id="rId141"/>
    <p:sldId id="350" r:id="rId142"/>
    <p:sldId id="351" r:id="rId143"/>
    <p:sldId id="352" r:id="rId144"/>
    <p:sldId id="353" r:id="rId145"/>
    <p:sldId id="388" r:id="rId146"/>
    <p:sldId id="389" r:id="rId147"/>
    <p:sldId id="354" r:id="rId148"/>
    <p:sldId id="355" r:id="rId149"/>
    <p:sldId id="356" r:id="rId150"/>
    <p:sldId id="357" r:id="rId151"/>
    <p:sldId id="484" r:id="rId152"/>
    <p:sldId id="358" r:id="rId153"/>
    <p:sldId id="359" r:id="rId154"/>
    <p:sldId id="360" r:id="rId155"/>
    <p:sldId id="361" r:id="rId156"/>
    <p:sldId id="362" r:id="rId157"/>
    <p:sldId id="363" r:id="rId158"/>
    <p:sldId id="364" r:id="rId159"/>
    <p:sldId id="372" r:id="rId160"/>
    <p:sldId id="373" r:id="rId161"/>
    <p:sldId id="374" r:id="rId162"/>
    <p:sldId id="375" r:id="rId163"/>
    <p:sldId id="376" r:id="rId164"/>
    <p:sldId id="377" r:id="rId165"/>
    <p:sldId id="378" r:id="rId166"/>
    <p:sldId id="379" r:id="rId167"/>
    <p:sldId id="380" r:id="rId168"/>
    <p:sldId id="381" r:id="rId169"/>
    <p:sldId id="382" r:id="rId170"/>
    <p:sldId id="383" r:id="rId171"/>
    <p:sldId id="384" r:id="rId172"/>
    <p:sldId id="385" r:id="rId173"/>
    <p:sldId id="386" r:id="rId174"/>
    <p:sldId id="387" r:id="rId175"/>
    <p:sldId id="365" r:id="rId176"/>
    <p:sldId id="366" r:id="rId177"/>
    <p:sldId id="367" r:id="rId178"/>
    <p:sldId id="368" r:id="rId179"/>
    <p:sldId id="369" r:id="rId180"/>
    <p:sldId id="370" r:id="rId181"/>
    <p:sldId id="371" r:id="rId182"/>
    <p:sldId id="489" r:id="rId183"/>
    <p:sldId id="488" r:id="rId184"/>
  </p:sldIdLst>
  <p:sldSz cx="9144000" cy="6858000" type="screen4x3"/>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CCFF33"/>
    <a:srgbClr val="FFCC00"/>
    <a:srgbClr val="FCF5CC"/>
    <a:srgbClr val="FFFF99"/>
    <a:srgbClr val="FFFF66"/>
    <a:srgbClr val="99FF99"/>
    <a:srgbClr val="FF7C80"/>
    <a:srgbClr val="99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9708" autoAdjust="0"/>
  </p:normalViewPr>
  <p:slideViewPr>
    <p:cSldViewPr>
      <p:cViewPr>
        <p:scale>
          <a:sx n="100" d="100"/>
          <a:sy n="100" d="100"/>
        </p:scale>
        <p:origin x="-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C9BDC-79B8-4EED-8240-E6E161E0EECF}"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ru-RU"/>
        </a:p>
      </dgm:t>
    </dgm:pt>
    <dgm:pt modelId="{BA9A974C-20A1-4210-A0E2-1B33086897C7}">
      <dgm:prSet phldrT="[Текст]" custT="1"/>
      <dgm:spPr/>
      <dgm:t>
        <a:bodyPr/>
        <a:lstStyle/>
        <a:p>
          <a:r>
            <a:rPr lang="ru-RU" sz="1800" b="1" dirty="0" smtClean="0"/>
            <a:t>Председатель</a:t>
          </a:r>
          <a:endParaRPr lang="ru-RU" sz="1800" b="1" dirty="0"/>
        </a:p>
      </dgm:t>
    </dgm:pt>
    <dgm:pt modelId="{92CAD81C-9E81-4179-BC21-DD428D33C549}" type="parTrans" cxnId="{A0E936DC-D8DD-478F-8F80-992F63397409}">
      <dgm:prSet/>
      <dgm:spPr/>
      <dgm:t>
        <a:bodyPr/>
        <a:lstStyle/>
        <a:p>
          <a:endParaRPr lang="ru-RU"/>
        </a:p>
      </dgm:t>
    </dgm:pt>
    <dgm:pt modelId="{B3ED9667-6BA0-47F5-874D-F1E9AE0BB5AA}" type="sibTrans" cxnId="{A0E936DC-D8DD-478F-8F80-992F63397409}">
      <dgm:prSet/>
      <dgm:spPr/>
      <dgm:t>
        <a:bodyPr/>
        <a:lstStyle/>
        <a:p>
          <a:endParaRPr lang="ru-RU"/>
        </a:p>
      </dgm:t>
    </dgm:pt>
    <dgm:pt modelId="{270DDA69-A4F6-4482-A573-6EE3DC4628D9}">
      <dgm:prSet phldrT="[Текст]" custT="1"/>
      <dgm:spPr/>
      <dgm:t>
        <a:bodyPr/>
        <a:lstStyle/>
        <a:p>
          <a:r>
            <a:rPr lang="ru-RU" sz="1800" b="1" smtClean="0"/>
            <a:t>Заместитель  председателя</a:t>
          </a:r>
          <a:endParaRPr lang="ru-RU" sz="1800" b="1" dirty="0"/>
        </a:p>
      </dgm:t>
    </dgm:pt>
    <dgm:pt modelId="{288303FB-F75B-4313-8A73-212EAEBB385E}" type="parTrans" cxnId="{4AAB64C6-3D79-437D-ACD0-B2CA9055EB30}">
      <dgm:prSet/>
      <dgm:spPr/>
      <dgm:t>
        <a:bodyPr/>
        <a:lstStyle/>
        <a:p>
          <a:endParaRPr lang="ru-RU"/>
        </a:p>
      </dgm:t>
    </dgm:pt>
    <dgm:pt modelId="{5F1C9FFA-1A9C-4CF8-86E2-2B601548B575}" type="sibTrans" cxnId="{4AAB64C6-3D79-437D-ACD0-B2CA9055EB30}">
      <dgm:prSet/>
      <dgm:spPr/>
      <dgm:t>
        <a:bodyPr/>
        <a:lstStyle/>
        <a:p>
          <a:endParaRPr lang="ru-RU"/>
        </a:p>
      </dgm:t>
    </dgm:pt>
    <dgm:pt modelId="{DC1702CE-3520-4AB6-90D1-7DA407E99A79}">
      <dgm:prSet phldrT="[Текст]"/>
      <dgm:spPr/>
      <dgm:t>
        <a:bodyPr/>
        <a:lstStyle/>
        <a:p>
          <a:r>
            <a:rPr lang="ru-RU" b="1" smtClean="0"/>
            <a:t>Секретарь</a:t>
          </a:r>
          <a:endParaRPr lang="ru-RU" b="1" dirty="0"/>
        </a:p>
      </dgm:t>
    </dgm:pt>
    <dgm:pt modelId="{4937423B-6ABF-464D-B554-606221C7F241}" type="parTrans" cxnId="{7B3D182E-449B-41EB-80E6-FEA5A3D783FF}">
      <dgm:prSet/>
      <dgm:spPr/>
      <dgm:t>
        <a:bodyPr/>
        <a:lstStyle/>
        <a:p>
          <a:endParaRPr lang="ru-RU"/>
        </a:p>
      </dgm:t>
    </dgm:pt>
    <dgm:pt modelId="{39F60E33-259F-40CD-A929-B6CA4A16DC67}" type="sibTrans" cxnId="{7B3D182E-449B-41EB-80E6-FEA5A3D783FF}">
      <dgm:prSet/>
      <dgm:spPr/>
      <dgm:t>
        <a:bodyPr/>
        <a:lstStyle/>
        <a:p>
          <a:endParaRPr lang="ru-RU"/>
        </a:p>
      </dgm:t>
    </dgm:pt>
    <dgm:pt modelId="{D79DE7DA-CD2F-413F-B001-8E44D167E87E}" type="pres">
      <dgm:prSet presAssocID="{EE9C9BDC-79B8-4EED-8240-E6E161E0EECF}" presName="linear" presStyleCnt="0">
        <dgm:presLayoutVars>
          <dgm:dir/>
          <dgm:animLvl val="lvl"/>
          <dgm:resizeHandles val="exact"/>
        </dgm:presLayoutVars>
      </dgm:prSet>
      <dgm:spPr/>
      <dgm:t>
        <a:bodyPr/>
        <a:lstStyle/>
        <a:p>
          <a:endParaRPr lang="ru-RU"/>
        </a:p>
      </dgm:t>
    </dgm:pt>
    <dgm:pt modelId="{1026FC99-5230-41EA-ACC4-4974E3B236C3}" type="pres">
      <dgm:prSet presAssocID="{BA9A974C-20A1-4210-A0E2-1B33086897C7}" presName="parentLin" presStyleCnt="0"/>
      <dgm:spPr/>
      <dgm:t>
        <a:bodyPr/>
        <a:lstStyle/>
        <a:p>
          <a:endParaRPr lang="ru-RU"/>
        </a:p>
      </dgm:t>
    </dgm:pt>
    <dgm:pt modelId="{38C06FC2-BB17-42A6-B1A1-9BB17BA9AC6C}" type="pres">
      <dgm:prSet presAssocID="{BA9A974C-20A1-4210-A0E2-1B33086897C7}" presName="parentLeftMargin" presStyleLbl="node1" presStyleIdx="0" presStyleCnt="3"/>
      <dgm:spPr/>
      <dgm:t>
        <a:bodyPr/>
        <a:lstStyle/>
        <a:p>
          <a:endParaRPr lang="ru-RU"/>
        </a:p>
      </dgm:t>
    </dgm:pt>
    <dgm:pt modelId="{942137A1-F5E7-4D51-89B4-79776A455FEC}" type="pres">
      <dgm:prSet presAssocID="{BA9A974C-20A1-4210-A0E2-1B33086897C7}" presName="parentText" presStyleLbl="node1" presStyleIdx="0" presStyleCnt="3" custScaleX="111727" custLinFactNeighborX="-10447">
        <dgm:presLayoutVars>
          <dgm:chMax val="0"/>
          <dgm:bulletEnabled val="1"/>
        </dgm:presLayoutVars>
      </dgm:prSet>
      <dgm:spPr/>
      <dgm:t>
        <a:bodyPr/>
        <a:lstStyle/>
        <a:p>
          <a:endParaRPr lang="ru-RU"/>
        </a:p>
      </dgm:t>
    </dgm:pt>
    <dgm:pt modelId="{3C1621CA-AAFF-48E0-90F8-39CCEB43E2C3}" type="pres">
      <dgm:prSet presAssocID="{BA9A974C-20A1-4210-A0E2-1B33086897C7}" presName="negativeSpace" presStyleCnt="0"/>
      <dgm:spPr/>
      <dgm:t>
        <a:bodyPr/>
        <a:lstStyle/>
        <a:p>
          <a:endParaRPr lang="ru-RU"/>
        </a:p>
      </dgm:t>
    </dgm:pt>
    <dgm:pt modelId="{88CB4426-6372-40AF-AEF5-94FF27864BAE}" type="pres">
      <dgm:prSet presAssocID="{BA9A974C-20A1-4210-A0E2-1B33086897C7}" presName="childText" presStyleLbl="conFgAcc1" presStyleIdx="0" presStyleCnt="3">
        <dgm:presLayoutVars>
          <dgm:bulletEnabled val="1"/>
        </dgm:presLayoutVars>
      </dgm:prSet>
      <dgm:spPr/>
      <dgm:t>
        <a:bodyPr/>
        <a:lstStyle/>
        <a:p>
          <a:endParaRPr lang="ru-RU"/>
        </a:p>
      </dgm:t>
    </dgm:pt>
    <dgm:pt modelId="{CD6A329D-D488-4F1C-9A3E-2F330C346C25}" type="pres">
      <dgm:prSet presAssocID="{B3ED9667-6BA0-47F5-874D-F1E9AE0BB5AA}" presName="spaceBetweenRectangles" presStyleCnt="0"/>
      <dgm:spPr/>
      <dgm:t>
        <a:bodyPr/>
        <a:lstStyle/>
        <a:p>
          <a:endParaRPr lang="ru-RU"/>
        </a:p>
      </dgm:t>
    </dgm:pt>
    <dgm:pt modelId="{07447322-830A-441F-B9EE-EAE5EB8497A3}" type="pres">
      <dgm:prSet presAssocID="{270DDA69-A4F6-4482-A573-6EE3DC4628D9}" presName="parentLin" presStyleCnt="0"/>
      <dgm:spPr/>
      <dgm:t>
        <a:bodyPr/>
        <a:lstStyle/>
        <a:p>
          <a:endParaRPr lang="ru-RU"/>
        </a:p>
      </dgm:t>
    </dgm:pt>
    <dgm:pt modelId="{DE2D6BAF-4EB7-468A-99B6-3754C4FD74A2}" type="pres">
      <dgm:prSet presAssocID="{270DDA69-A4F6-4482-A573-6EE3DC4628D9}" presName="parentLeftMargin" presStyleLbl="node1" presStyleIdx="0" presStyleCnt="3"/>
      <dgm:spPr/>
      <dgm:t>
        <a:bodyPr/>
        <a:lstStyle/>
        <a:p>
          <a:endParaRPr lang="ru-RU"/>
        </a:p>
      </dgm:t>
    </dgm:pt>
    <dgm:pt modelId="{C88E4CC8-01E9-499C-A81C-C914EA036E44}" type="pres">
      <dgm:prSet presAssocID="{270DDA69-A4F6-4482-A573-6EE3DC4628D9}" presName="parentText" presStyleLbl="node1" presStyleIdx="1" presStyleCnt="3" custScaleX="111727">
        <dgm:presLayoutVars>
          <dgm:chMax val="0"/>
          <dgm:bulletEnabled val="1"/>
        </dgm:presLayoutVars>
      </dgm:prSet>
      <dgm:spPr/>
      <dgm:t>
        <a:bodyPr/>
        <a:lstStyle/>
        <a:p>
          <a:endParaRPr lang="ru-RU"/>
        </a:p>
      </dgm:t>
    </dgm:pt>
    <dgm:pt modelId="{ACF97607-9BEC-4F3D-AA30-688B81B3204F}" type="pres">
      <dgm:prSet presAssocID="{270DDA69-A4F6-4482-A573-6EE3DC4628D9}" presName="negativeSpace" presStyleCnt="0"/>
      <dgm:spPr/>
      <dgm:t>
        <a:bodyPr/>
        <a:lstStyle/>
        <a:p>
          <a:endParaRPr lang="ru-RU"/>
        </a:p>
      </dgm:t>
    </dgm:pt>
    <dgm:pt modelId="{51EC0461-49D4-4BC3-9A92-31994A98948B}" type="pres">
      <dgm:prSet presAssocID="{270DDA69-A4F6-4482-A573-6EE3DC4628D9}" presName="childText" presStyleLbl="conFgAcc1" presStyleIdx="1" presStyleCnt="3">
        <dgm:presLayoutVars>
          <dgm:bulletEnabled val="1"/>
        </dgm:presLayoutVars>
      </dgm:prSet>
      <dgm:spPr/>
      <dgm:t>
        <a:bodyPr/>
        <a:lstStyle/>
        <a:p>
          <a:endParaRPr lang="ru-RU"/>
        </a:p>
      </dgm:t>
    </dgm:pt>
    <dgm:pt modelId="{E40F6F71-B856-4D62-9DF6-F7289D122DE0}" type="pres">
      <dgm:prSet presAssocID="{5F1C9FFA-1A9C-4CF8-86E2-2B601548B575}" presName="spaceBetweenRectangles" presStyleCnt="0"/>
      <dgm:spPr/>
      <dgm:t>
        <a:bodyPr/>
        <a:lstStyle/>
        <a:p>
          <a:endParaRPr lang="ru-RU"/>
        </a:p>
      </dgm:t>
    </dgm:pt>
    <dgm:pt modelId="{BA94DDD1-7E42-49A6-A628-C6D8096CC25E}" type="pres">
      <dgm:prSet presAssocID="{DC1702CE-3520-4AB6-90D1-7DA407E99A79}" presName="parentLin" presStyleCnt="0"/>
      <dgm:spPr/>
      <dgm:t>
        <a:bodyPr/>
        <a:lstStyle/>
        <a:p>
          <a:endParaRPr lang="ru-RU"/>
        </a:p>
      </dgm:t>
    </dgm:pt>
    <dgm:pt modelId="{CDDC9733-9378-452D-AAB9-9AFC2CDBA12E}" type="pres">
      <dgm:prSet presAssocID="{DC1702CE-3520-4AB6-90D1-7DA407E99A79}" presName="parentLeftMargin" presStyleLbl="node1" presStyleIdx="1" presStyleCnt="3"/>
      <dgm:spPr/>
      <dgm:t>
        <a:bodyPr/>
        <a:lstStyle/>
        <a:p>
          <a:endParaRPr lang="ru-RU"/>
        </a:p>
      </dgm:t>
    </dgm:pt>
    <dgm:pt modelId="{8765DA84-413E-4612-A5CE-22E9A8C99EAD}" type="pres">
      <dgm:prSet presAssocID="{DC1702CE-3520-4AB6-90D1-7DA407E99A79}" presName="parentText" presStyleLbl="node1" presStyleIdx="2" presStyleCnt="3" custScaleX="110021" custLinFactNeighborX="19403" custLinFactNeighborY="-4666">
        <dgm:presLayoutVars>
          <dgm:chMax val="0"/>
          <dgm:bulletEnabled val="1"/>
        </dgm:presLayoutVars>
      </dgm:prSet>
      <dgm:spPr/>
      <dgm:t>
        <a:bodyPr/>
        <a:lstStyle/>
        <a:p>
          <a:endParaRPr lang="ru-RU"/>
        </a:p>
      </dgm:t>
    </dgm:pt>
    <dgm:pt modelId="{E2775749-E3F1-4202-B7BD-7D6FE0C899CF}" type="pres">
      <dgm:prSet presAssocID="{DC1702CE-3520-4AB6-90D1-7DA407E99A79}" presName="negativeSpace" presStyleCnt="0"/>
      <dgm:spPr/>
      <dgm:t>
        <a:bodyPr/>
        <a:lstStyle/>
        <a:p>
          <a:endParaRPr lang="ru-RU"/>
        </a:p>
      </dgm:t>
    </dgm:pt>
    <dgm:pt modelId="{7F44A3F0-DECA-4942-A526-05C61C1C876A}" type="pres">
      <dgm:prSet presAssocID="{DC1702CE-3520-4AB6-90D1-7DA407E99A79}" presName="childText" presStyleLbl="conFgAcc1" presStyleIdx="2" presStyleCnt="3">
        <dgm:presLayoutVars>
          <dgm:bulletEnabled val="1"/>
        </dgm:presLayoutVars>
      </dgm:prSet>
      <dgm:spPr/>
      <dgm:t>
        <a:bodyPr/>
        <a:lstStyle/>
        <a:p>
          <a:endParaRPr lang="ru-RU"/>
        </a:p>
      </dgm:t>
    </dgm:pt>
  </dgm:ptLst>
  <dgm:cxnLst>
    <dgm:cxn modelId="{E5C60E70-F614-4A35-8C67-96E6C1849BC9}" type="presOf" srcId="{BA9A974C-20A1-4210-A0E2-1B33086897C7}" destId="{942137A1-F5E7-4D51-89B4-79776A455FEC}" srcOrd="1" destOrd="0" presId="urn:microsoft.com/office/officeart/2005/8/layout/list1"/>
    <dgm:cxn modelId="{B7C6567F-6BCC-4C64-92E6-BE1416BA9DF0}" type="presOf" srcId="{270DDA69-A4F6-4482-A573-6EE3DC4628D9}" destId="{DE2D6BAF-4EB7-468A-99B6-3754C4FD74A2}" srcOrd="0" destOrd="0" presId="urn:microsoft.com/office/officeart/2005/8/layout/list1"/>
    <dgm:cxn modelId="{57F07962-A489-4CA0-A0AA-0F9E44E30E4B}" type="presOf" srcId="{DC1702CE-3520-4AB6-90D1-7DA407E99A79}" destId="{8765DA84-413E-4612-A5CE-22E9A8C99EAD}" srcOrd="1" destOrd="0" presId="urn:microsoft.com/office/officeart/2005/8/layout/list1"/>
    <dgm:cxn modelId="{6E05A7ED-1EA8-411E-83F1-D2C463D7A03D}" type="presOf" srcId="{BA9A974C-20A1-4210-A0E2-1B33086897C7}" destId="{38C06FC2-BB17-42A6-B1A1-9BB17BA9AC6C}" srcOrd="0" destOrd="0" presId="urn:microsoft.com/office/officeart/2005/8/layout/list1"/>
    <dgm:cxn modelId="{7B3D182E-449B-41EB-80E6-FEA5A3D783FF}" srcId="{EE9C9BDC-79B8-4EED-8240-E6E161E0EECF}" destId="{DC1702CE-3520-4AB6-90D1-7DA407E99A79}" srcOrd="2" destOrd="0" parTransId="{4937423B-6ABF-464D-B554-606221C7F241}" sibTransId="{39F60E33-259F-40CD-A929-B6CA4A16DC67}"/>
    <dgm:cxn modelId="{4AAB64C6-3D79-437D-ACD0-B2CA9055EB30}" srcId="{EE9C9BDC-79B8-4EED-8240-E6E161E0EECF}" destId="{270DDA69-A4F6-4482-A573-6EE3DC4628D9}" srcOrd="1" destOrd="0" parTransId="{288303FB-F75B-4313-8A73-212EAEBB385E}" sibTransId="{5F1C9FFA-1A9C-4CF8-86E2-2B601548B575}"/>
    <dgm:cxn modelId="{E565A6AF-3810-4810-B85B-D3DA127AF098}" type="presOf" srcId="{DC1702CE-3520-4AB6-90D1-7DA407E99A79}" destId="{CDDC9733-9378-452D-AAB9-9AFC2CDBA12E}" srcOrd="0" destOrd="0" presId="urn:microsoft.com/office/officeart/2005/8/layout/list1"/>
    <dgm:cxn modelId="{A0E936DC-D8DD-478F-8F80-992F63397409}" srcId="{EE9C9BDC-79B8-4EED-8240-E6E161E0EECF}" destId="{BA9A974C-20A1-4210-A0E2-1B33086897C7}" srcOrd="0" destOrd="0" parTransId="{92CAD81C-9E81-4179-BC21-DD428D33C549}" sibTransId="{B3ED9667-6BA0-47F5-874D-F1E9AE0BB5AA}"/>
    <dgm:cxn modelId="{8BED3B60-A663-4A8B-89F0-CFE5CB1124DD}" type="presOf" srcId="{EE9C9BDC-79B8-4EED-8240-E6E161E0EECF}" destId="{D79DE7DA-CD2F-413F-B001-8E44D167E87E}" srcOrd="0" destOrd="0" presId="urn:microsoft.com/office/officeart/2005/8/layout/list1"/>
    <dgm:cxn modelId="{5B7D734A-DC36-4DC3-8893-4C18107EB332}" type="presOf" srcId="{270DDA69-A4F6-4482-A573-6EE3DC4628D9}" destId="{C88E4CC8-01E9-499C-A81C-C914EA036E44}" srcOrd="1" destOrd="0" presId="urn:microsoft.com/office/officeart/2005/8/layout/list1"/>
    <dgm:cxn modelId="{95AC3F53-8749-40CD-8BE4-64520100E2F8}" type="presParOf" srcId="{D79DE7DA-CD2F-413F-B001-8E44D167E87E}" destId="{1026FC99-5230-41EA-ACC4-4974E3B236C3}" srcOrd="0" destOrd="0" presId="urn:microsoft.com/office/officeart/2005/8/layout/list1"/>
    <dgm:cxn modelId="{607213A4-B25A-49F3-AD27-BD1661D63DA2}" type="presParOf" srcId="{1026FC99-5230-41EA-ACC4-4974E3B236C3}" destId="{38C06FC2-BB17-42A6-B1A1-9BB17BA9AC6C}" srcOrd="0" destOrd="0" presId="urn:microsoft.com/office/officeart/2005/8/layout/list1"/>
    <dgm:cxn modelId="{BD797D71-85D7-49AC-A492-32B288F8900C}" type="presParOf" srcId="{1026FC99-5230-41EA-ACC4-4974E3B236C3}" destId="{942137A1-F5E7-4D51-89B4-79776A455FEC}" srcOrd="1" destOrd="0" presId="urn:microsoft.com/office/officeart/2005/8/layout/list1"/>
    <dgm:cxn modelId="{75B1AA56-ACE8-49FE-89CF-86B1E1F34C29}" type="presParOf" srcId="{D79DE7DA-CD2F-413F-B001-8E44D167E87E}" destId="{3C1621CA-AAFF-48E0-90F8-39CCEB43E2C3}" srcOrd="1" destOrd="0" presId="urn:microsoft.com/office/officeart/2005/8/layout/list1"/>
    <dgm:cxn modelId="{87CF2A2B-8C58-4B71-8B9D-1783D7F4C797}" type="presParOf" srcId="{D79DE7DA-CD2F-413F-B001-8E44D167E87E}" destId="{88CB4426-6372-40AF-AEF5-94FF27864BAE}" srcOrd="2" destOrd="0" presId="urn:microsoft.com/office/officeart/2005/8/layout/list1"/>
    <dgm:cxn modelId="{DCF025D1-91BA-4FC0-8E7F-3D5ACDFC9BEA}" type="presParOf" srcId="{D79DE7DA-CD2F-413F-B001-8E44D167E87E}" destId="{CD6A329D-D488-4F1C-9A3E-2F330C346C25}" srcOrd="3" destOrd="0" presId="urn:microsoft.com/office/officeart/2005/8/layout/list1"/>
    <dgm:cxn modelId="{F4551672-6727-4270-A261-59A3F702209A}" type="presParOf" srcId="{D79DE7DA-CD2F-413F-B001-8E44D167E87E}" destId="{07447322-830A-441F-B9EE-EAE5EB8497A3}" srcOrd="4" destOrd="0" presId="urn:microsoft.com/office/officeart/2005/8/layout/list1"/>
    <dgm:cxn modelId="{AE69DE79-D3CF-4672-B4FB-CA46CAEF6E88}" type="presParOf" srcId="{07447322-830A-441F-B9EE-EAE5EB8497A3}" destId="{DE2D6BAF-4EB7-468A-99B6-3754C4FD74A2}" srcOrd="0" destOrd="0" presId="urn:microsoft.com/office/officeart/2005/8/layout/list1"/>
    <dgm:cxn modelId="{420D3001-CBB2-4C99-A367-EFCA1984FAD6}" type="presParOf" srcId="{07447322-830A-441F-B9EE-EAE5EB8497A3}" destId="{C88E4CC8-01E9-499C-A81C-C914EA036E44}" srcOrd="1" destOrd="0" presId="urn:microsoft.com/office/officeart/2005/8/layout/list1"/>
    <dgm:cxn modelId="{90BCF154-E268-4E19-8109-35F1E425BC33}" type="presParOf" srcId="{D79DE7DA-CD2F-413F-B001-8E44D167E87E}" destId="{ACF97607-9BEC-4F3D-AA30-688B81B3204F}" srcOrd="5" destOrd="0" presId="urn:microsoft.com/office/officeart/2005/8/layout/list1"/>
    <dgm:cxn modelId="{D33C2730-9CA4-4A8C-828D-31749131CB0D}" type="presParOf" srcId="{D79DE7DA-CD2F-413F-B001-8E44D167E87E}" destId="{51EC0461-49D4-4BC3-9A92-31994A98948B}" srcOrd="6" destOrd="0" presId="urn:microsoft.com/office/officeart/2005/8/layout/list1"/>
    <dgm:cxn modelId="{EF2BCF56-0C6F-4BFA-A76F-D52F1BDD3A44}" type="presParOf" srcId="{D79DE7DA-CD2F-413F-B001-8E44D167E87E}" destId="{E40F6F71-B856-4D62-9DF6-F7289D122DE0}" srcOrd="7" destOrd="0" presId="urn:microsoft.com/office/officeart/2005/8/layout/list1"/>
    <dgm:cxn modelId="{8093A773-B968-4387-98E6-042D0288E1A3}" type="presParOf" srcId="{D79DE7DA-CD2F-413F-B001-8E44D167E87E}" destId="{BA94DDD1-7E42-49A6-A628-C6D8096CC25E}" srcOrd="8" destOrd="0" presId="urn:microsoft.com/office/officeart/2005/8/layout/list1"/>
    <dgm:cxn modelId="{AB522E92-7FAD-413C-AF99-9D696C80E7EC}" type="presParOf" srcId="{BA94DDD1-7E42-49A6-A628-C6D8096CC25E}" destId="{CDDC9733-9378-452D-AAB9-9AFC2CDBA12E}" srcOrd="0" destOrd="0" presId="urn:microsoft.com/office/officeart/2005/8/layout/list1"/>
    <dgm:cxn modelId="{1FC78CC2-52FD-4B3A-B571-1BA9D0BD05B5}" type="presParOf" srcId="{BA94DDD1-7E42-49A6-A628-C6D8096CC25E}" destId="{8765DA84-413E-4612-A5CE-22E9A8C99EAD}" srcOrd="1" destOrd="0" presId="urn:microsoft.com/office/officeart/2005/8/layout/list1"/>
    <dgm:cxn modelId="{030C82B5-1C59-49E4-8A52-0A1ED4AB510C}" type="presParOf" srcId="{D79DE7DA-CD2F-413F-B001-8E44D167E87E}" destId="{E2775749-E3F1-4202-B7BD-7D6FE0C899CF}" srcOrd="9" destOrd="0" presId="urn:microsoft.com/office/officeart/2005/8/layout/list1"/>
    <dgm:cxn modelId="{BDCE31E0-2215-4693-98ED-42BE635976CE}" type="presParOf" srcId="{D79DE7DA-CD2F-413F-B001-8E44D167E87E}" destId="{7F44A3F0-DECA-4942-A526-05C61C1C876A}"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C9BDC-79B8-4EED-8240-E6E161E0EECF}"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ru-RU"/>
        </a:p>
      </dgm:t>
    </dgm:pt>
    <dgm:pt modelId="{BA9A974C-20A1-4210-A0E2-1B33086897C7}">
      <dgm:prSet phldrT="[Текст]" custT="1"/>
      <dgm:spPr/>
      <dgm:t>
        <a:bodyPr/>
        <a:lstStyle/>
        <a:p>
          <a:r>
            <a:rPr lang="ru-RU" sz="1800" b="1" dirty="0" smtClean="0"/>
            <a:t>Председатель</a:t>
          </a:r>
          <a:endParaRPr lang="ru-RU" sz="1800" b="1" dirty="0"/>
        </a:p>
      </dgm:t>
    </dgm:pt>
    <dgm:pt modelId="{92CAD81C-9E81-4179-BC21-DD428D33C549}" type="parTrans" cxnId="{A0E936DC-D8DD-478F-8F80-992F63397409}">
      <dgm:prSet/>
      <dgm:spPr/>
      <dgm:t>
        <a:bodyPr/>
        <a:lstStyle/>
        <a:p>
          <a:endParaRPr lang="ru-RU"/>
        </a:p>
      </dgm:t>
    </dgm:pt>
    <dgm:pt modelId="{B3ED9667-6BA0-47F5-874D-F1E9AE0BB5AA}" type="sibTrans" cxnId="{A0E936DC-D8DD-478F-8F80-992F63397409}">
      <dgm:prSet/>
      <dgm:spPr/>
      <dgm:t>
        <a:bodyPr/>
        <a:lstStyle/>
        <a:p>
          <a:endParaRPr lang="ru-RU"/>
        </a:p>
      </dgm:t>
    </dgm:pt>
    <dgm:pt modelId="{270DDA69-A4F6-4482-A573-6EE3DC4628D9}">
      <dgm:prSet phldrT="[Текст]" custT="1"/>
      <dgm:spPr/>
      <dgm:t>
        <a:bodyPr/>
        <a:lstStyle/>
        <a:p>
          <a:r>
            <a:rPr lang="ru-RU" sz="1800" b="1" dirty="0" smtClean="0"/>
            <a:t>Заместитель председателя</a:t>
          </a:r>
          <a:endParaRPr lang="ru-RU" sz="1800" b="1" dirty="0"/>
        </a:p>
      </dgm:t>
    </dgm:pt>
    <dgm:pt modelId="{288303FB-F75B-4313-8A73-212EAEBB385E}" type="parTrans" cxnId="{4AAB64C6-3D79-437D-ACD0-B2CA9055EB30}">
      <dgm:prSet/>
      <dgm:spPr/>
      <dgm:t>
        <a:bodyPr/>
        <a:lstStyle/>
        <a:p>
          <a:endParaRPr lang="ru-RU"/>
        </a:p>
      </dgm:t>
    </dgm:pt>
    <dgm:pt modelId="{5F1C9FFA-1A9C-4CF8-86E2-2B601548B575}" type="sibTrans" cxnId="{4AAB64C6-3D79-437D-ACD0-B2CA9055EB30}">
      <dgm:prSet/>
      <dgm:spPr/>
      <dgm:t>
        <a:bodyPr/>
        <a:lstStyle/>
        <a:p>
          <a:endParaRPr lang="ru-RU"/>
        </a:p>
      </dgm:t>
    </dgm:pt>
    <dgm:pt modelId="{DC1702CE-3520-4AB6-90D1-7DA407E99A79}">
      <dgm:prSet phldrT="[Текст]" custT="1"/>
      <dgm:spPr/>
      <dgm:t>
        <a:bodyPr/>
        <a:lstStyle/>
        <a:p>
          <a:r>
            <a:rPr lang="ru-RU" sz="1800" b="1" dirty="0" smtClean="0"/>
            <a:t>Секретарь</a:t>
          </a:r>
          <a:endParaRPr lang="ru-RU" sz="1800" b="1" dirty="0"/>
        </a:p>
      </dgm:t>
    </dgm:pt>
    <dgm:pt modelId="{4937423B-6ABF-464D-B554-606221C7F241}" type="parTrans" cxnId="{7B3D182E-449B-41EB-80E6-FEA5A3D783FF}">
      <dgm:prSet/>
      <dgm:spPr/>
      <dgm:t>
        <a:bodyPr/>
        <a:lstStyle/>
        <a:p>
          <a:endParaRPr lang="ru-RU"/>
        </a:p>
      </dgm:t>
    </dgm:pt>
    <dgm:pt modelId="{39F60E33-259F-40CD-A929-B6CA4A16DC67}" type="sibTrans" cxnId="{7B3D182E-449B-41EB-80E6-FEA5A3D783FF}">
      <dgm:prSet/>
      <dgm:spPr/>
      <dgm:t>
        <a:bodyPr/>
        <a:lstStyle/>
        <a:p>
          <a:endParaRPr lang="ru-RU"/>
        </a:p>
      </dgm:t>
    </dgm:pt>
    <dgm:pt modelId="{D79DE7DA-CD2F-413F-B001-8E44D167E87E}" type="pres">
      <dgm:prSet presAssocID="{EE9C9BDC-79B8-4EED-8240-E6E161E0EECF}" presName="linear" presStyleCnt="0">
        <dgm:presLayoutVars>
          <dgm:dir/>
          <dgm:animLvl val="lvl"/>
          <dgm:resizeHandles val="exact"/>
        </dgm:presLayoutVars>
      </dgm:prSet>
      <dgm:spPr/>
      <dgm:t>
        <a:bodyPr/>
        <a:lstStyle/>
        <a:p>
          <a:endParaRPr lang="ru-RU"/>
        </a:p>
      </dgm:t>
    </dgm:pt>
    <dgm:pt modelId="{1026FC99-5230-41EA-ACC4-4974E3B236C3}" type="pres">
      <dgm:prSet presAssocID="{BA9A974C-20A1-4210-A0E2-1B33086897C7}" presName="parentLin" presStyleCnt="0"/>
      <dgm:spPr/>
      <dgm:t>
        <a:bodyPr/>
        <a:lstStyle/>
        <a:p>
          <a:endParaRPr lang="ru-RU"/>
        </a:p>
      </dgm:t>
    </dgm:pt>
    <dgm:pt modelId="{38C06FC2-BB17-42A6-B1A1-9BB17BA9AC6C}" type="pres">
      <dgm:prSet presAssocID="{BA9A974C-20A1-4210-A0E2-1B33086897C7}" presName="parentLeftMargin" presStyleLbl="node1" presStyleIdx="0" presStyleCnt="3"/>
      <dgm:spPr/>
      <dgm:t>
        <a:bodyPr/>
        <a:lstStyle/>
        <a:p>
          <a:endParaRPr lang="ru-RU"/>
        </a:p>
      </dgm:t>
    </dgm:pt>
    <dgm:pt modelId="{942137A1-F5E7-4D51-89B4-79776A455FEC}" type="pres">
      <dgm:prSet presAssocID="{BA9A974C-20A1-4210-A0E2-1B33086897C7}" presName="parentText" presStyleLbl="node1" presStyleIdx="0" presStyleCnt="3" custScaleX="128558">
        <dgm:presLayoutVars>
          <dgm:chMax val="0"/>
          <dgm:bulletEnabled val="1"/>
        </dgm:presLayoutVars>
      </dgm:prSet>
      <dgm:spPr/>
      <dgm:t>
        <a:bodyPr/>
        <a:lstStyle/>
        <a:p>
          <a:endParaRPr lang="ru-RU"/>
        </a:p>
      </dgm:t>
    </dgm:pt>
    <dgm:pt modelId="{3C1621CA-AAFF-48E0-90F8-39CCEB43E2C3}" type="pres">
      <dgm:prSet presAssocID="{BA9A974C-20A1-4210-A0E2-1B33086897C7}" presName="negativeSpace" presStyleCnt="0"/>
      <dgm:spPr/>
      <dgm:t>
        <a:bodyPr/>
        <a:lstStyle/>
        <a:p>
          <a:endParaRPr lang="ru-RU"/>
        </a:p>
      </dgm:t>
    </dgm:pt>
    <dgm:pt modelId="{88CB4426-6372-40AF-AEF5-94FF27864BAE}" type="pres">
      <dgm:prSet presAssocID="{BA9A974C-20A1-4210-A0E2-1B33086897C7}" presName="childText" presStyleLbl="conFgAcc1" presStyleIdx="0" presStyleCnt="3">
        <dgm:presLayoutVars>
          <dgm:bulletEnabled val="1"/>
        </dgm:presLayoutVars>
      </dgm:prSet>
      <dgm:spPr/>
      <dgm:t>
        <a:bodyPr/>
        <a:lstStyle/>
        <a:p>
          <a:endParaRPr lang="ru-RU"/>
        </a:p>
      </dgm:t>
    </dgm:pt>
    <dgm:pt modelId="{CD6A329D-D488-4F1C-9A3E-2F330C346C25}" type="pres">
      <dgm:prSet presAssocID="{B3ED9667-6BA0-47F5-874D-F1E9AE0BB5AA}" presName="spaceBetweenRectangles" presStyleCnt="0"/>
      <dgm:spPr/>
      <dgm:t>
        <a:bodyPr/>
        <a:lstStyle/>
        <a:p>
          <a:endParaRPr lang="ru-RU"/>
        </a:p>
      </dgm:t>
    </dgm:pt>
    <dgm:pt modelId="{07447322-830A-441F-B9EE-EAE5EB8497A3}" type="pres">
      <dgm:prSet presAssocID="{270DDA69-A4F6-4482-A573-6EE3DC4628D9}" presName="parentLin" presStyleCnt="0"/>
      <dgm:spPr/>
      <dgm:t>
        <a:bodyPr/>
        <a:lstStyle/>
        <a:p>
          <a:endParaRPr lang="ru-RU"/>
        </a:p>
      </dgm:t>
    </dgm:pt>
    <dgm:pt modelId="{DE2D6BAF-4EB7-468A-99B6-3754C4FD74A2}" type="pres">
      <dgm:prSet presAssocID="{270DDA69-A4F6-4482-A573-6EE3DC4628D9}" presName="parentLeftMargin" presStyleLbl="node1" presStyleIdx="0" presStyleCnt="3"/>
      <dgm:spPr/>
      <dgm:t>
        <a:bodyPr/>
        <a:lstStyle/>
        <a:p>
          <a:endParaRPr lang="ru-RU"/>
        </a:p>
      </dgm:t>
    </dgm:pt>
    <dgm:pt modelId="{C88E4CC8-01E9-499C-A81C-C914EA036E44}" type="pres">
      <dgm:prSet presAssocID="{270DDA69-A4F6-4482-A573-6EE3DC4628D9}" presName="parentText" presStyleLbl="node1" presStyleIdx="1" presStyleCnt="3" custScaleX="130040">
        <dgm:presLayoutVars>
          <dgm:chMax val="0"/>
          <dgm:bulletEnabled val="1"/>
        </dgm:presLayoutVars>
      </dgm:prSet>
      <dgm:spPr/>
      <dgm:t>
        <a:bodyPr/>
        <a:lstStyle/>
        <a:p>
          <a:endParaRPr lang="ru-RU"/>
        </a:p>
      </dgm:t>
    </dgm:pt>
    <dgm:pt modelId="{ACF97607-9BEC-4F3D-AA30-688B81B3204F}" type="pres">
      <dgm:prSet presAssocID="{270DDA69-A4F6-4482-A573-6EE3DC4628D9}" presName="negativeSpace" presStyleCnt="0"/>
      <dgm:spPr/>
      <dgm:t>
        <a:bodyPr/>
        <a:lstStyle/>
        <a:p>
          <a:endParaRPr lang="ru-RU"/>
        </a:p>
      </dgm:t>
    </dgm:pt>
    <dgm:pt modelId="{51EC0461-49D4-4BC3-9A92-31994A98948B}" type="pres">
      <dgm:prSet presAssocID="{270DDA69-A4F6-4482-A573-6EE3DC4628D9}" presName="childText" presStyleLbl="conFgAcc1" presStyleIdx="1" presStyleCnt="3">
        <dgm:presLayoutVars>
          <dgm:bulletEnabled val="1"/>
        </dgm:presLayoutVars>
      </dgm:prSet>
      <dgm:spPr/>
      <dgm:t>
        <a:bodyPr/>
        <a:lstStyle/>
        <a:p>
          <a:endParaRPr lang="ru-RU"/>
        </a:p>
      </dgm:t>
    </dgm:pt>
    <dgm:pt modelId="{E40F6F71-B856-4D62-9DF6-F7289D122DE0}" type="pres">
      <dgm:prSet presAssocID="{5F1C9FFA-1A9C-4CF8-86E2-2B601548B575}" presName="spaceBetweenRectangles" presStyleCnt="0"/>
      <dgm:spPr/>
      <dgm:t>
        <a:bodyPr/>
        <a:lstStyle/>
        <a:p>
          <a:endParaRPr lang="ru-RU"/>
        </a:p>
      </dgm:t>
    </dgm:pt>
    <dgm:pt modelId="{BA94DDD1-7E42-49A6-A628-C6D8096CC25E}" type="pres">
      <dgm:prSet presAssocID="{DC1702CE-3520-4AB6-90D1-7DA407E99A79}" presName="parentLin" presStyleCnt="0"/>
      <dgm:spPr/>
      <dgm:t>
        <a:bodyPr/>
        <a:lstStyle/>
        <a:p>
          <a:endParaRPr lang="ru-RU"/>
        </a:p>
      </dgm:t>
    </dgm:pt>
    <dgm:pt modelId="{CDDC9733-9378-452D-AAB9-9AFC2CDBA12E}" type="pres">
      <dgm:prSet presAssocID="{DC1702CE-3520-4AB6-90D1-7DA407E99A79}" presName="parentLeftMargin" presStyleLbl="node1" presStyleIdx="1" presStyleCnt="3"/>
      <dgm:spPr/>
      <dgm:t>
        <a:bodyPr/>
        <a:lstStyle/>
        <a:p>
          <a:endParaRPr lang="ru-RU"/>
        </a:p>
      </dgm:t>
    </dgm:pt>
    <dgm:pt modelId="{8765DA84-413E-4612-A5CE-22E9A8C99EAD}" type="pres">
      <dgm:prSet presAssocID="{DC1702CE-3520-4AB6-90D1-7DA407E99A79}" presName="parentText" presStyleLbl="node1" presStyleIdx="2" presStyleCnt="3" custScaleX="127492" custLinFactNeighborX="19403" custLinFactNeighborY="-4666">
        <dgm:presLayoutVars>
          <dgm:chMax val="0"/>
          <dgm:bulletEnabled val="1"/>
        </dgm:presLayoutVars>
      </dgm:prSet>
      <dgm:spPr/>
      <dgm:t>
        <a:bodyPr/>
        <a:lstStyle/>
        <a:p>
          <a:endParaRPr lang="ru-RU"/>
        </a:p>
      </dgm:t>
    </dgm:pt>
    <dgm:pt modelId="{E2775749-E3F1-4202-B7BD-7D6FE0C899CF}" type="pres">
      <dgm:prSet presAssocID="{DC1702CE-3520-4AB6-90D1-7DA407E99A79}" presName="negativeSpace" presStyleCnt="0"/>
      <dgm:spPr/>
      <dgm:t>
        <a:bodyPr/>
        <a:lstStyle/>
        <a:p>
          <a:endParaRPr lang="ru-RU"/>
        </a:p>
      </dgm:t>
    </dgm:pt>
    <dgm:pt modelId="{7F44A3F0-DECA-4942-A526-05C61C1C876A}" type="pres">
      <dgm:prSet presAssocID="{DC1702CE-3520-4AB6-90D1-7DA407E99A79}" presName="childText" presStyleLbl="conFgAcc1" presStyleIdx="2" presStyleCnt="3">
        <dgm:presLayoutVars>
          <dgm:bulletEnabled val="1"/>
        </dgm:presLayoutVars>
      </dgm:prSet>
      <dgm:spPr/>
      <dgm:t>
        <a:bodyPr/>
        <a:lstStyle/>
        <a:p>
          <a:endParaRPr lang="ru-RU"/>
        </a:p>
      </dgm:t>
    </dgm:pt>
  </dgm:ptLst>
  <dgm:cxnLst>
    <dgm:cxn modelId="{4AAB64C6-3D79-437D-ACD0-B2CA9055EB30}" srcId="{EE9C9BDC-79B8-4EED-8240-E6E161E0EECF}" destId="{270DDA69-A4F6-4482-A573-6EE3DC4628D9}" srcOrd="1" destOrd="0" parTransId="{288303FB-F75B-4313-8A73-212EAEBB385E}" sibTransId="{5F1C9FFA-1A9C-4CF8-86E2-2B601548B575}"/>
    <dgm:cxn modelId="{65BB3F89-C40B-403A-B3CF-6C5E21F800B4}" type="presOf" srcId="{BA9A974C-20A1-4210-A0E2-1B33086897C7}" destId="{38C06FC2-BB17-42A6-B1A1-9BB17BA9AC6C}" srcOrd="0" destOrd="0" presId="urn:microsoft.com/office/officeart/2005/8/layout/list1"/>
    <dgm:cxn modelId="{A0E936DC-D8DD-478F-8F80-992F63397409}" srcId="{EE9C9BDC-79B8-4EED-8240-E6E161E0EECF}" destId="{BA9A974C-20A1-4210-A0E2-1B33086897C7}" srcOrd="0" destOrd="0" parTransId="{92CAD81C-9E81-4179-BC21-DD428D33C549}" sibTransId="{B3ED9667-6BA0-47F5-874D-F1E9AE0BB5AA}"/>
    <dgm:cxn modelId="{45B715FC-7B3D-49A3-A238-094CD79B4F57}" type="presOf" srcId="{DC1702CE-3520-4AB6-90D1-7DA407E99A79}" destId="{CDDC9733-9378-452D-AAB9-9AFC2CDBA12E}" srcOrd="0" destOrd="0" presId="urn:microsoft.com/office/officeart/2005/8/layout/list1"/>
    <dgm:cxn modelId="{4A7ABA20-1752-4B58-899E-764F9C741B23}" type="presOf" srcId="{DC1702CE-3520-4AB6-90D1-7DA407E99A79}" destId="{8765DA84-413E-4612-A5CE-22E9A8C99EAD}" srcOrd="1" destOrd="0" presId="urn:microsoft.com/office/officeart/2005/8/layout/list1"/>
    <dgm:cxn modelId="{F3E2470B-B572-4EF4-8A30-7E90746D4DCC}" type="presOf" srcId="{EE9C9BDC-79B8-4EED-8240-E6E161E0EECF}" destId="{D79DE7DA-CD2F-413F-B001-8E44D167E87E}" srcOrd="0" destOrd="0" presId="urn:microsoft.com/office/officeart/2005/8/layout/list1"/>
    <dgm:cxn modelId="{7B3D182E-449B-41EB-80E6-FEA5A3D783FF}" srcId="{EE9C9BDC-79B8-4EED-8240-E6E161E0EECF}" destId="{DC1702CE-3520-4AB6-90D1-7DA407E99A79}" srcOrd="2" destOrd="0" parTransId="{4937423B-6ABF-464D-B554-606221C7F241}" sibTransId="{39F60E33-259F-40CD-A929-B6CA4A16DC67}"/>
    <dgm:cxn modelId="{5FACFCC2-A8DC-46E8-8134-D9CD3C8B0B05}" type="presOf" srcId="{270DDA69-A4F6-4482-A573-6EE3DC4628D9}" destId="{DE2D6BAF-4EB7-468A-99B6-3754C4FD74A2}" srcOrd="0" destOrd="0" presId="urn:microsoft.com/office/officeart/2005/8/layout/list1"/>
    <dgm:cxn modelId="{7BAAD8BC-A93A-4608-9DA8-BB422524DB4D}" type="presOf" srcId="{BA9A974C-20A1-4210-A0E2-1B33086897C7}" destId="{942137A1-F5E7-4D51-89B4-79776A455FEC}" srcOrd="1" destOrd="0" presId="urn:microsoft.com/office/officeart/2005/8/layout/list1"/>
    <dgm:cxn modelId="{C66F7EAB-DFB6-4D83-848B-00BAEA3AE050}" type="presOf" srcId="{270DDA69-A4F6-4482-A573-6EE3DC4628D9}" destId="{C88E4CC8-01E9-499C-A81C-C914EA036E44}" srcOrd="1" destOrd="0" presId="urn:microsoft.com/office/officeart/2005/8/layout/list1"/>
    <dgm:cxn modelId="{924B3927-B560-44F6-8F9D-35AC8AE291E8}" type="presParOf" srcId="{D79DE7DA-CD2F-413F-B001-8E44D167E87E}" destId="{1026FC99-5230-41EA-ACC4-4974E3B236C3}" srcOrd="0" destOrd="0" presId="urn:microsoft.com/office/officeart/2005/8/layout/list1"/>
    <dgm:cxn modelId="{3EA2F066-416B-4B5D-BD97-6917F3EA0D15}" type="presParOf" srcId="{1026FC99-5230-41EA-ACC4-4974E3B236C3}" destId="{38C06FC2-BB17-42A6-B1A1-9BB17BA9AC6C}" srcOrd="0" destOrd="0" presId="urn:microsoft.com/office/officeart/2005/8/layout/list1"/>
    <dgm:cxn modelId="{BB93D376-A633-4507-AAEF-2359FBD3A455}" type="presParOf" srcId="{1026FC99-5230-41EA-ACC4-4974E3B236C3}" destId="{942137A1-F5E7-4D51-89B4-79776A455FEC}" srcOrd="1" destOrd="0" presId="urn:microsoft.com/office/officeart/2005/8/layout/list1"/>
    <dgm:cxn modelId="{841E5D8C-67A2-4513-8EFB-98480AAA8C36}" type="presParOf" srcId="{D79DE7DA-CD2F-413F-B001-8E44D167E87E}" destId="{3C1621CA-AAFF-48E0-90F8-39CCEB43E2C3}" srcOrd="1" destOrd="0" presId="urn:microsoft.com/office/officeart/2005/8/layout/list1"/>
    <dgm:cxn modelId="{CF2BCD0F-33C6-42F1-B626-5A66B8AFAD78}" type="presParOf" srcId="{D79DE7DA-CD2F-413F-B001-8E44D167E87E}" destId="{88CB4426-6372-40AF-AEF5-94FF27864BAE}" srcOrd="2" destOrd="0" presId="urn:microsoft.com/office/officeart/2005/8/layout/list1"/>
    <dgm:cxn modelId="{C406F3D4-57CC-48CE-AACC-FA14501E5F53}" type="presParOf" srcId="{D79DE7DA-CD2F-413F-B001-8E44D167E87E}" destId="{CD6A329D-D488-4F1C-9A3E-2F330C346C25}" srcOrd="3" destOrd="0" presId="urn:microsoft.com/office/officeart/2005/8/layout/list1"/>
    <dgm:cxn modelId="{C0F0378C-46E3-43B8-A179-140289360C50}" type="presParOf" srcId="{D79DE7DA-CD2F-413F-B001-8E44D167E87E}" destId="{07447322-830A-441F-B9EE-EAE5EB8497A3}" srcOrd="4" destOrd="0" presId="urn:microsoft.com/office/officeart/2005/8/layout/list1"/>
    <dgm:cxn modelId="{CB1E9B6D-3847-4288-A7E5-333DB3365F96}" type="presParOf" srcId="{07447322-830A-441F-B9EE-EAE5EB8497A3}" destId="{DE2D6BAF-4EB7-468A-99B6-3754C4FD74A2}" srcOrd="0" destOrd="0" presId="urn:microsoft.com/office/officeart/2005/8/layout/list1"/>
    <dgm:cxn modelId="{268E9568-A6C0-4435-9DAE-2398E78A8D06}" type="presParOf" srcId="{07447322-830A-441F-B9EE-EAE5EB8497A3}" destId="{C88E4CC8-01E9-499C-A81C-C914EA036E44}" srcOrd="1" destOrd="0" presId="urn:microsoft.com/office/officeart/2005/8/layout/list1"/>
    <dgm:cxn modelId="{5B7DD450-B91E-45EF-AECA-CCB74BBA172B}" type="presParOf" srcId="{D79DE7DA-CD2F-413F-B001-8E44D167E87E}" destId="{ACF97607-9BEC-4F3D-AA30-688B81B3204F}" srcOrd="5" destOrd="0" presId="urn:microsoft.com/office/officeart/2005/8/layout/list1"/>
    <dgm:cxn modelId="{D8601474-27E8-4C92-83EA-ADD717EBDAB2}" type="presParOf" srcId="{D79DE7DA-CD2F-413F-B001-8E44D167E87E}" destId="{51EC0461-49D4-4BC3-9A92-31994A98948B}" srcOrd="6" destOrd="0" presId="urn:microsoft.com/office/officeart/2005/8/layout/list1"/>
    <dgm:cxn modelId="{E92368FA-1373-4FC9-88D7-A76D4D784D8B}" type="presParOf" srcId="{D79DE7DA-CD2F-413F-B001-8E44D167E87E}" destId="{E40F6F71-B856-4D62-9DF6-F7289D122DE0}" srcOrd="7" destOrd="0" presId="urn:microsoft.com/office/officeart/2005/8/layout/list1"/>
    <dgm:cxn modelId="{3C8FB851-A6E9-429A-A59A-9BC907D5DA8A}" type="presParOf" srcId="{D79DE7DA-CD2F-413F-B001-8E44D167E87E}" destId="{BA94DDD1-7E42-49A6-A628-C6D8096CC25E}" srcOrd="8" destOrd="0" presId="urn:microsoft.com/office/officeart/2005/8/layout/list1"/>
    <dgm:cxn modelId="{A9988B7B-F19F-4326-A55D-84CC6B1FDDF5}" type="presParOf" srcId="{BA94DDD1-7E42-49A6-A628-C6D8096CC25E}" destId="{CDDC9733-9378-452D-AAB9-9AFC2CDBA12E}" srcOrd="0" destOrd="0" presId="urn:microsoft.com/office/officeart/2005/8/layout/list1"/>
    <dgm:cxn modelId="{FAA6C674-35C9-4B99-8F6C-5585012A0B24}" type="presParOf" srcId="{BA94DDD1-7E42-49A6-A628-C6D8096CC25E}" destId="{8765DA84-413E-4612-A5CE-22E9A8C99EAD}" srcOrd="1" destOrd="0" presId="urn:microsoft.com/office/officeart/2005/8/layout/list1"/>
    <dgm:cxn modelId="{1A7AE1B3-2E09-4577-A219-F2E0D721A622}" type="presParOf" srcId="{D79DE7DA-CD2F-413F-B001-8E44D167E87E}" destId="{E2775749-E3F1-4202-B7BD-7D6FE0C899CF}" srcOrd="9" destOrd="0" presId="urn:microsoft.com/office/officeart/2005/8/layout/list1"/>
    <dgm:cxn modelId="{98D54D67-4152-426F-A901-D7E1BA69D4D1}" type="presParOf" srcId="{D79DE7DA-CD2F-413F-B001-8E44D167E87E}" destId="{7F44A3F0-DECA-4942-A526-05C61C1C876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70AECB74-F2F9-4836-BE06-B7C161674E7F}" type="datetimeFigureOut">
              <a:rPr lang="ru-RU" smtClean="0"/>
              <a:pPr/>
              <a:t>05.02.2018</a:t>
            </a:fld>
            <a:endParaRPr lang="ru-RU"/>
          </a:p>
        </p:txBody>
      </p:sp>
      <p:sp>
        <p:nvSpPr>
          <p:cNvPr id="4" name="Образ слайда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19987A74-BF1E-47C4-9BB4-8F229121403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74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79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89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99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100</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101</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18</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103</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104</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105</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106</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107</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108</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109</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110</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111</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19</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113</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114</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115</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116</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117</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118</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119</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120</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121</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40</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123</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124</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125</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126</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127</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128</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129</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130</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131</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140</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57</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141</a:t>
            </a:fld>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142</a:t>
            </a:fld>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143</a:t>
            </a:fld>
            <a:endParaRPr lang="ru-RU"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144</a:t>
            </a:fld>
            <a:endParaRPr lang="ru-RU"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145</a:t>
            </a:fld>
            <a:endParaRPr lang="ru-RU"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146</a:t>
            </a:fld>
            <a:endParaRPr lang="ru-RU"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147</a:t>
            </a:fld>
            <a:endParaRPr lang="ru-RU"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148</a:t>
            </a:fld>
            <a:endParaRPr lang="ru-RU"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149</a:t>
            </a:fld>
            <a:endParaRPr lang="ru-RU"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150</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61</a:t>
            </a:fld>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152</a:t>
            </a:fld>
            <a:endParaRPr lang="ru-RU"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153</a:t>
            </a:fld>
            <a:endParaRPr lang="ru-RU"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154</a:t>
            </a:fld>
            <a:endParaRPr lang="ru-RU"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155</a:t>
            </a:fld>
            <a:endParaRPr lang="ru-RU"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156</a:t>
            </a:fld>
            <a:endParaRPr lang="ru-RU"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157</a:t>
            </a:fld>
            <a:endParaRPr lang="ru-RU"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158</a:t>
            </a:fld>
            <a:endParaRPr lang="ru-RU"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159</a:t>
            </a:fld>
            <a:endParaRPr lang="ru-RU"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160</a:t>
            </a:fld>
            <a:endParaRPr lang="ru-RU"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161</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72</a:t>
            </a:fld>
            <a:endParaRPr 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162</a:t>
            </a:fld>
            <a:endParaRPr lang="ru-RU"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163</a:t>
            </a:fld>
            <a:endParaRPr lang="ru-RU"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164</a:t>
            </a:fld>
            <a:endParaRPr lang="ru-RU"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165</a:t>
            </a:fld>
            <a:endParaRPr lang="ru-RU"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166</a:t>
            </a:fld>
            <a:endParaRPr lang="ru-RU"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167</a:t>
            </a:fld>
            <a:endParaRPr lang="ru-RU"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168</a:t>
            </a:fld>
            <a:endParaRPr lang="ru-RU"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169</a:t>
            </a:fld>
            <a:endParaRPr lang="ru-RU"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170</a:t>
            </a:fld>
            <a:endParaRPr lang="ru-RU"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171</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73</a:t>
            </a:fld>
            <a:endParaRPr lang="ru-R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172</a:t>
            </a:fld>
            <a:endParaRPr lang="ru-RU"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173</a:t>
            </a:fld>
            <a:endParaRPr lang="ru-RU"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174</a:t>
            </a:fld>
            <a:endParaRPr lang="ru-RU"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175</a:t>
            </a:fld>
            <a:endParaRPr lang="ru-RU"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176</a:t>
            </a:fld>
            <a:endParaRPr lang="ru-RU"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177</a:t>
            </a:fld>
            <a:endParaRPr lang="ru-RU"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178</a:t>
            </a:fld>
            <a:endParaRPr lang="ru-RU"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179</a:t>
            </a:fld>
            <a:endParaRPr lang="ru-RU"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180</a:t>
            </a:fld>
            <a:endParaRPr lang="ru-RU"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6125"/>
            <a:ext cx="4968875" cy="37258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987A74-BF1E-47C4-9BB4-8F2291214031}" type="slidenum">
              <a:rPr lang="ru-RU" smtClean="0"/>
              <a:pPr/>
              <a:t>181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554DF1-6BD0-426A-B393-AE3A4FA7E5AB}" type="datetimeFigureOut">
              <a:rPr lang="ru-RU" smtClean="0"/>
              <a:pPr/>
              <a:t>05.02.2018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928DE-BA1C-4DC2-9ACC-F23CA91E6B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54DF1-6BD0-426A-B393-AE3A4FA7E5AB}" type="datetimeFigureOut">
              <a:rPr lang="ru-RU" smtClean="0"/>
              <a:pPr/>
              <a:t>05.02.2018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928DE-BA1C-4DC2-9ACC-F23CA91E6B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7.jpeg"/></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7.jpeg"/></Relationships>
</file>

<file path=ppt/slides/_rels/slide1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3.jpeg"/></Relationships>
</file>

<file path=ppt/slides/_rels/slide1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1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gif"/></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13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png"/><Relationship Id="rId7" Type="http://schemas.openxmlformats.org/officeDocument/2006/relationships/image" Target="../media/image65.png"/><Relationship Id="rId12" Type="http://schemas.openxmlformats.org/officeDocument/2006/relationships/image" Target="../media/image7.jpe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67.png"/><Relationship Id="rId4" Type="http://schemas.openxmlformats.org/officeDocument/2006/relationships/image" Target="../media/image63.png"/><Relationship Id="rId9" Type="http://schemas.microsoft.com/office/2007/relationships/hdphoto" Target="../media/hdphoto2.wdp"/></Relationships>
</file>

<file path=ppt/slides/_rels/slide1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file:///F:\&#1050;&#1072;&#1085;&#1076;&#1080;&#1076;&#1072;&#1090;-&#1044;&#1077;&#1087;&#1091;&#1090;&#1072;&#1090;.pptx"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jpeg"/></Relationships>
</file>

<file path=ppt/slides/_rels/slide1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74.jpeg"/></Relationships>
</file>

<file path=ppt/slides/_rels/slide1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jpeg"/></Relationships>
</file>

<file path=ppt/slides/_rels/slide1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8.jpeg"/></Relationships>
</file>

<file path=ppt/slides/_rels/slide1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18" Type="http://schemas.openxmlformats.org/officeDocument/2006/relationships/slide" Target="slide71.xml"/><Relationship Id="rId3" Type="http://schemas.openxmlformats.org/officeDocument/2006/relationships/slide" Target="slide6.xml"/><Relationship Id="rId21" Type="http://schemas.openxmlformats.org/officeDocument/2006/relationships/slide" Target="slide88.xml"/><Relationship Id="rId7" Type="http://schemas.openxmlformats.org/officeDocument/2006/relationships/slide" Target="slide17.xml"/><Relationship Id="rId12" Type="http://schemas.openxmlformats.org/officeDocument/2006/relationships/slide" Target="slide28.xml"/><Relationship Id="rId17" Type="http://schemas.openxmlformats.org/officeDocument/2006/relationships/slide" Target="slide69.xml"/><Relationship Id="rId2" Type="http://schemas.openxmlformats.org/officeDocument/2006/relationships/slide" Target="slide5.xml"/><Relationship Id="rId16" Type="http://schemas.openxmlformats.org/officeDocument/2006/relationships/slide" Target="slide66.xml"/><Relationship Id="rId20" Type="http://schemas.openxmlformats.org/officeDocument/2006/relationships/slide" Target="slide75.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6.xml"/><Relationship Id="rId5" Type="http://schemas.openxmlformats.org/officeDocument/2006/relationships/slide" Target="slide12.xml"/><Relationship Id="rId15" Type="http://schemas.openxmlformats.org/officeDocument/2006/relationships/slide" Target="slide39.xml"/><Relationship Id="rId10" Type="http://schemas.openxmlformats.org/officeDocument/2006/relationships/slide" Target="slide25.xml"/><Relationship Id="rId19" Type="http://schemas.openxmlformats.org/officeDocument/2006/relationships/slide" Target="slide73.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3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3.xml"/><Relationship Id="rId13" Type="http://schemas.openxmlformats.org/officeDocument/2006/relationships/slide" Target="slide108.xml"/><Relationship Id="rId18" Type="http://schemas.openxmlformats.org/officeDocument/2006/relationships/slide" Target="slide128.xml"/><Relationship Id="rId3" Type="http://schemas.openxmlformats.org/officeDocument/2006/relationships/slide" Target="slide96.xml"/><Relationship Id="rId7" Type="http://schemas.openxmlformats.org/officeDocument/2006/relationships/slide" Target="slide101.xml"/><Relationship Id="rId12" Type="http://schemas.openxmlformats.org/officeDocument/2006/relationships/slide" Target="slide107.xml"/><Relationship Id="rId17" Type="http://schemas.openxmlformats.org/officeDocument/2006/relationships/slide" Target="slide120.xml"/><Relationship Id="rId2" Type="http://schemas.openxmlformats.org/officeDocument/2006/relationships/slide" Target="slide94.xml"/><Relationship Id="rId16" Type="http://schemas.openxmlformats.org/officeDocument/2006/relationships/slide" Target="slide116.xml"/><Relationship Id="rId1" Type="http://schemas.openxmlformats.org/officeDocument/2006/relationships/slideLayout" Target="../slideLayouts/slideLayout7.xml"/><Relationship Id="rId6" Type="http://schemas.openxmlformats.org/officeDocument/2006/relationships/slide" Target="slide100.xml"/><Relationship Id="rId11" Type="http://schemas.openxmlformats.org/officeDocument/2006/relationships/slide" Target="slide106.xml"/><Relationship Id="rId5" Type="http://schemas.openxmlformats.org/officeDocument/2006/relationships/slide" Target="slide99.xml"/><Relationship Id="rId15" Type="http://schemas.openxmlformats.org/officeDocument/2006/relationships/slide" Target="slide113.xml"/><Relationship Id="rId10" Type="http://schemas.openxmlformats.org/officeDocument/2006/relationships/slide" Target="slide105.xml"/><Relationship Id="rId19" Type="http://schemas.openxmlformats.org/officeDocument/2006/relationships/slide" Target="slide129.xml"/><Relationship Id="rId4" Type="http://schemas.openxmlformats.org/officeDocument/2006/relationships/slide" Target="slide98.xml"/><Relationship Id="rId9" Type="http://schemas.openxmlformats.org/officeDocument/2006/relationships/slide" Target="slide104.xml"/><Relationship Id="rId14" Type="http://schemas.openxmlformats.org/officeDocument/2006/relationships/slide" Target="slide1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49.xml"/><Relationship Id="rId7" Type="http://schemas.openxmlformats.org/officeDocument/2006/relationships/slide" Target="slide175.xml"/><Relationship Id="rId2" Type="http://schemas.openxmlformats.org/officeDocument/2006/relationships/slide" Target="slide140.xml"/><Relationship Id="rId1" Type="http://schemas.openxmlformats.org/officeDocument/2006/relationships/slideLayout" Target="../slideLayouts/slideLayout7.xml"/><Relationship Id="rId6" Type="http://schemas.openxmlformats.org/officeDocument/2006/relationships/slide" Target="slide156.xml"/><Relationship Id="rId5" Type="http://schemas.openxmlformats.org/officeDocument/2006/relationships/slide" Target="slide153.xml"/><Relationship Id="rId4" Type="http://schemas.openxmlformats.org/officeDocument/2006/relationships/slide" Target="slide15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1048;&#1079;&#1073;&#1080;&#1088;&#1072;&#1090;&#1077;&#1083;&#1100;&#1085;&#1086;&#1077;%20&#1087;&#1088;&#1072;&#1074;&#1086;%20&#1048;&#1058;&#1054;&#1043;%2010.01.2018.pptx"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consultant.ru/document/cons_doc_LAW_37119/60dc1c108c93c107e537f5500fdb79ce7bf0b752/" TargetMode="External"/><Relationship Id="rId4" Type="http://schemas.openxmlformats.org/officeDocument/2006/relationships/hyperlink" Target="http://www.consultant.ru/document/cons_doc_LAW_37119/823a1b0a46314286135ca4559b73121a927fd163/"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0.jpeg"/></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4.jpeg"/></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gif"/></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jpeg"/></Relationships>
</file>

<file path=ppt/slides/_rels/slide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317" name="Picture 5" descr="C:\Users\karapetyan.i\Desktop\2018-02-01_10-48-35.png"/>
          <p:cNvPicPr>
            <a:picLocks noChangeAspect="1" noChangeArrowheads="1"/>
          </p:cNvPicPr>
          <p:nvPr/>
        </p:nvPicPr>
        <p:blipFill>
          <a:blip r:embed="rId2" cstate="print"/>
          <a:srcRect/>
          <a:stretch>
            <a:fillRect/>
          </a:stretch>
        </p:blipFill>
        <p:spPr bwMode="auto">
          <a:xfrm>
            <a:off x="204912" y="5754464"/>
            <a:ext cx="700220" cy="936104"/>
          </a:xfrm>
          <a:prstGeom prst="rect">
            <a:avLst/>
          </a:prstGeom>
          <a:noFill/>
        </p:spPr>
      </p:pic>
      <p:pic>
        <p:nvPicPr>
          <p:cNvPr id="781315" name="Picture 3" descr="C:\Users\karapetyan.i\Desktop\2018-02-01_11-07-10.png"/>
          <p:cNvPicPr>
            <a:picLocks noChangeAspect="1" noChangeArrowheads="1"/>
          </p:cNvPicPr>
          <p:nvPr/>
        </p:nvPicPr>
        <p:blipFill>
          <a:blip r:embed="rId3" cstate="print"/>
          <a:srcRect/>
          <a:stretch>
            <a:fillRect/>
          </a:stretch>
        </p:blipFill>
        <p:spPr bwMode="auto">
          <a:xfrm>
            <a:off x="179512" y="4661644"/>
            <a:ext cx="720080" cy="1066244"/>
          </a:xfrm>
          <a:prstGeom prst="rect">
            <a:avLst/>
          </a:prstGeom>
          <a:noFill/>
        </p:spPr>
      </p:pic>
      <p:pic>
        <p:nvPicPr>
          <p:cNvPr id="781316" name="Picture 4" descr="C:\Users\karapetyan.i\Desktop\2018-02-01_11-25-36.png"/>
          <p:cNvPicPr>
            <a:picLocks noChangeAspect="1" noChangeArrowheads="1"/>
          </p:cNvPicPr>
          <p:nvPr/>
        </p:nvPicPr>
        <p:blipFill>
          <a:blip r:embed="rId4" cstate="print"/>
          <a:srcRect/>
          <a:stretch>
            <a:fillRect/>
          </a:stretch>
        </p:blipFill>
        <p:spPr bwMode="auto">
          <a:xfrm>
            <a:off x="179512" y="3530724"/>
            <a:ext cx="720081" cy="1118671"/>
          </a:xfrm>
          <a:prstGeom prst="rect">
            <a:avLst/>
          </a:prstGeom>
          <a:noFill/>
        </p:spPr>
      </p:pic>
      <p:sp>
        <p:nvSpPr>
          <p:cNvPr id="4" name="Заголовок 1"/>
          <p:cNvSpPr txBox="1">
            <a:spLocks/>
          </p:cNvSpPr>
          <p:nvPr/>
        </p:nvSpPr>
        <p:spPr>
          <a:xfrm>
            <a:off x="827584" y="2628404"/>
            <a:ext cx="8316416" cy="1872208"/>
          </a:xfrm>
          <a:prstGeom prst="rect">
            <a:avLst/>
          </a:prstGeom>
          <a:effectLst>
            <a:innerShdw dir="16800000">
              <a:prstClr val="black"/>
            </a:innerShdw>
          </a:effectLst>
        </p:spPr>
        <p:txBody>
          <a:bodyPr vert="horz" wrap="square" anchor="b">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7000" b="1" i="0" u="none" strike="noStrike" kern="1200" cap="none" spc="0" normalizeH="0" baseline="0" noProof="0" dirty="0" smtClean="0">
                <a:ln w="6350">
                  <a:solidFill>
                    <a:schemeClr val="accent6"/>
                  </a:solidFill>
                </a:ln>
                <a:solidFill>
                  <a:srgbClr val="0000FF"/>
                </a:solidFill>
                <a:effectLst>
                  <a:outerShdw blurRad="26000" dist="26000" dir="14500000" algn="tl" rotWithShape="0">
                    <a:srgbClr val="000000">
                      <a:alpha val="40000"/>
                    </a:srgbClr>
                  </a:outerShdw>
                </a:effectLst>
                <a:uLnTx/>
                <a:uFillTx/>
                <a:latin typeface="+mj-lt"/>
                <a:ea typeface="+mj-ea"/>
                <a:cs typeface="+mj-cs"/>
              </a:rPr>
              <a:t>ИЗБИРАТЕЛЬНОЕ</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7000" b="1" i="0" u="none" strike="noStrike" kern="1200" cap="none" spc="0" normalizeH="0" noProof="0" dirty="0" smtClean="0">
                <a:ln w="6350">
                  <a:solidFill>
                    <a:schemeClr val="accent6"/>
                  </a:solidFill>
                </a:ln>
                <a:solidFill>
                  <a:srgbClr val="0000FF"/>
                </a:solidFill>
                <a:effectLst>
                  <a:outerShdw blurRad="26000" dist="26000" dir="14500000" algn="tl" rotWithShape="0">
                    <a:srgbClr val="000000">
                      <a:alpha val="40000"/>
                    </a:srgbClr>
                  </a:outerShdw>
                </a:effectLst>
                <a:uLnTx/>
                <a:uFillTx/>
                <a:latin typeface="+mj-lt"/>
                <a:ea typeface="+mj-ea"/>
                <a:cs typeface="+mj-cs"/>
              </a:rPr>
              <a:t>ПРАВО И ПРОЦЕСС</a:t>
            </a:r>
            <a:endParaRPr kumimoji="0" lang="ru-RU" sz="7000" b="1" i="0" u="none" strike="noStrike" kern="1200" cap="none" spc="0" normalizeH="0" baseline="0" noProof="0" dirty="0">
              <a:ln w="6350">
                <a:solidFill>
                  <a:schemeClr val="accent6"/>
                </a:solidFill>
              </a:ln>
              <a:solidFill>
                <a:srgbClr val="0000FF"/>
              </a:solidFill>
              <a:effectLst>
                <a:outerShdw blurRad="26000" dist="26000" dir="14500000" algn="tl" rotWithShape="0">
                  <a:srgbClr val="000000">
                    <a:alpha val="40000"/>
                  </a:srgbClr>
                </a:outerShdw>
              </a:effectLst>
              <a:uLnTx/>
              <a:uFillTx/>
              <a:latin typeface="+mj-lt"/>
              <a:ea typeface="+mj-ea"/>
              <a:cs typeface="+mj-cs"/>
            </a:endParaRPr>
          </a:p>
        </p:txBody>
      </p:sp>
      <p:pic>
        <p:nvPicPr>
          <p:cNvPr id="11" name="Рисунок 5" descr="http://www.cikrf.ru/assets/img/slider/slider.jpg"/>
          <p:cNvPicPr>
            <a:picLocks noChangeAspect="1" noChangeArrowheads="1"/>
          </p:cNvPicPr>
          <p:nvPr/>
        </p:nvPicPr>
        <p:blipFill>
          <a:blip r:embed="rId5" cstate="print"/>
          <a:srcRect/>
          <a:stretch>
            <a:fillRect/>
          </a:stretch>
        </p:blipFill>
        <p:spPr bwMode="auto">
          <a:xfrm>
            <a:off x="0" y="0"/>
            <a:ext cx="9144000" cy="1268760"/>
          </a:xfrm>
          <a:prstGeom prst="rect">
            <a:avLst/>
          </a:prstGeom>
          <a:noFill/>
          <a:ln w="9525">
            <a:noFill/>
            <a:miter lim="800000"/>
            <a:headEnd/>
            <a:tailEnd/>
          </a:ln>
        </p:spPr>
      </p:pic>
      <p:pic>
        <p:nvPicPr>
          <p:cNvPr id="781314" name="Picture 2" descr="C:\Users\karapetyan.i\Desktop\2018-02-01_10-59-57.png"/>
          <p:cNvPicPr>
            <a:picLocks noChangeAspect="1" noChangeArrowheads="1"/>
          </p:cNvPicPr>
          <p:nvPr/>
        </p:nvPicPr>
        <p:blipFill>
          <a:blip r:embed="rId6" cstate="print"/>
          <a:srcRect/>
          <a:stretch>
            <a:fillRect/>
          </a:stretch>
        </p:blipFill>
        <p:spPr bwMode="auto">
          <a:xfrm>
            <a:off x="179512" y="2514104"/>
            <a:ext cx="694804" cy="1008260"/>
          </a:xfrm>
          <a:prstGeom prst="rect">
            <a:avLst/>
          </a:prstGeom>
          <a:noFill/>
        </p:spPr>
      </p:pic>
      <p:pic>
        <p:nvPicPr>
          <p:cNvPr id="781313" name="Picture 1" descr="C:\Users\karapetyan.i\Desktop\2018-02-01_10-45-39.png"/>
          <p:cNvPicPr>
            <a:picLocks noChangeAspect="1" noChangeArrowheads="1"/>
          </p:cNvPicPr>
          <p:nvPr/>
        </p:nvPicPr>
        <p:blipFill>
          <a:blip r:embed="rId7" cstate="print"/>
          <a:srcRect/>
          <a:stretch>
            <a:fillRect/>
          </a:stretch>
        </p:blipFill>
        <p:spPr bwMode="auto">
          <a:xfrm>
            <a:off x="179512" y="1412776"/>
            <a:ext cx="681307" cy="1080120"/>
          </a:xfrm>
          <a:prstGeom prst="rect">
            <a:avLst/>
          </a:prstGeom>
          <a:noFill/>
        </p:spPr>
      </p:pic>
      <p:sp>
        <p:nvSpPr>
          <p:cNvPr id="12" name="TextBox 11"/>
          <p:cNvSpPr txBox="1"/>
          <p:nvPr/>
        </p:nvSpPr>
        <p:spPr>
          <a:xfrm>
            <a:off x="878384" y="1844824"/>
            <a:ext cx="1152128" cy="261610"/>
          </a:xfrm>
          <a:prstGeom prst="rect">
            <a:avLst/>
          </a:prstGeom>
          <a:noFill/>
        </p:spPr>
        <p:txBody>
          <a:bodyPr wrap="square" rtlCol="0">
            <a:spAutoFit/>
          </a:bodyPr>
          <a:lstStyle/>
          <a:p>
            <a:r>
              <a:rPr lang="ru-RU" sz="1100" dirty="0" smtClean="0">
                <a:latin typeface="+mj-lt"/>
              </a:rPr>
              <a:t>1918</a:t>
            </a:r>
            <a:endParaRPr lang="ru-RU" sz="1100" dirty="0">
              <a:latin typeface="+mj-lt"/>
            </a:endParaRPr>
          </a:p>
        </p:txBody>
      </p:sp>
      <p:sp>
        <p:nvSpPr>
          <p:cNvPr id="13" name="TextBox 12"/>
          <p:cNvSpPr txBox="1"/>
          <p:nvPr/>
        </p:nvSpPr>
        <p:spPr>
          <a:xfrm>
            <a:off x="886892" y="2852936"/>
            <a:ext cx="1296144" cy="261610"/>
          </a:xfrm>
          <a:prstGeom prst="rect">
            <a:avLst/>
          </a:prstGeom>
          <a:noFill/>
        </p:spPr>
        <p:txBody>
          <a:bodyPr wrap="square" rtlCol="0">
            <a:spAutoFit/>
          </a:bodyPr>
          <a:lstStyle/>
          <a:p>
            <a:r>
              <a:rPr lang="ru-RU" sz="1100" dirty="0" smtClean="0">
                <a:latin typeface="+mj-lt"/>
              </a:rPr>
              <a:t>1925</a:t>
            </a:r>
            <a:endParaRPr lang="ru-RU" sz="1100" dirty="0">
              <a:latin typeface="+mj-lt"/>
            </a:endParaRPr>
          </a:p>
        </p:txBody>
      </p:sp>
      <p:sp>
        <p:nvSpPr>
          <p:cNvPr id="14" name="TextBox 13"/>
          <p:cNvSpPr txBox="1"/>
          <p:nvPr/>
        </p:nvSpPr>
        <p:spPr>
          <a:xfrm>
            <a:off x="899592" y="3959478"/>
            <a:ext cx="1152128" cy="261610"/>
          </a:xfrm>
          <a:prstGeom prst="rect">
            <a:avLst/>
          </a:prstGeom>
          <a:noFill/>
        </p:spPr>
        <p:txBody>
          <a:bodyPr wrap="square" rtlCol="0">
            <a:spAutoFit/>
          </a:bodyPr>
          <a:lstStyle/>
          <a:p>
            <a:r>
              <a:rPr lang="ru-RU" sz="1100" dirty="0" smtClean="0">
                <a:latin typeface="+mj-lt"/>
              </a:rPr>
              <a:t>1937</a:t>
            </a:r>
            <a:endParaRPr lang="ru-RU" sz="1100" dirty="0">
              <a:latin typeface="+mj-lt"/>
            </a:endParaRPr>
          </a:p>
        </p:txBody>
      </p:sp>
      <p:sp>
        <p:nvSpPr>
          <p:cNvPr id="15" name="TextBox 14"/>
          <p:cNvSpPr txBox="1"/>
          <p:nvPr/>
        </p:nvSpPr>
        <p:spPr>
          <a:xfrm>
            <a:off x="908100" y="5013176"/>
            <a:ext cx="1152128" cy="261610"/>
          </a:xfrm>
          <a:prstGeom prst="rect">
            <a:avLst/>
          </a:prstGeom>
          <a:noFill/>
        </p:spPr>
        <p:txBody>
          <a:bodyPr wrap="square" rtlCol="0">
            <a:spAutoFit/>
          </a:bodyPr>
          <a:lstStyle/>
          <a:p>
            <a:r>
              <a:rPr lang="ru-RU" sz="1100" dirty="0" smtClean="0">
                <a:latin typeface="+mj-lt"/>
              </a:rPr>
              <a:t>1978</a:t>
            </a:r>
            <a:endParaRPr lang="ru-RU" sz="1100" dirty="0">
              <a:latin typeface="+mj-lt"/>
            </a:endParaRPr>
          </a:p>
        </p:txBody>
      </p:sp>
      <p:sp>
        <p:nvSpPr>
          <p:cNvPr id="16" name="TextBox 15"/>
          <p:cNvSpPr txBox="1"/>
          <p:nvPr/>
        </p:nvSpPr>
        <p:spPr>
          <a:xfrm>
            <a:off x="899592" y="6093296"/>
            <a:ext cx="1368152" cy="261610"/>
          </a:xfrm>
          <a:prstGeom prst="rect">
            <a:avLst/>
          </a:prstGeom>
          <a:noFill/>
        </p:spPr>
        <p:txBody>
          <a:bodyPr wrap="square" rtlCol="0">
            <a:spAutoFit/>
          </a:bodyPr>
          <a:lstStyle/>
          <a:p>
            <a:r>
              <a:rPr lang="ru-RU" sz="1100" dirty="0" smtClean="0">
                <a:latin typeface="+mj-lt"/>
              </a:rPr>
              <a:t>1993</a:t>
            </a:r>
            <a:endParaRPr lang="ru-RU" sz="1100" dirty="0">
              <a:latin typeface="+mj-lt"/>
            </a:endParaRPr>
          </a:p>
        </p:txBody>
      </p:sp>
      <p:sp>
        <p:nvSpPr>
          <p:cNvPr id="20" name="Прямоугольник 19"/>
          <p:cNvSpPr/>
          <p:nvPr/>
        </p:nvSpPr>
        <p:spPr>
          <a:xfrm>
            <a:off x="4860032" y="4941168"/>
            <a:ext cx="4283968" cy="792088"/>
          </a:xfrm>
          <a:prstGeom prst="rect">
            <a:avLst/>
          </a:prstGeom>
          <a:noFill/>
          <a:ln>
            <a:noFill/>
          </a:ln>
          <a:scene3d>
            <a:camera prst="orthographicFront"/>
            <a:lightRig rig="threePt" dir="t"/>
          </a:scene3d>
          <a:sp3d extrusionH="76200">
            <a:extrusionClr>
              <a:schemeClr val="tx1"/>
            </a:extrusionClr>
          </a:sp3d>
        </p:spPr>
        <p:style>
          <a:lnRef idx="2">
            <a:schemeClr val="accent6"/>
          </a:lnRef>
          <a:fillRef idx="1">
            <a:schemeClr val="lt1"/>
          </a:fillRef>
          <a:effectRef idx="0">
            <a:schemeClr val="accent6"/>
          </a:effectRef>
          <a:fontRef idx="minor">
            <a:schemeClr val="dk1"/>
          </a:fontRef>
        </p:style>
        <p:txBody>
          <a:bodyPr anchor="ctr"/>
          <a:lstStyle/>
          <a:p>
            <a:pPr marL="4763">
              <a:defRPr/>
            </a:pPr>
            <a:r>
              <a:rPr lang="ru-RU" sz="16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А.Ю. </a:t>
            </a:r>
            <a:r>
              <a:rPr lang="ru-RU" sz="1600" i="1" dirty="0" smtClean="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Кинёв</a:t>
            </a:r>
            <a:endParaRPr lang="ru-RU" sz="12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a:p>
            <a:pPr marL="4763">
              <a:defRPr/>
            </a:pPr>
            <a:r>
              <a:rPr lang="ru-RU" sz="1600" i="1" dirty="0">
                <a:ln w="6350" cap="sq">
                  <a:solidFill>
                    <a:schemeClr val="accent5">
                      <a:lumMod val="60000"/>
                      <a:lumOff val="40000"/>
                    </a:schemeClr>
                  </a:solidFill>
                </a:ln>
                <a:solidFill>
                  <a:srgbClr val="0000FF"/>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Член Центральной избирательной комиссии Российской Федерации</a:t>
            </a:r>
          </a:p>
        </p:txBody>
      </p:sp>
      <p:sp>
        <p:nvSpPr>
          <p:cNvPr id="23" name="TextBox 22"/>
          <p:cNvSpPr txBox="1"/>
          <p:nvPr/>
        </p:nvSpPr>
        <p:spPr>
          <a:xfrm>
            <a:off x="0" y="6093296"/>
            <a:ext cx="9144000" cy="461665"/>
          </a:xfrm>
          <a:prstGeom prst="rect">
            <a:avLst/>
          </a:prstGeom>
          <a:noFill/>
        </p:spPr>
        <p:txBody>
          <a:bodyPr>
            <a:spAutoFit/>
          </a:bodyPr>
          <a:lstStyle/>
          <a:p>
            <a:pPr algn="ctr">
              <a:defRPr/>
            </a:pPr>
            <a:r>
              <a:rPr lang="ru-RU" sz="1200" dirty="0">
                <a:ln w="6350" cap="sq">
                  <a:solidFill>
                    <a:schemeClr val="accent5">
                      <a:lumMod val="60000"/>
                      <a:lumOff val="40000"/>
                    </a:schemeClr>
                  </a:solidFill>
                </a:ln>
                <a:solidFill>
                  <a:srgbClr val="0000FF"/>
                </a:solidFill>
                <a:latin typeface="Arial Black" pitchFamily="34" charset="0"/>
                <a:ea typeface="Arial Unicode MS" pitchFamily="34" charset="-128"/>
                <a:cs typeface="Arial Unicode MS" pitchFamily="34" charset="-128"/>
              </a:rPr>
              <a:t>г. Москва</a:t>
            </a:r>
          </a:p>
          <a:p>
            <a:pPr algn="ctr">
              <a:defRPr/>
            </a:pPr>
            <a:r>
              <a:rPr lang="ru-RU" sz="1200" dirty="0">
                <a:ln w="6350" cap="sq">
                  <a:solidFill>
                    <a:schemeClr val="accent5">
                      <a:lumMod val="60000"/>
                      <a:lumOff val="40000"/>
                    </a:schemeClr>
                  </a:solidFill>
                </a:ln>
                <a:solidFill>
                  <a:srgbClr val="0000FF"/>
                </a:solidFill>
                <a:latin typeface="Arial Black" pitchFamily="34" charset="0"/>
                <a:ea typeface="Arial Unicode MS" pitchFamily="34" charset="-128"/>
                <a:cs typeface="Arial Unicode MS" pitchFamily="34" charset="-128"/>
              </a:rPr>
              <a:t>2017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1.2. Принципы избирательного права</a:t>
            </a:r>
          </a:p>
        </p:txBody>
      </p:sp>
      <p:sp>
        <p:nvSpPr>
          <p:cNvPr id="5" name="Прямоугольник 4"/>
          <p:cNvSpPr/>
          <p:nvPr/>
        </p:nvSpPr>
        <p:spPr>
          <a:xfrm>
            <a:off x="179512" y="2564904"/>
            <a:ext cx="8784976" cy="4104456"/>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r>
              <a:rPr lang="ru-RU" sz="1500" b="1" dirty="0" smtClean="0">
                <a:solidFill>
                  <a:srgbClr val="002060"/>
                </a:solidFill>
              </a:rPr>
              <a:t>Требования к кандидату:</a:t>
            </a:r>
            <a:endParaRPr lang="ru-RU" sz="1500" b="1" dirty="0">
              <a:solidFill>
                <a:srgbClr val="002060"/>
              </a:solidFill>
            </a:endParaRPr>
          </a:p>
        </p:txBody>
      </p:sp>
      <p:sp>
        <p:nvSpPr>
          <p:cNvPr id="10" name="TextBox 9"/>
          <p:cNvSpPr txBox="1"/>
          <p:nvPr/>
        </p:nvSpPr>
        <p:spPr>
          <a:xfrm>
            <a:off x="395536" y="2852936"/>
            <a:ext cx="8411663" cy="235769"/>
          </a:xfrm>
          <a:prstGeom prst="rect">
            <a:avLst/>
          </a:prstGeom>
          <a:noFill/>
        </p:spPr>
        <p:txBody>
          <a:bodyPr wrap="square" rtlCol="0" anchor="ctr" anchorCtr="0">
            <a:noAutofit/>
          </a:bodyPr>
          <a:lstStyle/>
          <a:p>
            <a:pPr>
              <a:buFont typeface="Wingdings" pitchFamily="2" charset="2"/>
              <a:buChar char="Ø"/>
            </a:pPr>
            <a:r>
              <a:rPr lang="ru-RU" sz="1400" dirty="0" smtClean="0">
                <a:solidFill>
                  <a:srgbClr val="002060"/>
                </a:solidFill>
              </a:rPr>
              <a:t> </a:t>
            </a:r>
            <a:r>
              <a:rPr lang="ru-RU" sz="1400" u="sng" dirty="0" smtClean="0">
                <a:solidFill>
                  <a:srgbClr val="002060"/>
                </a:solidFill>
              </a:rPr>
              <a:t>Общие</a:t>
            </a:r>
            <a:r>
              <a:rPr lang="ru-RU" sz="1400" dirty="0" smtClean="0">
                <a:solidFill>
                  <a:srgbClr val="002060"/>
                </a:solidFill>
              </a:rPr>
              <a:t> (применяются на всех видах выборов) – наличие активного избирательного права.  </a:t>
            </a:r>
            <a:endParaRPr lang="ru-RU" sz="1400" u="sng" dirty="0">
              <a:solidFill>
                <a:srgbClr val="002060"/>
              </a:solidFill>
            </a:endParaRPr>
          </a:p>
        </p:txBody>
      </p:sp>
      <p:sp>
        <p:nvSpPr>
          <p:cNvPr id="11" name="TextBox 10"/>
          <p:cNvSpPr txBox="1"/>
          <p:nvPr/>
        </p:nvSpPr>
        <p:spPr>
          <a:xfrm>
            <a:off x="179512" y="3068960"/>
            <a:ext cx="8555679" cy="216023"/>
          </a:xfrm>
          <a:prstGeom prst="rect">
            <a:avLst/>
          </a:prstGeom>
          <a:noFill/>
        </p:spPr>
        <p:txBody>
          <a:bodyPr wrap="square" rtlCol="0" anchor="ctr" anchorCtr="0">
            <a:noAutofit/>
          </a:bodyPr>
          <a:lstStyle/>
          <a:p>
            <a:r>
              <a:rPr lang="ru-RU" sz="1400" dirty="0" smtClean="0">
                <a:solidFill>
                  <a:srgbClr val="002060"/>
                </a:solidFill>
              </a:rPr>
              <a:t>Не имеют права быть избранными граждане РФ:</a:t>
            </a:r>
            <a:endParaRPr lang="ru-RU" sz="1400" u="sng" dirty="0">
              <a:solidFill>
                <a:srgbClr val="002060"/>
              </a:solidFill>
            </a:endParaRPr>
          </a:p>
        </p:txBody>
      </p:sp>
      <p:sp>
        <p:nvSpPr>
          <p:cNvPr id="12" name="TextBox 11"/>
          <p:cNvSpPr txBox="1"/>
          <p:nvPr/>
        </p:nvSpPr>
        <p:spPr>
          <a:xfrm>
            <a:off x="179512" y="3284984"/>
            <a:ext cx="8784976" cy="1944216"/>
          </a:xfrm>
          <a:prstGeom prst="rect">
            <a:avLst/>
          </a:prstGeom>
          <a:noFill/>
        </p:spPr>
        <p:txBody>
          <a:bodyPr wrap="square" rtlCol="0" anchor="ctr" anchorCtr="0">
            <a:noAutofit/>
          </a:bodyPr>
          <a:lstStyle/>
          <a:p>
            <a:pPr algn="just"/>
            <a:r>
              <a:rPr lang="ru-RU" sz="1500" dirty="0" smtClean="0">
                <a:solidFill>
                  <a:srgbClr val="002060"/>
                </a:solidFill>
              </a:rPr>
              <a:t>       </a:t>
            </a:r>
            <a:r>
              <a:rPr lang="ru-RU" sz="1400" dirty="0" smtClean="0">
                <a:solidFill>
                  <a:srgbClr val="002060"/>
                </a:solidFill>
              </a:rPr>
              <a:t>- имеющие гражданство иностранного государства (кроме органов местного самоуправления, если это предусмотрено международным договором РФ);</a:t>
            </a:r>
          </a:p>
          <a:p>
            <a:pPr algn="just"/>
            <a:r>
              <a:rPr lang="ru-RU" sz="1400" dirty="0" smtClean="0">
                <a:solidFill>
                  <a:srgbClr val="002060"/>
                </a:solidFill>
              </a:rPr>
              <a:t>       - осужденные к лишению свободы за совершение тяжких, особо тяжких преступлений, преступлений экстремистской направленности и имеющих неснятую и непогашенную судимость;</a:t>
            </a:r>
          </a:p>
          <a:p>
            <a:pPr algn="just"/>
            <a:r>
              <a:rPr lang="ru-RU" sz="1400" dirty="0" smtClean="0">
                <a:solidFill>
                  <a:srgbClr val="002060"/>
                </a:solidFill>
              </a:rPr>
              <a:t>       - подвергнутые административному наказанию за пропаганду нацистской символики, распространение экстремистских материалов;</a:t>
            </a:r>
          </a:p>
          <a:p>
            <a:pPr algn="just"/>
            <a:r>
              <a:rPr lang="ru-RU" sz="1400" dirty="0" smtClean="0">
                <a:solidFill>
                  <a:srgbClr val="002060"/>
                </a:solidFill>
              </a:rPr>
              <a:t>       - осуществлявшие высказывания или действия экстремистской направленности при проведении предвыборной агитации;</a:t>
            </a:r>
          </a:p>
          <a:p>
            <a:pPr algn="just"/>
            <a:r>
              <a:rPr lang="ru-RU" sz="1400" dirty="0" smtClean="0">
                <a:solidFill>
                  <a:srgbClr val="002060"/>
                </a:solidFill>
              </a:rPr>
              <a:t>       - лишенные права занимать государственную или муниципальную должность.</a:t>
            </a:r>
          </a:p>
        </p:txBody>
      </p:sp>
      <p:sp>
        <p:nvSpPr>
          <p:cNvPr id="13" name="TextBox 12"/>
          <p:cNvSpPr txBox="1"/>
          <p:nvPr/>
        </p:nvSpPr>
        <p:spPr>
          <a:xfrm>
            <a:off x="323528" y="5373216"/>
            <a:ext cx="8411663" cy="194538"/>
          </a:xfrm>
          <a:prstGeom prst="rect">
            <a:avLst/>
          </a:prstGeom>
          <a:noFill/>
        </p:spPr>
        <p:txBody>
          <a:bodyPr wrap="square" rtlCol="0" anchor="ctr" anchorCtr="0">
            <a:noAutofit/>
          </a:bodyPr>
          <a:lstStyle/>
          <a:p>
            <a:pPr>
              <a:buFont typeface="Wingdings" pitchFamily="2" charset="2"/>
              <a:buChar char="Ø"/>
            </a:pPr>
            <a:r>
              <a:rPr lang="ru-RU" sz="1400" dirty="0" smtClean="0">
                <a:solidFill>
                  <a:srgbClr val="002060"/>
                </a:solidFill>
              </a:rPr>
              <a:t> </a:t>
            </a:r>
            <a:r>
              <a:rPr lang="ru-RU" sz="1400" u="sng" dirty="0" smtClean="0">
                <a:solidFill>
                  <a:srgbClr val="002060"/>
                </a:solidFill>
              </a:rPr>
              <a:t>Специальные</a:t>
            </a:r>
            <a:r>
              <a:rPr lang="ru-RU" sz="1400" dirty="0" smtClean="0">
                <a:solidFill>
                  <a:srgbClr val="002060"/>
                </a:solidFill>
              </a:rPr>
              <a:t> (применяются на отдельных видах выборов): </a:t>
            </a:r>
            <a:endParaRPr lang="ru-RU" sz="1400" u="sng" dirty="0">
              <a:solidFill>
                <a:srgbClr val="002060"/>
              </a:solidFill>
            </a:endParaRPr>
          </a:p>
        </p:txBody>
      </p:sp>
      <p:sp>
        <p:nvSpPr>
          <p:cNvPr id="14" name="TextBox 13"/>
          <p:cNvSpPr txBox="1"/>
          <p:nvPr/>
        </p:nvSpPr>
        <p:spPr>
          <a:xfrm>
            <a:off x="251520" y="5517232"/>
            <a:ext cx="8712968" cy="1152128"/>
          </a:xfrm>
          <a:prstGeom prst="rect">
            <a:avLst/>
          </a:prstGeom>
          <a:noFill/>
        </p:spPr>
        <p:txBody>
          <a:bodyPr wrap="square" rtlCol="0" anchor="ctr" anchorCtr="0">
            <a:noAutofit/>
          </a:bodyPr>
          <a:lstStyle/>
          <a:p>
            <a:pPr algn="just"/>
            <a:r>
              <a:rPr lang="ru-RU" sz="1400" dirty="0" smtClean="0">
                <a:solidFill>
                  <a:srgbClr val="002060"/>
                </a:solidFill>
              </a:rPr>
              <a:t>       - возраст (на выборах депутатов Государственной Думы РФ – 21 год, на выборах Президента РФ – 35 лет);</a:t>
            </a:r>
          </a:p>
          <a:p>
            <a:pPr algn="just"/>
            <a:r>
              <a:rPr lang="ru-RU" sz="1400" dirty="0" smtClean="0">
                <a:solidFill>
                  <a:srgbClr val="002060"/>
                </a:solidFill>
              </a:rPr>
              <a:t>       - требования к продолжительности и сроку проживания на одной территории (Президентом РФ может быть избран гражданин, проживающий в России не менее 10 лет);</a:t>
            </a:r>
          </a:p>
          <a:p>
            <a:pPr algn="just"/>
            <a:r>
              <a:rPr lang="ru-RU" sz="1400" dirty="0" smtClean="0">
                <a:solidFill>
                  <a:srgbClr val="002060"/>
                </a:solidFill>
              </a:rPr>
              <a:t>       - запрет занимать определённую должность более определённого количества сроков (Президент – не более двух сроков подряд).</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a:t>
            </a:r>
            <a:endParaRPr lang="ru-RU" b="1" dirty="0">
              <a:solidFill>
                <a:schemeClr val="bg1"/>
              </a:solidFill>
            </a:endParaRPr>
          </a:p>
        </p:txBody>
      </p:sp>
      <p:sp>
        <p:nvSpPr>
          <p:cNvPr id="19" name="Прямоугольник 18"/>
          <p:cNvSpPr/>
          <p:nvPr/>
        </p:nvSpPr>
        <p:spPr>
          <a:xfrm>
            <a:off x="179512" y="1124744"/>
            <a:ext cx="8784976" cy="1296144"/>
          </a:xfrm>
          <a:prstGeom prst="rect">
            <a:avLst/>
          </a:prstGeom>
          <a:solidFill>
            <a:schemeClr val="accent6">
              <a:lumMod val="40000"/>
              <a:lumOff val="6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7" name="TextBox 16"/>
          <p:cNvSpPr txBox="1"/>
          <p:nvPr/>
        </p:nvSpPr>
        <p:spPr>
          <a:xfrm>
            <a:off x="179512" y="1196752"/>
            <a:ext cx="4968552" cy="216024"/>
          </a:xfrm>
          <a:prstGeom prst="rect">
            <a:avLst/>
          </a:prstGeom>
          <a:noFill/>
        </p:spPr>
        <p:txBody>
          <a:bodyPr wrap="square" rtlCol="0" anchor="ctr" anchorCtr="0">
            <a:noAutofit/>
          </a:bodyPr>
          <a:lstStyle/>
          <a:p>
            <a:r>
              <a:rPr lang="ru-RU" sz="1500" b="1" dirty="0" smtClean="0">
                <a:solidFill>
                  <a:schemeClr val="accent2">
                    <a:lumMod val="75000"/>
                  </a:schemeClr>
                </a:solidFill>
              </a:rPr>
              <a:t>Требования к избирателю</a:t>
            </a:r>
            <a:r>
              <a:rPr lang="ru-RU" sz="1500" dirty="0" smtClean="0">
                <a:solidFill>
                  <a:schemeClr val="accent2">
                    <a:lumMod val="75000"/>
                  </a:schemeClr>
                </a:solidFill>
              </a:rPr>
              <a:t> (ст.32 и 60 Конституции РФ):</a:t>
            </a:r>
            <a:endParaRPr lang="ru-RU" sz="1500" dirty="0">
              <a:solidFill>
                <a:schemeClr val="accent2">
                  <a:lumMod val="75000"/>
                </a:schemeClr>
              </a:solidFill>
            </a:endParaRPr>
          </a:p>
        </p:txBody>
      </p:sp>
      <p:sp>
        <p:nvSpPr>
          <p:cNvPr id="18" name="TextBox 17"/>
          <p:cNvSpPr txBox="1"/>
          <p:nvPr/>
        </p:nvSpPr>
        <p:spPr>
          <a:xfrm>
            <a:off x="539552" y="1484784"/>
            <a:ext cx="7776864" cy="864096"/>
          </a:xfrm>
          <a:prstGeom prst="rect">
            <a:avLst/>
          </a:prstGeom>
          <a:noFill/>
        </p:spPr>
        <p:txBody>
          <a:bodyPr wrap="square" rtlCol="0" anchor="ctr" anchorCtr="0">
            <a:noAutofit/>
          </a:bodyPr>
          <a:lstStyle/>
          <a:p>
            <a:pPr algn="just">
              <a:buFont typeface="Wingdings" pitchFamily="2" charset="2"/>
              <a:buChar char="Ø"/>
            </a:pPr>
            <a:r>
              <a:rPr lang="ru-RU" sz="1400" dirty="0" smtClean="0">
                <a:solidFill>
                  <a:schemeClr val="accent2">
                    <a:lumMod val="75000"/>
                  </a:schemeClr>
                </a:solidFill>
              </a:rPr>
              <a:t> наличие российского гражданства;</a:t>
            </a:r>
          </a:p>
          <a:p>
            <a:pPr algn="just">
              <a:buFont typeface="Wingdings" pitchFamily="2" charset="2"/>
              <a:buChar char="Ø"/>
            </a:pPr>
            <a:r>
              <a:rPr lang="ru-RU" sz="1400" dirty="0" smtClean="0">
                <a:solidFill>
                  <a:schemeClr val="accent2">
                    <a:lumMod val="75000"/>
                  </a:schemeClr>
                </a:solidFill>
              </a:rPr>
              <a:t> возраст не менее 18 лет;</a:t>
            </a:r>
          </a:p>
          <a:p>
            <a:pPr algn="just">
              <a:buFont typeface="Wingdings" pitchFamily="2" charset="2"/>
              <a:buChar char="Ø"/>
            </a:pPr>
            <a:r>
              <a:rPr lang="ru-RU" sz="1400" dirty="0" smtClean="0">
                <a:solidFill>
                  <a:schemeClr val="accent2">
                    <a:lumMod val="75000"/>
                  </a:schemeClr>
                </a:solidFill>
              </a:rPr>
              <a:t> дееспособность (отсутствие признания судом недееспособным);</a:t>
            </a:r>
          </a:p>
          <a:p>
            <a:pPr algn="just">
              <a:buFont typeface="Wingdings" pitchFamily="2" charset="2"/>
              <a:buChar char="Ø"/>
            </a:pPr>
            <a:r>
              <a:rPr lang="ru-RU" sz="1400" dirty="0" smtClean="0">
                <a:solidFill>
                  <a:schemeClr val="accent2">
                    <a:lumMod val="75000"/>
                  </a:schemeClr>
                </a:solidFill>
              </a:rPr>
              <a:t> гражданин не должен содержаться в местах лишения свободы по приговору суда.</a:t>
            </a:r>
            <a:endParaRPr lang="ru-RU" sz="1400" dirty="0">
              <a:solidFill>
                <a:schemeClr val="accent2">
                  <a:lumMod val="75000"/>
                </a:schemeClr>
              </a:solidFill>
            </a:endParaRPr>
          </a:p>
        </p:txBody>
      </p:sp>
      <p:sp>
        <p:nvSpPr>
          <p:cNvPr id="20" name="TextBox 19"/>
          <p:cNvSpPr txBox="1"/>
          <p:nvPr/>
        </p:nvSpPr>
        <p:spPr>
          <a:xfrm>
            <a:off x="179512" y="692696"/>
            <a:ext cx="8784976" cy="430887"/>
          </a:xfrm>
          <a:prstGeom prst="rect">
            <a:avLst/>
          </a:prstGeom>
          <a:noFill/>
        </p:spPr>
        <p:txBody>
          <a:bodyPr wrap="square" rtlCol="0">
            <a:spAutoFit/>
          </a:bodyPr>
          <a:lstStyle/>
          <a:p>
            <a:pPr algn="ctr"/>
            <a:r>
              <a:rPr lang="ru-RU" sz="2200" b="1" dirty="0" smtClean="0">
                <a:solidFill>
                  <a:schemeClr val="tx1">
                    <a:lumMod val="75000"/>
                    <a:lumOff val="25000"/>
                  </a:schemeClr>
                </a:solidFill>
                <a:effectLst>
                  <a:outerShdw blurRad="38100" dist="38100" dir="2700000" algn="tl">
                    <a:srgbClr val="000000">
                      <a:alpha val="43137"/>
                    </a:srgbClr>
                  </a:outerShdw>
                </a:effectLst>
              </a:rPr>
              <a:t>Ограничения всеобщего избирательного права</a:t>
            </a:r>
            <a:endParaRPr lang="ru-RU" sz="2200" b="1" dirty="0">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179512" y="0"/>
            <a:ext cx="8784976"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4.1.3. Повышение правовой культуры</a:t>
            </a:r>
            <a:endParaRPr lang="ru-RU" sz="2800" b="1" dirty="0">
              <a:effectLst>
                <a:outerShdw blurRad="38100" dist="38100" dir="2700000" algn="tl">
                  <a:srgbClr val="000000">
                    <a:alpha val="43137"/>
                  </a:srgbClr>
                </a:outerShdw>
              </a:effectLst>
            </a:endParaRPr>
          </a:p>
        </p:txBody>
      </p:sp>
      <p:sp>
        <p:nvSpPr>
          <p:cNvPr id="22" name="Прямоугольник 21"/>
          <p:cNvSpPr/>
          <p:nvPr/>
        </p:nvSpPr>
        <p:spPr>
          <a:xfrm>
            <a:off x="107504" y="980728"/>
            <a:ext cx="8928992" cy="576064"/>
          </a:xfrm>
          <a:prstGeom prst="rect">
            <a:avLst/>
          </a:prstGeom>
          <a:blipFill>
            <a:blip r:embed="rId4" cstate="print"/>
            <a:tile tx="0" ty="0" sx="100000" sy="100000" flip="none" algn="tl"/>
          </a:blip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Электоральная культура – культура осознанного и ответственного законопослушного участия в выборах.</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99</a:t>
            </a:r>
            <a:endParaRPr lang="ru-RU" b="1" dirty="0">
              <a:solidFill>
                <a:schemeClr val="bg1"/>
              </a:solidFill>
            </a:endParaRPr>
          </a:p>
        </p:txBody>
      </p:sp>
      <p:sp>
        <p:nvSpPr>
          <p:cNvPr id="9" name="Прямоугольник 8"/>
          <p:cNvSpPr/>
          <p:nvPr/>
        </p:nvSpPr>
        <p:spPr>
          <a:xfrm>
            <a:off x="107504" y="1628800"/>
            <a:ext cx="8928992" cy="720080"/>
          </a:xfrm>
          <a:prstGeom prst="rect">
            <a:avLst/>
          </a:prstGeom>
          <a:blipFill>
            <a:blip r:embed="rId4" cstate="print"/>
            <a:tile tx="0" ty="0" sx="100000" sy="100000" flip="none" algn="tl"/>
          </a:blip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Указ Президента РФ от 28.02.1995 №228 – одобрена Федеральная целевая программа повышения правовой культуры избирателей и организаторов выборов в РФ.  </a:t>
            </a:r>
          </a:p>
        </p:txBody>
      </p:sp>
      <p:sp>
        <p:nvSpPr>
          <p:cNvPr id="11" name="Прямоугольник 10"/>
          <p:cNvSpPr/>
          <p:nvPr/>
        </p:nvSpPr>
        <p:spPr>
          <a:xfrm>
            <a:off x="107504" y="2420888"/>
            <a:ext cx="8928992" cy="936104"/>
          </a:xfrm>
          <a:prstGeom prst="rect">
            <a:avLst/>
          </a:prstGeom>
          <a:blipFill>
            <a:blip r:embed="rId4" cstate="print"/>
            <a:tile tx="0" ty="0" sx="100000" sy="100000" flip="none" algn="tl"/>
          </a:blip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Работа в области формирования и повышения электоральной культуры избирателей и других участников избирательного процесса – одно из основных направлений работы ЦИК России и избирательных комиссий субъектов РФ.</a:t>
            </a:r>
          </a:p>
        </p:txBody>
      </p:sp>
      <p:sp>
        <p:nvSpPr>
          <p:cNvPr id="12" name="Прямоугольник 11"/>
          <p:cNvSpPr/>
          <p:nvPr/>
        </p:nvSpPr>
        <p:spPr>
          <a:xfrm>
            <a:off x="107504" y="3429000"/>
            <a:ext cx="8928992" cy="1152128"/>
          </a:xfrm>
          <a:prstGeom prst="rect">
            <a:avLst/>
          </a:prstGeom>
          <a:blipFill>
            <a:blip r:embed="rId4" cstate="print"/>
            <a:tile tx="0" ty="0" sx="100000" sy="100000" flip="none" algn="tl"/>
          </a:blip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Начиная с 2000 г. эта деятельность осуществляется на основании Сводных планов основных мероприятий по повышению правовой культуры избирателей, обучению организаторов выборов, совершенствованию и развитию избирательных технологий (утверждается ЦИК России).</a:t>
            </a:r>
          </a:p>
        </p:txBody>
      </p:sp>
      <p:sp>
        <p:nvSpPr>
          <p:cNvPr id="13" name="Прямоугольник 12"/>
          <p:cNvSpPr/>
          <p:nvPr/>
        </p:nvSpPr>
        <p:spPr>
          <a:xfrm>
            <a:off x="107504" y="4653136"/>
            <a:ext cx="8928992" cy="1800200"/>
          </a:xfrm>
          <a:prstGeom prst="rect">
            <a:avLst/>
          </a:prstGeom>
          <a:blipFill>
            <a:blip r:embed="rId4" cstate="print"/>
            <a:tile tx="0" ty="0" sx="100000" sy="100000" flip="none" algn="tl"/>
          </a:blip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dirty="0" smtClean="0">
                <a:solidFill>
                  <a:schemeClr val="tx2">
                    <a:lumMod val="75000"/>
                  </a:schemeClr>
                </a:solidFill>
              </a:rPr>
              <a:t>К числу основных мероприятий, реализуемых в соответствии с указанными планами, относятся:</a:t>
            </a:r>
          </a:p>
        </p:txBody>
      </p:sp>
      <p:sp>
        <p:nvSpPr>
          <p:cNvPr id="34" name="TextBox 33"/>
          <p:cNvSpPr txBox="1"/>
          <p:nvPr/>
        </p:nvSpPr>
        <p:spPr>
          <a:xfrm>
            <a:off x="611560" y="5301208"/>
            <a:ext cx="8424936" cy="1008112"/>
          </a:xfrm>
          <a:prstGeom prst="rect">
            <a:avLst/>
          </a:prstGeom>
          <a:noFill/>
        </p:spPr>
        <p:txBody>
          <a:bodyPr wrap="square" rtlCol="0" anchor="ctr" anchorCtr="0">
            <a:noAutofit/>
          </a:bodyPr>
          <a:lstStyle/>
          <a:p>
            <a:pPr marL="342900" indent="-342900" algn="just">
              <a:buFont typeface="Wingdings" pitchFamily="2" charset="2"/>
              <a:buChar char="Ø"/>
            </a:pPr>
            <a:r>
              <a:rPr lang="ru-RU" dirty="0" smtClean="0">
                <a:solidFill>
                  <a:schemeClr val="tx2">
                    <a:lumMod val="75000"/>
                  </a:schemeClr>
                </a:solidFill>
              </a:rPr>
              <a:t>организация обучения кадров избирательных комиссий и других участников избирательного процесса;</a:t>
            </a:r>
          </a:p>
          <a:p>
            <a:pPr marL="342900" indent="-342900" algn="just">
              <a:buFont typeface="Wingdings" pitchFamily="2" charset="2"/>
              <a:buChar char="Ø"/>
            </a:pPr>
            <a:r>
              <a:rPr lang="ru-RU" dirty="0" smtClean="0">
                <a:solidFill>
                  <a:schemeClr val="tx2">
                    <a:lumMod val="75000"/>
                  </a:schemeClr>
                </a:solidFill>
              </a:rPr>
              <a:t>повышение правовой культуры избирателей;</a:t>
            </a:r>
          </a:p>
          <a:p>
            <a:pPr marL="342900" indent="-342900" algn="just">
              <a:buFont typeface="Wingdings" pitchFamily="2" charset="2"/>
              <a:buChar char="Ø"/>
            </a:pPr>
            <a:r>
              <a:rPr lang="ru-RU" dirty="0" smtClean="0">
                <a:solidFill>
                  <a:schemeClr val="tx2">
                    <a:lumMod val="75000"/>
                  </a:schemeClr>
                </a:solidFill>
              </a:rPr>
              <a:t>совершенствование и развитие избирательных технологий.</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трелка вниз 23"/>
          <p:cNvSpPr/>
          <p:nvPr/>
        </p:nvSpPr>
        <p:spPr>
          <a:xfrm rot="3840852">
            <a:off x="2526463" y="1068533"/>
            <a:ext cx="258912" cy="417039"/>
          </a:xfrm>
          <a:prstGeom prst="downArrow">
            <a:avLst/>
          </a:prstGeom>
          <a:solidFill>
            <a:srgbClr val="CCC1DA"/>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22" name="Прямоугольник 21"/>
          <p:cNvSpPr/>
          <p:nvPr/>
        </p:nvSpPr>
        <p:spPr>
          <a:xfrm>
            <a:off x="107504" y="72008"/>
            <a:ext cx="8856984" cy="620688"/>
          </a:xfrm>
          <a:prstGeom prst="rect">
            <a:avLst/>
          </a:prstGeom>
        </p:spPr>
        <p:txBody>
          <a:bodyPr wrap="square" anchor="ctr" anchorCtr="0">
            <a:noAutofit/>
          </a:bodyPr>
          <a:lstStyle/>
          <a:p>
            <a:pPr algn="ctr"/>
            <a:r>
              <a:rPr lang="ru-RU" sz="2400" b="1" dirty="0" smtClean="0">
                <a:solidFill>
                  <a:schemeClr val="bg1"/>
                </a:solidFill>
                <a:effectLst>
                  <a:outerShdw blurRad="38100" dist="38100" dir="2700000" algn="tl">
                    <a:srgbClr val="000000">
                      <a:alpha val="43137"/>
                    </a:srgbClr>
                  </a:outerShdw>
                </a:effectLst>
              </a:rPr>
              <a:t>4.1.4. Образование избирательных округов и избирательных участков</a:t>
            </a:r>
          </a:p>
        </p:txBody>
      </p:sp>
      <p:sp>
        <p:nvSpPr>
          <p:cNvPr id="13" name="Скругленный прямоугольник 12"/>
          <p:cNvSpPr/>
          <p:nvPr/>
        </p:nvSpPr>
        <p:spPr>
          <a:xfrm>
            <a:off x="2915816" y="980728"/>
            <a:ext cx="3240360" cy="432048"/>
          </a:xfrm>
          <a:prstGeom prst="roundRect">
            <a:avLst/>
          </a:prstGeom>
          <a:solidFill>
            <a:schemeClr val="accent4">
              <a:lumMod val="20000"/>
              <a:lumOff val="80000"/>
              <a:alpha val="54902"/>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smtClean="0">
                <a:solidFill>
                  <a:srgbClr val="993366"/>
                </a:solidFill>
              </a:rPr>
              <a:t>Для проведения выборов образуются:</a:t>
            </a:r>
            <a:endParaRPr lang="ru-RU" sz="1600" b="1" dirty="0">
              <a:solidFill>
                <a:srgbClr val="993366"/>
              </a:solidFill>
            </a:endParaRPr>
          </a:p>
        </p:txBody>
      </p:sp>
      <p:sp>
        <p:nvSpPr>
          <p:cNvPr id="14" name="Овал 13"/>
          <p:cNvSpPr/>
          <p:nvPr/>
        </p:nvSpPr>
        <p:spPr>
          <a:xfrm>
            <a:off x="899592" y="1412776"/>
            <a:ext cx="2088232" cy="576064"/>
          </a:xfrm>
          <a:prstGeom prst="ellipse">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993366"/>
                </a:solidFill>
              </a:rPr>
              <a:t>одномандатные округа</a:t>
            </a:r>
            <a:endParaRPr lang="ru-RU" sz="1400" b="1" dirty="0">
              <a:solidFill>
                <a:srgbClr val="993366"/>
              </a:solidFill>
            </a:endParaRPr>
          </a:p>
        </p:txBody>
      </p:sp>
      <p:sp>
        <p:nvSpPr>
          <p:cNvPr id="15" name="Овал 14"/>
          <p:cNvSpPr/>
          <p:nvPr/>
        </p:nvSpPr>
        <p:spPr>
          <a:xfrm>
            <a:off x="3419872" y="1700808"/>
            <a:ext cx="2232248" cy="504056"/>
          </a:xfrm>
          <a:prstGeom prst="ellipse">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993366"/>
                </a:solidFill>
              </a:rPr>
              <a:t>многомандатные округа</a:t>
            </a:r>
            <a:endParaRPr lang="ru-RU" sz="1400" b="1" dirty="0">
              <a:solidFill>
                <a:srgbClr val="993366"/>
              </a:solidFill>
            </a:endParaRPr>
          </a:p>
        </p:txBody>
      </p:sp>
      <p:sp>
        <p:nvSpPr>
          <p:cNvPr id="16" name="Овал 15"/>
          <p:cNvSpPr/>
          <p:nvPr/>
        </p:nvSpPr>
        <p:spPr>
          <a:xfrm>
            <a:off x="6156176" y="1412776"/>
            <a:ext cx="2088232" cy="576064"/>
          </a:xfrm>
          <a:prstGeom prst="ellipse">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3500000" scaled="1"/>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993366"/>
                </a:solidFill>
              </a:rPr>
              <a:t>единый избирательный округ</a:t>
            </a:r>
            <a:endParaRPr lang="ru-RU" sz="1400" b="1" dirty="0">
              <a:solidFill>
                <a:srgbClr val="993366"/>
              </a:solidFill>
            </a:endParaRPr>
          </a:p>
        </p:txBody>
      </p:sp>
      <p:sp>
        <p:nvSpPr>
          <p:cNvPr id="26" name="Стрелка вниз 25"/>
          <p:cNvSpPr/>
          <p:nvPr/>
        </p:nvSpPr>
        <p:spPr>
          <a:xfrm>
            <a:off x="4427984" y="1484784"/>
            <a:ext cx="258912" cy="216024"/>
          </a:xfrm>
          <a:prstGeom prst="downArrow">
            <a:avLst/>
          </a:prstGeom>
          <a:solidFill>
            <a:srgbClr val="CCC1DA"/>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323528" y="2300679"/>
            <a:ext cx="8424936" cy="1200329"/>
          </a:xfrm>
          <a:prstGeom prst="rect">
            <a:avLst/>
          </a:prstGeom>
          <a:solidFill>
            <a:schemeClr val="accent1">
              <a:lumMod val="20000"/>
              <a:lumOff val="80000"/>
            </a:schemeClr>
          </a:solidFill>
        </p:spPr>
        <p:txBody>
          <a:bodyPr wrap="square" rtlCol="0">
            <a:spAutoFit/>
          </a:bodyPr>
          <a:lstStyle/>
          <a:p>
            <a:r>
              <a:rPr lang="ru-RU" sz="1200" dirty="0" smtClean="0"/>
              <a:t>Одномандатные и (или) многомандатные избирательные округа образуются:</a:t>
            </a:r>
          </a:p>
          <a:p>
            <a:pPr algn="just">
              <a:buFont typeface="Wingdings" pitchFamily="2" charset="2"/>
              <a:buChar char="q"/>
            </a:pPr>
            <a:r>
              <a:rPr lang="ru-RU" sz="1200" dirty="0" smtClean="0"/>
              <a:t>  сроком на 10 лет;</a:t>
            </a:r>
          </a:p>
          <a:p>
            <a:pPr algn="just">
              <a:buFont typeface="Wingdings" pitchFamily="2" charset="2"/>
              <a:buChar char="q"/>
            </a:pPr>
            <a:r>
              <a:rPr lang="ru-RU" sz="1200" dirty="0" smtClean="0"/>
              <a:t>  на основании данных о численности избирателей;</a:t>
            </a:r>
          </a:p>
          <a:p>
            <a:pPr algn="just">
              <a:buFont typeface="Wingdings" pitchFamily="2" charset="2"/>
              <a:buChar char="q"/>
            </a:pPr>
            <a:r>
              <a:rPr lang="ru-RU" sz="1200" dirty="0" smtClean="0"/>
              <a:t>  на основании схемы, определенной ИКС РФ не позднее 80 дней до истечения срока действия прежней схемы;</a:t>
            </a:r>
          </a:p>
          <a:p>
            <a:pPr algn="just">
              <a:buFont typeface="Wingdings" pitchFamily="2" charset="2"/>
              <a:buChar char="q"/>
            </a:pPr>
            <a:r>
              <a:rPr lang="ru-RU" sz="1200" dirty="0" smtClean="0"/>
              <a:t>  на основании решения соответствующего законодательного органа государственной власти, представительного органа муниципального образования, которое должно состояться не позднее 20 дней до истечения срока действия прежней схемы.</a:t>
            </a:r>
            <a:endParaRPr lang="ru-RU" sz="1200" dirty="0"/>
          </a:p>
        </p:txBody>
      </p:sp>
      <p:sp>
        <p:nvSpPr>
          <p:cNvPr id="28" name="Скругленный прямоугольник 27"/>
          <p:cNvSpPr/>
          <p:nvPr/>
        </p:nvSpPr>
        <p:spPr>
          <a:xfrm>
            <a:off x="3203848" y="3645024"/>
            <a:ext cx="2736304" cy="648072"/>
          </a:xfrm>
          <a:prstGeom prst="roundRect">
            <a:avLst/>
          </a:prstGeom>
          <a:solidFill>
            <a:schemeClr val="accent6">
              <a:lumMod val="40000"/>
              <a:lumOff val="60000"/>
              <a:alpha val="69804"/>
            </a:schemeClr>
          </a:solidFill>
          <a:ln>
            <a:solidFill>
              <a:srgbClr val="9933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smtClean="0">
                <a:solidFill>
                  <a:srgbClr val="993366"/>
                </a:solidFill>
              </a:rPr>
              <a:t>Требования к одномандатным и (или) многомандатным избирательным округам</a:t>
            </a:r>
            <a:endParaRPr lang="ru-RU" sz="1400" b="1" dirty="0">
              <a:solidFill>
                <a:srgbClr val="993366"/>
              </a:solidFill>
            </a:endParaRPr>
          </a:p>
        </p:txBody>
      </p:sp>
      <p:sp>
        <p:nvSpPr>
          <p:cNvPr id="29" name="Скругленный прямоугольник 28"/>
          <p:cNvSpPr/>
          <p:nvPr/>
        </p:nvSpPr>
        <p:spPr>
          <a:xfrm>
            <a:off x="395536" y="4653136"/>
            <a:ext cx="2880320" cy="1872208"/>
          </a:xfrm>
          <a:prstGeom prst="roundRect">
            <a:avLst/>
          </a:prstGeom>
          <a:solidFill>
            <a:schemeClr val="accent6">
              <a:lumMod val="40000"/>
              <a:lumOff val="60000"/>
            </a:schemeClr>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993366"/>
                </a:solidFill>
              </a:rPr>
              <a:t>Примерное равенство по числу избирателей с отклонением не более 10% (в труднодоступных местностях – не более 30%)</a:t>
            </a:r>
          </a:p>
          <a:p>
            <a:pPr algn="ctr"/>
            <a:r>
              <a:rPr lang="ru-RU" sz="1200" dirty="0" smtClean="0">
                <a:solidFill>
                  <a:srgbClr val="993366"/>
                </a:solidFill>
              </a:rPr>
              <a:t>Исключение: выборы в федеральные органы государственной власти, если законом устанавливается обязательность образования не менее одного избирательного округа на территории каждого субъекта РФ</a:t>
            </a:r>
            <a:endParaRPr lang="ru-RU" sz="1200" dirty="0">
              <a:solidFill>
                <a:srgbClr val="993366"/>
              </a:solidFill>
            </a:endParaRPr>
          </a:p>
        </p:txBody>
      </p:sp>
      <p:sp>
        <p:nvSpPr>
          <p:cNvPr id="31" name="Скругленный прямоугольник 30"/>
          <p:cNvSpPr/>
          <p:nvPr/>
        </p:nvSpPr>
        <p:spPr>
          <a:xfrm>
            <a:off x="3563888" y="5301208"/>
            <a:ext cx="2016224" cy="1080120"/>
          </a:xfrm>
          <a:prstGeom prst="roundRect">
            <a:avLst/>
          </a:prstGeom>
          <a:solidFill>
            <a:schemeClr val="accent6">
              <a:lumMod val="40000"/>
              <a:lumOff val="60000"/>
            </a:schemeClr>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993366"/>
                </a:solidFill>
              </a:rPr>
              <a:t>На территориях компактного проживания малочисленных народов отклонение от средней нормы – до 40%</a:t>
            </a:r>
            <a:endParaRPr lang="ru-RU" sz="1200" dirty="0">
              <a:solidFill>
                <a:srgbClr val="993366"/>
              </a:solidFill>
            </a:endParaRPr>
          </a:p>
        </p:txBody>
      </p:sp>
      <p:sp>
        <p:nvSpPr>
          <p:cNvPr id="33" name="Стрелка вниз 32"/>
          <p:cNvSpPr/>
          <p:nvPr/>
        </p:nvSpPr>
        <p:spPr>
          <a:xfrm rot="17937851">
            <a:off x="6285646" y="1058459"/>
            <a:ext cx="258912" cy="417039"/>
          </a:xfrm>
          <a:prstGeom prst="downArrow">
            <a:avLst/>
          </a:prstGeom>
          <a:solidFill>
            <a:srgbClr val="CCC1DA"/>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5868144" y="4653136"/>
            <a:ext cx="2880320" cy="1872208"/>
          </a:xfrm>
          <a:prstGeom prst="roundRect">
            <a:avLst/>
          </a:prstGeom>
          <a:solidFill>
            <a:schemeClr val="accent6">
              <a:lumMod val="40000"/>
              <a:lumOff val="60000"/>
            </a:schemeClr>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993366"/>
                </a:solidFill>
              </a:rPr>
              <a:t>Единая территория. Не допускается образовывать избирательный округ из территорий, не граничащих между собой. </a:t>
            </a:r>
          </a:p>
          <a:p>
            <a:pPr algn="ctr"/>
            <a:r>
              <a:rPr lang="ru-RU" sz="1200" dirty="0" smtClean="0">
                <a:solidFill>
                  <a:srgbClr val="993366"/>
                </a:solidFill>
              </a:rPr>
              <a:t>При образовании избирательных округов должно учитываться административно-территориальное устройство субъекта РФ, муниципального образования</a:t>
            </a:r>
            <a:endParaRPr lang="ru-RU" sz="1200" dirty="0">
              <a:solidFill>
                <a:srgbClr val="993366"/>
              </a:solidFill>
            </a:endParaRPr>
          </a:p>
        </p:txBody>
      </p:sp>
      <p:cxnSp>
        <p:nvCxnSpPr>
          <p:cNvPr id="54" name="Прямая соединительная линия 53"/>
          <p:cNvCxnSpPr/>
          <p:nvPr/>
        </p:nvCxnSpPr>
        <p:spPr>
          <a:xfrm>
            <a:off x="5940152" y="4005064"/>
            <a:ext cx="1368152" cy="0"/>
          </a:xfrm>
          <a:prstGeom prst="line">
            <a:avLst/>
          </a:prstGeom>
          <a:ln w="1905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endCxn id="34" idx="0"/>
          </p:cNvCxnSpPr>
          <p:nvPr/>
        </p:nvCxnSpPr>
        <p:spPr>
          <a:xfrm>
            <a:off x="7308304" y="4005064"/>
            <a:ext cx="0" cy="648072"/>
          </a:xfrm>
          <a:prstGeom prst="straightConnector1">
            <a:avLst/>
          </a:prstGeom>
          <a:ln w="19050">
            <a:solidFill>
              <a:srgbClr val="993366"/>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1835696" y="4005064"/>
            <a:ext cx="1368152" cy="0"/>
          </a:xfrm>
          <a:prstGeom prst="line">
            <a:avLst/>
          </a:prstGeom>
          <a:ln w="19050">
            <a:solidFill>
              <a:srgbClr val="993366"/>
            </a:solidFill>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1835696" y="4005064"/>
            <a:ext cx="0" cy="648072"/>
          </a:xfrm>
          <a:prstGeom prst="straightConnector1">
            <a:avLst/>
          </a:prstGeom>
          <a:ln w="19050">
            <a:solidFill>
              <a:srgbClr val="993366"/>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endCxn id="31" idx="0"/>
          </p:cNvCxnSpPr>
          <p:nvPr/>
        </p:nvCxnSpPr>
        <p:spPr>
          <a:xfrm>
            <a:off x="4572000" y="4293096"/>
            <a:ext cx="0" cy="1008112"/>
          </a:xfrm>
          <a:prstGeom prst="straightConnector1">
            <a:avLst/>
          </a:prstGeom>
          <a:ln w="19050">
            <a:solidFill>
              <a:srgbClr val="993366"/>
            </a:solidFill>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100</a:t>
            </a:r>
            <a:endParaRPr lang="ru-RU" b="1" dirty="0">
              <a:solidFill>
                <a:schemeClr val="bg1"/>
              </a:solidFill>
            </a:endParaRPr>
          </a:p>
        </p:txBody>
      </p:sp>
      <p:sp>
        <p:nvSpPr>
          <p:cNvPr id="23" name="Скругленный прямоугольник 22"/>
          <p:cNvSpPr/>
          <p:nvPr/>
        </p:nvSpPr>
        <p:spPr>
          <a:xfrm>
            <a:off x="1187624" y="692696"/>
            <a:ext cx="6912768" cy="28803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chemeClr val="accent1">
                    <a:lumMod val="75000"/>
                  </a:schemeClr>
                </a:solidFill>
              </a:rPr>
              <a:t>ОБРАЗОВАНИЕ ИЗБИРАТЕЛЬНЫХ ОКРУГОВ</a:t>
            </a:r>
            <a:endParaRPr lang="ru-RU"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descr="shutterstock_171712103.jpg"/>
          <p:cNvPicPr>
            <a:picLocks noChangeAspect="1"/>
          </p:cNvPicPr>
          <p:nvPr/>
        </p:nvPicPr>
        <p:blipFill>
          <a:blip r:embed="rId3" cstate="print"/>
          <a:stretch>
            <a:fillRect/>
          </a:stretch>
        </p:blipFill>
        <p:spPr>
          <a:xfrm>
            <a:off x="179512" y="980728"/>
            <a:ext cx="2160240" cy="2160240"/>
          </a:xfrm>
          <a:prstGeom prst="rect">
            <a:avLst/>
          </a:prstGeom>
          <a:solidFill>
            <a:schemeClr val="accent6">
              <a:lumMod val="40000"/>
              <a:lumOff val="60000"/>
            </a:schemeClr>
          </a:solidFill>
        </p:spPr>
      </p:pic>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4" cstate="print"/>
          <a:stretch>
            <a:fillRect/>
          </a:stretch>
        </p:blipFill>
        <p:spPr>
          <a:xfrm>
            <a:off x="0" y="0"/>
            <a:ext cx="9144000" cy="764704"/>
          </a:xfrm>
          <a:prstGeom prst="rect">
            <a:avLst/>
          </a:prstGeom>
        </p:spPr>
      </p:pic>
      <p:sp>
        <p:nvSpPr>
          <p:cNvPr id="27" name="TextBox 26"/>
          <p:cNvSpPr txBox="1"/>
          <p:nvPr/>
        </p:nvSpPr>
        <p:spPr>
          <a:xfrm>
            <a:off x="2411760" y="980729"/>
            <a:ext cx="6336704" cy="576063"/>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gn="just"/>
            <a:r>
              <a:rPr lang="ru-RU" sz="1600" dirty="0" smtClean="0"/>
              <a:t>Избирательные участки образуются </a:t>
            </a:r>
            <a:r>
              <a:rPr lang="ru-RU" sz="1600" u="sng" dirty="0" smtClean="0"/>
              <a:t>непосредственно</a:t>
            </a:r>
            <a:r>
              <a:rPr lang="ru-RU" sz="1600" dirty="0" smtClean="0"/>
              <a:t> для проведения голосования и подсчета голосов избирателей.</a:t>
            </a:r>
          </a:p>
        </p:txBody>
      </p:sp>
      <p:sp>
        <p:nvSpPr>
          <p:cNvPr id="23" name="TextBox 22"/>
          <p:cNvSpPr txBox="1"/>
          <p:nvPr/>
        </p:nvSpPr>
        <p:spPr>
          <a:xfrm>
            <a:off x="2411760" y="1556792"/>
            <a:ext cx="6336704" cy="1584176"/>
          </a:xfrm>
          <a:prstGeom prst="rect">
            <a:avLst/>
          </a:prstGeom>
          <a:solidFill>
            <a:schemeClr val="accent6">
              <a:lumMod val="40000"/>
              <a:lumOff val="60000"/>
            </a:schemeClr>
          </a:solidFill>
          <a:ln>
            <a:solidFill>
              <a:schemeClr val="accent6">
                <a:lumMod val="75000"/>
              </a:schemeClr>
            </a:solidFill>
          </a:ln>
        </p:spPr>
        <p:txBody>
          <a:bodyPr wrap="square" rtlCol="0">
            <a:noAutofit/>
          </a:bodyPr>
          <a:lstStyle/>
          <a:p>
            <a:pPr algn="just"/>
            <a:r>
              <a:rPr lang="ru-RU" sz="1600" dirty="0" smtClean="0"/>
              <a:t>Избирательные участки образуются:</a:t>
            </a:r>
          </a:p>
          <a:p>
            <a:r>
              <a:rPr lang="ru-RU" sz="1600" dirty="0" smtClean="0"/>
              <a:t>   - главой соответствующей администрации </a:t>
            </a:r>
            <a:r>
              <a:rPr lang="ru-RU" sz="1600" u="sng" dirty="0" smtClean="0"/>
              <a:t>по согласованию</a:t>
            </a:r>
            <a:r>
              <a:rPr lang="ru-RU" sz="1600" dirty="0" smtClean="0"/>
              <a:t> с соответствующей избирательной комиссией;</a:t>
            </a:r>
          </a:p>
          <a:p>
            <a:r>
              <a:rPr lang="ru-RU" sz="1600" dirty="0" smtClean="0"/>
              <a:t>   - из расчета </a:t>
            </a:r>
            <a:r>
              <a:rPr lang="ru-RU" sz="1600" u="sng" dirty="0" smtClean="0"/>
              <a:t>не более чем 3 тысячи избирателей</a:t>
            </a:r>
            <a:r>
              <a:rPr lang="ru-RU" sz="1600" dirty="0" smtClean="0"/>
              <a:t> на каждом участке;</a:t>
            </a:r>
          </a:p>
          <a:p>
            <a:r>
              <a:rPr lang="ru-RU" sz="1600" dirty="0" smtClean="0"/>
              <a:t>   - </a:t>
            </a:r>
            <a:r>
              <a:rPr lang="ru-RU" sz="1600" u="sng" dirty="0" smtClean="0"/>
              <a:t>не позднее чем за 45 дней </a:t>
            </a:r>
            <a:r>
              <a:rPr lang="ru-RU" sz="1600" dirty="0" smtClean="0"/>
              <a:t>до дня голосования;</a:t>
            </a:r>
          </a:p>
          <a:p>
            <a:r>
              <a:rPr lang="ru-RU" sz="1600" dirty="0" smtClean="0"/>
              <a:t>   - сроком на 5 лет </a:t>
            </a:r>
            <a:endParaRPr lang="ru-RU" sz="1600" dirty="0"/>
          </a:p>
        </p:txBody>
      </p:sp>
      <p:sp>
        <p:nvSpPr>
          <p:cNvPr id="25" name="TextBox 24"/>
          <p:cNvSpPr txBox="1"/>
          <p:nvPr/>
        </p:nvSpPr>
        <p:spPr>
          <a:xfrm>
            <a:off x="395536" y="3140968"/>
            <a:ext cx="8352928" cy="648072"/>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gn="just"/>
            <a:r>
              <a:rPr lang="ru-RU" sz="1600" dirty="0" smtClean="0"/>
              <a:t>Перечень и границы избирательных участков могут быть уточнены.  Границы избирательных участков </a:t>
            </a:r>
            <a:r>
              <a:rPr lang="ru-RU" sz="1600" u="sng" dirty="0" smtClean="0"/>
              <a:t>не должны </a:t>
            </a:r>
            <a:r>
              <a:rPr lang="ru-RU" sz="1600" dirty="0" smtClean="0"/>
              <a:t>пересекать границы избирательных округов.</a:t>
            </a:r>
          </a:p>
        </p:txBody>
      </p:sp>
      <p:sp>
        <p:nvSpPr>
          <p:cNvPr id="32" name="TextBox 31"/>
          <p:cNvSpPr txBox="1"/>
          <p:nvPr/>
        </p:nvSpPr>
        <p:spPr>
          <a:xfrm>
            <a:off x="395536" y="3780329"/>
            <a:ext cx="8352928" cy="584775"/>
          </a:xfrm>
          <a:prstGeom prst="rect">
            <a:avLst/>
          </a:prstGeom>
          <a:solidFill>
            <a:schemeClr val="accent6">
              <a:lumMod val="40000"/>
              <a:lumOff val="60000"/>
            </a:schemeClr>
          </a:solidFill>
          <a:ln>
            <a:solidFill>
              <a:schemeClr val="accent6">
                <a:lumMod val="75000"/>
              </a:schemeClr>
            </a:solidFill>
          </a:ln>
        </p:spPr>
        <p:txBody>
          <a:bodyPr wrap="square" rtlCol="0">
            <a:noAutofit/>
          </a:bodyPr>
          <a:lstStyle/>
          <a:p>
            <a:pPr algn="just"/>
            <a:r>
              <a:rPr lang="ru-RU" sz="1600" dirty="0" smtClean="0"/>
              <a:t>Для граждан, находящихся за пределами территории РФ - избирательные участки образуют </a:t>
            </a:r>
            <a:r>
              <a:rPr lang="ru-RU" sz="1600" u="sng" dirty="0" smtClean="0"/>
              <a:t>дипломатические представительства</a:t>
            </a:r>
            <a:r>
              <a:rPr lang="ru-RU" sz="1600" dirty="0" smtClean="0"/>
              <a:t> или </a:t>
            </a:r>
            <a:r>
              <a:rPr lang="ru-RU" sz="1600" u="sng" dirty="0" smtClean="0"/>
              <a:t>консульства</a:t>
            </a:r>
            <a:r>
              <a:rPr lang="ru-RU" sz="1600" dirty="0" smtClean="0"/>
              <a:t>.</a:t>
            </a:r>
          </a:p>
        </p:txBody>
      </p:sp>
      <p:sp>
        <p:nvSpPr>
          <p:cNvPr id="35" name="TextBox 34"/>
          <p:cNvSpPr txBox="1"/>
          <p:nvPr/>
        </p:nvSpPr>
        <p:spPr>
          <a:xfrm>
            <a:off x="395536" y="4368005"/>
            <a:ext cx="8352928" cy="1077219"/>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gn="just"/>
            <a:r>
              <a:rPr lang="ru-RU" sz="1600" dirty="0" smtClean="0"/>
              <a:t>Для граждан, находящихся в местах временного пребывания (больницы, санатории, вокзалы, аэропорты, места содержания под стражей), в труднодоступных местностях, на судах, находящихся в плавании – </a:t>
            </a:r>
            <a:r>
              <a:rPr lang="ru-RU" sz="1600" u="sng" dirty="0" smtClean="0"/>
              <a:t>образуются временные</a:t>
            </a:r>
            <a:r>
              <a:rPr lang="ru-RU" sz="1600" dirty="0" smtClean="0"/>
              <a:t> (на определенный срок) избирательные участки.</a:t>
            </a:r>
          </a:p>
        </p:txBody>
      </p:sp>
      <p:sp>
        <p:nvSpPr>
          <p:cNvPr id="36" name="TextBox 35"/>
          <p:cNvSpPr txBox="1"/>
          <p:nvPr/>
        </p:nvSpPr>
        <p:spPr>
          <a:xfrm>
            <a:off x="395536" y="5445224"/>
            <a:ext cx="8352928" cy="432048"/>
          </a:xfrm>
          <a:prstGeom prst="rect">
            <a:avLst/>
          </a:prstGeom>
          <a:solidFill>
            <a:schemeClr val="accent6">
              <a:lumMod val="40000"/>
              <a:lumOff val="60000"/>
            </a:schemeClr>
          </a:solidFill>
          <a:ln>
            <a:solidFill>
              <a:schemeClr val="accent6">
                <a:lumMod val="75000"/>
              </a:schemeClr>
            </a:solidFill>
          </a:ln>
        </p:spPr>
        <p:txBody>
          <a:bodyPr wrap="square" rtlCol="0">
            <a:noAutofit/>
          </a:bodyPr>
          <a:lstStyle/>
          <a:p>
            <a:pPr algn="just"/>
            <a:r>
              <a:rPr lang="ru-RU" sz="1600" dirty="0" smtClean="0"/>
              <a:t>Военнослужащие – голосуют </a:t>
            </a:r>
            <a:r>
              <a:rPr lang="ru-RU" sz="1600" u="sng" dirty="0" smtClean="0"/>
              <a:t>на общих </a:t>
            </a:r>
            <a:r>
              <a:rPr lang="ru-RU" sz="1600" dirty="0" smtClean="0"/>
              <a:t>избирательных участках. </a:t>
            </a:r>
          </a:p>
        </p:txBody>
      </p:sp>
      <p:sp>
        <p:nvSpPr>
          <p:cNvPr id="37" name="TextBox 36"/>
          <p:cNvSpPr txBox="1"/>
          <p:nvPr/>
        </p:nvSpPr>
        <p:spPr>
          <a:xfrm>
            <a:off x="395536" y="5868561"/>
            <a:ext cx="8352928" cy="584775"/>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gn="just"/>
            <a:r>
              <a:rPr lang="ru-RU" sz="1600" dirty="0" smtClean="0"/>
              <a:t>Списки избирательных участков с указанием их границ должны быть опубликованы </a:t>
            </a:r>
            <a:r>
              <a:rPr lang="ru-RU" sz="1600" u="sng" dirty="0" smtClean="0"/>
              <a:t>не позднее чем за 40 дней</a:t>
            </a:r>
            <a:r>
              <a:rPr lang="ru-RU" sz="1600" dirty="0" smtClean="0"/>
              <a:t> до дня голосования.</a:t>
            </a:r>
          </a:p>
        </p:txBody>
      </p:sp>
      <p:sp>
        <p:nvSpPr>
          <p:cNvPr id="14" name="Прямоугольник 13"/>
          <p:cNvSpPr/>
          <p:nvPr/>
        </p:nvSpPr>
        <p:spPr>
          <a:xfrm>
            <a:off x="107504" y="116632"/>
            <a:ext cx="8928992" cy="648071"/>
          </a:xfrm>
          <a:prstGeom prst="rect">
            <a:avLst/>
          </a:prstGeom>
        </p:spPr>
        <p:txBody>
          <a:bodyPr wrap="square" anchor="ctr" anchorCtr="0">
            <a:noAutofit/>
          </a:bodyPr>
          <a:lstStyle/>
          <a:p>
            <a:pPr algn="ctr"/>
            <a:r>
              <a:rPr lang="ru-RU" sz="2400" b="1" dirty="0" smtClean="0">
                <a:solidFill>
                  <a:schemeClr val="bg1"/>
                </a:solidFill>
                <a:effectLst>
                  <a:outerShdw blurRad="38100" dist="38100" dir="2700000" algn="tl">
                    <a:srgbClr val="000000">
                      <a:alpha val="43137"/>
                    </a:srgbClr>
                  </a:outerShdw>
                </a:effectLst>
              </a:rPr>
              <a:t>4.1.4. Образование избирательных округов и избирательных участков</a:t>
            </a:r>
          </a:p>
        </p:txBody>
      </p:sp>
      <p:sp>
        <p:nvSpPr>
          <p:cNvPr id="15" name="Скругленный прямоугольник 14"/>
          <p:cNvSpPr/>
          <p:nvPr/>
        </p:nvSpPr>
        <p:spPr>
          <a:xfrm>
            <a:off x="1187624" y="764704"/>
            <a:ext cx="6912768" cy="21602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chemeClr val="accent1">
                    <a:lumMod val="75000"/>
                  </a:schemeClr>
                </a:solidFill>
              </a:rPr>
              <a:t>ОБРАЗОВАНИЕ ИЗБИРАТЕЛЬНЫХ УЧАСТКОВ</a:t>
            </a:r>
            <a:endParaRPr lang="ru-RU" b="1" dirty="0">
              <a:solidFill>
                <a:schemeClr val="accent1">
                  <a:lumMod val="75000"/>
                </a:schemeClr>
              </a:solidFill>
            </a:endParaRP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101</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179512" y="72008"/>
            <a:ext cx="8784976"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4.1.5. Формирование избирательных комиссий и резерва составов УИК</a:t>
            </a:r>
            <a:endParaRPr lang="ru-RU" sz="2400" b="1" dirty="0">
              <a:effectLst>
                <a:outerShdw blurRad="38100" dist="38100" dir="2700000" algn="tl">
                  <a:srgbClr val="000000">
                    <a:alpha val="43137"/>
                  </a:srgbClr>
                </a:outerShdw>
              </a:effectLst>
            </a:endParaRPr>
          </a:p>
        </p:txBody>
      </p:sp>
      <p:sp>
        <p:nvSpPr>
          <p:cNvPr id="11" name="Прямоугольник 10"/>
          <p:cNvSpPr/>
          <p:nvPr/>
        </p:nvSpPr>
        <p:spPr>
          <a:xfrm>
            <a:off x="107504" y="908720"/>
            <a:ext cx="8928992" cy="2376264"/>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dirty="0" smtClean="0">
                <a:solidFill>
                  <a:schemeClr val="tx2">
                    <a:lumMod val="75000"/>
                  </a:schemeClr>
                </a:solidFill>
              </a:rPr>
              <a:t>В РФ на постоянной основе со сроком полномочий </a:t>
            </a:r>
            <a:r>
              <a:rPr lang="ru-RU" b="1" u="sng" dirty="0" smtClean="0">
                <a:solidFill>
                  <a:schemeClr val="tx2">
                    <a:lumMod val="75000"/>
                  </a:schemeClr>
                </a:solidFill>
              </a:rPr>
              <a:t>5 лет</a:t>
            </a:r>
            <a:r>
              <a:rPr lang="ru-RU" dirty="0" smtClean="0">
                <a:solidFill>
                  <a:schemeClr val="tx2">
                    <a:lumMod val="75000"/>
                  </a:schemeClr>
                </a:solidFill>
              </a:rPr>
              <a:t> действуют:</a:t>
            </a:r>
          </a:p>
        </p:txBody>
      </p:sp>
      <p:sp>
        <p:nvSpPr>
          <p:cNvPr id="34" name="TextBox 33"/>
          <p:cNvSpPr txBox="1"/>
          <p:nvPr/>
        </p:nvSpPr>
        <p:spPr>
          <a:xfrm>
            <a:off x="611560" y="1268760"/>
            <a:ext cx="8424936" cy="1872208"/>
          </a:xfrm>
          <a:prstGeom prst="rect">
            <a:avLst/>
          </a:prstGeom>
          <a:noFill/>
        </p:spPr>
        <p:txBody>
          <a:bodyPr wrap="square" rtlCol="0" anchor="ctr" anchorCtr="0">
            <a:noAutofit/>
          </a:bodyPr>
          <a:lstStyle/>
          <a:p>
            <a:pPr marL="342900" indent="-342900" algn="just">
              <a:lnSpc>
                <a:spcPct val="150000"/>
              </a:lnSpc>
              <a:buFont typeface="Wingdings" pitchFamily="2" charset="2"/>
              <a:buChar char="Ø"/>
            </a:pPr>
            <a:r>
              <a:rPr lang="ru-RU" dirty="0" smtClean="0">
                <a:solidFill>
                  <a:schemeClr val="tx2">
                    <a:lumMod val="75000"/>
                  </a:schemeClr>
                </a:solidFill>
              </a:rPr>
              <a:t>ЦИК России;</a:t>
            </a:r>
          </a:p>
          <a:p>
            <a:pPr marL="342900" indent="-342900" algn="just">
              <a:lnSpc>
                <a:spcPct val="150000"/>
              </a:lnSpc>
              <a:buFont typeface="Wingdings" pitchFamily="2" charset="2"/>
              <a:buChar char="Ø"/>
            </a:pPr>
            <a:r>
              <a:rPr lang="ru-RU" dirty="0" smtClean="0">
                <a:solidFill>
                  <a:schemeClr val="tx2">
                    <a:lumMod val="75000"/>
                  </a:schemeClr>
                </a:solidFill>
              </a:rPr>
              <a:t>избирательные комиссии субъектов РФ;</a:t>
            </a:r>
          </a:p>
          <a:p>
            <a:pPr marL="342900" indent="-342900" algn="just">
              <a:lnSpc>
                <a:spcPct val="150000"/>
              </a:lnSpc>
              <a:buFont typeface="Wingdings" pitchFamily="2" charset="2"/>
              <a:buChar char="Ø"/>
            </a:pPr>
            <a:r>
              <a:rPr lang="ru-RU" dirty="0" smtClean="0">
                <a:solidFill>
                  <a:schemeClr val="tx2">
                    <a:lumMod val="75000"/>
                  </a:schemeClr>
                </a:solidFill>
              </a:rPr>
              <a:t>избирательные комиссии муниципальных образований;</a:t>
            </a:r>
          </a:p>
          <a:p>
            <a:pPr marL="342900" indent="-342900" algn="just">
              <a:lnSpc>
                <a:spcPct val="150000"/>
              </a:lnSpc>
              <a:buFont typeface="Wingdings" pitchFamily="2" charset="2"/>
              <a:buChar char="Ø"/>
            </a:pPr>
            <a:r>
              <a:rPr lang="ru-RU" dirty="0" smtClean="0">
                <a:solidFill>
                  <a:schemeClr val="tx2">
                    <a:lumMod val="75000"/>
                  </a:schemeClr>
                </a:solidFill>
              </a:rPr>
              <a:t>территориальные избирательные комиссии;</a:t>
            </a:r>
          </a:p>
          <a:p>
            <a:pPr marL="342900" indent="-342900" algn="just">
              <a:lnSpc>
                <a:spcPct val="150000"/>
              </a:lnSpc>
              <a:buFont typeface="Wingdings" pitchFamily="2" charset="2"/>
              <a:buChar char="Ø"/>
            </a:pPr>
            <a:r>
              <a:rPr lang="ru-RU" dirty="0" smtClean="0">
                <a:solidFill>
                  <a:schemeClr val="tx2">
                    <a:lumMod val="75000"/>
                  </a:schemeClr>
                </a:solidFill>
              </a:rPr>
              <a:t>участковые избирательные комиссии.</a:t>
            </a:r>
          </a:p>
        </p:txBody>
      </p:sp>
      <p:sp>
        <p:nvSpPr>
          <p:cNvPr id="14" name="Прямоугольник 13"/>
          <p:cNvSpPr/>
          <p:nvPr/>
        </p:nvSpPr>
        <p:spPr>
          <a:xfrm>
            <a:off x="107504" y="3429000"/>
            <a:ext cx="8928992" cy="720080"/>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lnSpc>
                <a:spcPct val="150000"/>
              </a:lnSpc>
            </a:pPr>
            <a:r>
              <a:rPr lang="ru-RU" dirty="0" smtClean="0">
                <a:solidFill>
                  <a:schemeClr val="tx2">
                    <a:lumMod val="75000"/>
                  </a:schemeClr>
                </a:solidFill>
              </a:rPr>
              <a:t>Члены указанных комиссий с правом решающего голоса назначаются в их состав по решению уполномоченных органов.</a:t>
            </a:r>
          </a:p>
        </p:txBody>
      </p:sp>
      <p:sp>
        <p:nvSpPr>
          <p:cNvPr id="15" name="Прямоугольник 14"/>
          <p:cNvSpPr/>
          <p:nvPr/>
        </p:nvSpPr>
        <p:spPr>
          <a:xfrm>
            <a:off x="107504" y="4293096"/>
            <a:ext cx="8928992" cy="1224136"/>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lnSpc>
                <a:spcPct val="150000"/>
              </a:lnSpc>
            </a:pPr>
            <a:r>
              <a:rPr lang="ru-RU" dirty="0" smtClean="0">
                <a:solidFill>
                  <a:schemeClr val="tx2">
                    <a:lumMod val="75000"/>
                  </a:schemeClr>
                </a:solidFill>
              </a:rPr>
              <a:t>В связи с тем, что избирательные комиссии сформированы не </a:t>
            </a:r>
            <a:r>
              <a:rPr lang="ru-RU" dirty="0" err="1" smtClean="0">
                <a:solidFill>
                  <a:schemeClr val="tx2">
                    <a:lumMod val="75000"/>
                  </a:schemeClr>
                </a:solidFill>
              </a:rPr>
              <a:t>одномоментно</a:t>
            </a:r>
            <a:r>
              <a:rPr lang="ru-RU" dirty="0" smtClean="0">
                <a:solidFill>
                  <a:schemeClr val="tx2">
                    <a:lumMod val="75000"/>
                  </a:schemeClr>
                </a:solidFill>
              </a:rPr>
              <a:t>, деятельность по отбору кандидатур, формированию избирательных комиссий, назначению их членов взамен выбывших осуществляется </a:t>
            </a:r>
            <a:r>
              <a:rPr lang="ru-RU" b="1" u="sng" dirty="0" smtClean="0">
                <a:solidFill>
                  <a:schemeClr val="tx2">
                    <a:lumMod val="75000"/>
                  </a:schemeClr>
                </a:solidFill>
              </a:rPr>
              <a:t>постоянно</a:t>
            </a:r>
            <a:r>
              <a:rPr lang="ru-RU" b="1" dirty="0" smtClean="0">
                <a:solidFill>
                  <a:schemeClr val="tx2">
                    <a:lumMod val="75000"/>
                  </a:schemeClr>
                </a:solidFill>
              </a:rPr>
              <a:t>.</a:t>
            </a:r>
          </a:p>
        </p:txBody>
      </p:sp>
      <p:sp>
        <p:nvSpPr>
          <p:cNvPr id="16" name="Прямоугольник 15"/>
          <p:cNvSpPr/>
          <p:nvPr/>
        </p:nvSpPr>
        <p:spPr>
          <a:xfrm>
            <a:off x="107504" y="5661248"/>
            <a:ext cx="8928992" cy="792088"/>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lnSpc>
                <a:spcPct val="150000"/>
              </a:lnSpc>
            </a:pPr>
            <a:r>
              <a:rPr lang="ru-RU" dirty="0" smtClean="0">
                <a:solidFill>
                  <a:schemeClr val="tx2">
                    <a:lumMod val="75000"/>
                  </a:schemeClr>
                </a:solidFill>
              </a:rPr>
              <a:t>К компетенции избирательных комиссий субъектов РФ относится ведение и пополнение резерва составов участковых избирательных комиссий.</a:t>
            </a:r>
            <a:endParaRPr lang="ru-RU" b="1" dirty="0" smtClean="0">
              <a:solidFill>
                <a:schemeClr val="tx2">
                  <a:lumMod val="75000"/>
                </a:schemeClr>
              </a:solidFill>
            </a:endParaRP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102</a:t>
            </a:r>
            <a:endParaRPr lang="ru-RU" b="1"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22" name="Прямоугольник 21"/>
          <p:cNvSpPr/>
          <p:nvPr/>
        </p:nvSpPr>
        <p:spPr>
          <a:xfrm>
            <a:off x="179512" y="10"/>
            <a:ext cx="8856984" cy="620678"/>
          </a:xfrm>
          <a:prstGeom prst="rect">
            <a:avLst/>
          </a:prstGeom>
        </p:spPr>
        <p:txBody>
          <a:bodyPr wrap="square" anchor="ctr" anchorCtr="0">
            <a:noAutofit/>
          </a:bodyPr>
          <a:lstStyle/>
          <a:p>
            <a:pPr algn="ctr"/>
            <a:r>
              <a:rPr lang="ru-RU" sz="2800" b="1" dirty="0" smtClean="0">
                <a:solidFill>
                  <a:schemeClr val="bg1"/>
                </a:solidFill>
                <a:effectLst>
                  <a:outerShdw blurRad="38100" dist="38100" dir="2700000" algn="tl">
                    <a:srgbClr val="000000">
                      <a:alpha val="43137"/>
                    </a:srgbClr>
                  </a:outerShdw>
                </a:effectLst>
              </a:rPr>
              <a:t>4.1.6. Регистрация (учёт) избирателей</a:t>
            </a:r>
          </a:p>
        </p:txBody>
      </p:sp>
      <p:sp>
        <p:nvSpPr>
          <p:cNvPr id="8" name="Прямоугольник 7"/>
          <p:cNvSpPr/>
          <p:nvPr/>
        </p:nvSpPr>
        <p:spPr>
          <a:xfrm>
            <a:off x="1907704" y="1124744"/>
            <a:ext cx="1152128" cy="648072"/>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50" dirty="0" smtClean="0">
                <a:solidFill>
                  <a:schemeClr val="accent2">
                    <a:lumMod val="50000"/>
                  </a:schemeClr>
                </a:solidFill>
              </a:rPr>
              <a:t>Регистрации подлежат все избиратели</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103</a:t>
            </a:r>
            <a:endParaRPr lang="ru-RU" b="1" dirty="0">
              <a:solidFill>
                <a:schemeClr val="bg1"/>
              </a:solidFill>
            </a:endParaRPr>
          </a:p>
        </p:txBody>
      </p:sp>
      <p:sp>
        <p:nvSpPr>
          <p:cNvPr id="9" name="Прямоугольник 8"/>
          <p:cNvSpPr/>
          <p:nvPr/>
        </p:nvSpPr>
        <p:spPr>
          <a:xfrm>
            <a:off x="3491880" y="764704"/>
            <a:ext cx="2160240" cy="1080120"/>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50" dirty="0" smtClean="0">
                <a:solidFill>
                  <a:schemeClr val="accent2">
                    <a:lumMod val="50000"/>
                  </a:schemeClr>
                </a:solidFill>
              </a:rPr>
              <a:t>Возникновение избирательных прав не требует от гражданина инициативы (в США для участия в выборах гражданин должен зарегистрироваться в установленном порядке)</a:t>
            </a:r>
          </a:p>
        </p:txBody>
      </p:sp>
      <p:sp>
        <p:nvSpPr>
          <p:cNvPr id="35" name="Прямоугольник 34"/>
          <p:cNvSpPr/>
          <p:nvPr/>
        </p:nvSpPr>
        <p:spPr>
          <a:xfrm>
            <a:off x="6012160" y="1196752"/>
            <a:ext cx="1944216" cy="936104"/>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50" dirty="0" smtClean="0">
                <a:solidFill>
                  <a:schemeClr val="accent2">
                    <a:lumMod val="50000"/>
                  </a:schemeClr>
                </a:solidFill>
              </a:rPr>
              <a:t>Полномочия по осуществлению регистрации избирателя возлагаются на органы местного самоуправления</a:t>
            </a:r>
          </a:p>
        </p:txBody>
      </p:sp>
      <p:sp>
        <p:nvSpPr>
          <p:cNvPr id="36" name="Прямоугольник 35"/>
          <p:cNvSpPr/>
          <p:nvPr/>
        </p:nvSpPr>
        <p:spPr>
          <a:xfrm>
            <a:off x="6156176" y="2636912"/>
            <a:ext cx="1836712" cy="648072"/>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50" dirty="0" smtClean="0">
                <a:solidFill>
                  <a:schemeClr val="accent2">
                    <a:lumMod val="50000"/>
                  </a:schemeClr>
                </a:solidFill>
              </a:rPr>
              <a:t>Регистрация избирателя осуществляется по месту жительства</a:t>
            </a:r>
          </a:p>
        </p:txBody>
      </p:sp>
      <p:sp>
        <p:nvSpPr>
          <p:cNvPr id="37" name="Прямоугольник 36"/>
          <p:cNvSpPr/>
          <p:nvPr/>
        </p:nvSpPr>
        <p:spPr>
          <a:xfrm>
            <a:off x="3203848" y="2852936"/>
            <a:ext cx="2520280" cy="1080120"/>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50" dirty="0" smtClean="0">
                <a:solidFill>
                  <a:schemeClr val="accent2">
                    <a:lumMod val="50000"/>
                  </a:schemeClr>
                </a:solidFill>
              </a:rPr>
              <a:t>Регистрация избирателей-военнослужащих и членов их семей осуществляется командиром воинской части. Основание - факт нахождения их места жительства в пределах воинской части</a:t>
            </a:r>
          </a:p>
        </p:txBody>
      </p:sp>
      <p:sp>
        <p:nvSpPr>
          <p:cNvPr id="40" name="Прямоугольник 39"/>
          <p:cNvSpPr/>
          <p:nvPr/>
        </p:nvSpPr>
        <p:spPr>
          <a:xfrm>
            <a:off x="323528" y="1988840"/>
            <a:ext cx="2376264" cy="1512168"/>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100" dirty="0" smtClean="0">
                <a:solidFill>
                  <a:schemeClr val="accent2">
                    <a:lumMod val="50000"/>
                  </a:schemeClr>
                </a:solidFill>
              </a:rPr>
              <a:t>Регистрация избирателей, проживающих за пределами России или находящихся в заграничных командировках, осуществляется руководителем дипломатического представительства или консульства. Основание - факт проживания за границей или нахождение в командировке </a:t>
            </a:r>
          </a:p>
        </p:txBody>
      </p:sp>
      <p:sp>
        <p:nvSpPr>
          <p:cNvPr id="43" name="Скругленный прямоугольник 42"/>
          <p:cNvSpPr/>
          <p:nvPr/>
        </p:nvSpPr>
        <p:spPr>
          <a:xfrm>
            <a:off x="2123728" y="4077072"/>
            <a:ext cx="1656184" cy="576064"/>
          </a:xfrm>
          <a:prstGeom prst="roundRect">
            <a:avLst/>
          </a:prstGeom>
          <a:solidFill>
            <a:srgbClr val="CCC1DA">
              <a:alpha val="80000"/>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 b="1" dirty="0" smtClean="0">
                <a:solidFill>
                  <a:schemeClr val="accent4">
                    <a:lumMod val="50000"/>
                  </a:schemeClr>
                </a:solidFill>
              </a:rPr>
              <a:t>Органы, осуществляющие регистрацию граждан</a:t>
            </a:r>
            <a:endParaRPr lang="ru-RU" sz="1150" b="1" dirty="0">
              <a:solidFill>
                <a:schemeClr val="accent4">
                  <a:lumMod val="50000"/>
                </a:schemeClr>
              </a:solidFill>
            </a:endParaRPr>
          </a:p>
        </p:txBody>
      </p:sp>
      <p:sp>
        <p:nvSpPr>
          <p:cNvPr id="50" name="Скругленный прямоугольник 49"/>
          <p:cNvSpPr/>
          <p:nvPr/>
        </p:nvSpPr>
        <p:spPr>
          <a:xfrm>
            <a:off x="6732240" y="4437112"/>
            <a:ext cx="720080" cy="576064"/>
          </a:xfrm>
          <a:prstGeom prst="roundRect">
            <a:avLst/>
          </a:prstGeom>
          <a:solidFill>
            <a:srgbClr val="CCC1DA">
              <a:alpha val="80000"/>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Суды</a:t>
            </a:r>
            <a:endParaRPr lang="ru-RU" sz="1200" b="1" dirty="0">
              <a:solidFill>
                <a:schemeClr val="accent4">
                  <a:lumMod val="50000"/>
                </a:schemeClr>
              </a:solidFill>
            </a:endParaRPr>
          </a:p>
        </p:txBody>
      </p:sp>
      <p:sp>
        <p:nvSpPr>
          <p:cNvPr id="51" name="Скругленный прямоугольник 50"/>
          <p:cNvSpPr/>
          <p:nvPr/>
        </p:nvSpPr>
        <p:spPr>
          <a:xfrm>
            <a:off x="1187624" y="4437112"/>
            <a:ext cx="792088" cy="576064"/>
          </a:xfrm>
          <a:prstGeom prst="roundRect">
            <a:avLst/>
          </a:prstGeom>
          <a:solidFill>
            <a:srgbClr val="CCC1DA">
              <a:alpha val="80000"/>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Органы ЗАГС</a:t>
            </a:r>
            <a:endParaRPr lang="ru-RU" sz="1200" b="1" dirty="0">
              <a:solidFill>
                <a:schemeClr val="accent4">
                  <a:lumMod val="50000"/>
                </a:schemeClr>
              </a:solidFill>
            </a:endParaRPr>
          </a:p>
        </p:txBody>
      </p:sp>
      <p:sp>
        <p:nvSpPr>
          <p:cNvPr id="52" name="Скругленный прямоугольник 51"/>
          <p:cNvSpPr/>
          <p:nvPr/>
        </p:nvSpPr>
        <p:spPr>
          <a:xfrm>
            <a:off x="3923928" y="4077072"/>
            <a:ext cx="1080120" cy="576064"/>
          </a:xfrm>
          <a:prstGeom prst="roundRect">
            <a:avLst/>
          </a:prstGeom>
          <a:solidFill>
            <a:schemeClr val="accent4">
              <a:lumMod val="40000"/>
              <a:lumOff val="60000"/>
              <a:alpha val="8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Военкоматы</a:t>
            </a:r>
            <a:endParaRPr lang="ru-RU" sz="1200" b="1" dirty="0">
              <a:solidFill>
                <a:schemeClr val="accent4">
                  <a:lumMod val="50000"/>
                </a:schemeClr>
              </a:solidFill>
            </a:endParaRPr>
          </a:p>
        </p:txBody>
      </p:sp>
      <p:sp>
        <p:nvSpPr>
          <p:cNvPr id="53" name="Скругленный прямоугольник 52"/>
          <p:cNvSpPr/>
          <p:nvPr/>
        </p:nvSpPr>
        <p:spPr>
          <a:xfrm>
            <a:off x="5148064" y="4077072"/>
            <a:ext cx="1440160" cy="576064"/>
          </a:xfrm>
          <a:prstGeom prst="roundRect">
            <a:avLst/>
          </a:prstGeom>
          <a:solidFill>
            <a:srgbClr val="CCC1DA">
              <a:alpha val="80000"/>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Органы уголовно-исполнительной системы</a:t>
            </a:r>
            <a:endParaRPr lang="ru-RU" sz="1200" b="1" dirty="0">
              <a:solidFill>
                <a:schemeClr val="accent4">
                  <a:lumMod val="50000"/>
                </a:schemeClr>
              </a:solidFill>
            </a:endParaRPr>
          </a:p>
        </p:txBody>
      </p:sp>
      <p:sp>
        <p:nvSpPr>
          <p:cNvPr id="56" name="Скругленный прямоугольник 55"/>
          <p:cNvSpPr/>
          <p:nvPr/>
        </p:nvSpPr>
        <p:spPr>
          <a:xfrm>
            <a:off x="2843808" y="5157192"/>
            <a:ext cx="3384376" cy="288032"/>
          </a:xfrm>
          <a:prstGeom prst="roundRect">
            <a:avLst/>
          </a:prstGeom>
          <a:solidFill>
            <a:srgbClr val="CCC1DA">
              <a:alpha val="81176"/>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Глава администрации</a:t>
            </a:r>
            <a:endParaRPr lang="ru-RU" sz="1200" b="1" dirty="0">
              <a:solidFill>
                <a:schemeClr val="accent4">
                  <a:lumMod val="50000"/>
                </a:schemeClr>
              </a:solidFill>
            </a:endParaRPr>
          </a:p>
        </p:txBody>
      </p:sp>
      <p:sp>
        <p:nvSpPr>
          <p:cNvPr id="57" name="Скругленный прямоугольник 56"/>
          <p:cNvSpPr/>
          <p:nvPr/>
        </p:nvSpPr>
        <p:spPr>
          <a:xfrm>
            <a:off x="2843808" y="6381328"/>
            <a:ext cx="3384376" cy="288032"/>
          </a:xfrm>
          <a:prstGeom prst="roundRect">
            <a:avLst/>
          </a:prstGeom>
          <a:solidFill>
            <a:srgbClr val="CCC1DA">
              <a:alpha val="81176"/>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ГАС «Выборы»</a:t>
            </a:r>
            <a:endParaRPr lang="ru-RU" sz="1200" b="1" dirty="0">
              <a:solidFill>
                <a:schemeClr val="accent4">
                  <a:lumMod val="50000"/>
                </a:schemeClr>
              </a:solidFill>
            </a:endParaRPr>
          </a:p>
        </p:txBody>
      </p:sp>
      <p:sp>
        <p:nvSpPr>
          <p:cNvPr id="59" name="Скругленный прямоугольник 58"/>
          <p:cNvSpPr/>
          <p:nvPr/>
        </p:nvSpPr>
        <p:spPr>
          <a:xfrm>
            <a:off x="2843808" y="5877272"/>
            <a:ext cx="3384376" cy="288032"/>
          </a:xfrm>
          <a:prstGeom prst="roundRect">
            <a:avLst/>
          </a:prstGeom>
          <a:solidFill>
            <a:srgbClr val="CCC1DA">
              <a:alpha val="81176"/>
            </a:srgb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Избирательная комиссия субъекта РФ</a:t>
            </a:r>
            <a:endParaRPr lang="ru-RU" sz="1200" b="1" dirty="0">
              <a:solidFill>
                <a:schemeClr val="accent4">
                  <a:lumMod val="50000"/>
                </a:schemeClr>
              </a:solidFill>
            </a:endParaRPr>
          </a:p>
        </p:txBody>
      </p:sp>
      <p:sp>
        <p:nvSpPr>
          <p:cNvPr id="61" name="Прямоугольник 60"/>
          <p:cNvSpPr/>
          <p:nvPr/>
        </p:nvSpPr>
        <p:spPr>
          <a:xfrm>
            <a:off x="3923928" y="2060848"/>
            <a:ext cx="1296144" cy="576064"/>
          </a:xfrm>
          <a:prstGeom prst="rect">
            <a:avLst/>
          </a:prstGeom>
          <a:ln w="190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500" b="1" dirty="0" smtClean="0">
                <a:solidFill>
                  <a:schemeClr val="accent2">
                    <a:lumMod val="50000"/>
                  </a:schemeClr>
                </a:solidFill>
              </a:rPr>
              <a:t>Регистрация избирателей</a:t>
            </a:r>
          </a:p>
        </p:txBody>
      </p:sp>
      <p:cxnSp>
        <p:nvCxnSpPr>
          <p:cNvPr id="26" name="Прямая соединительная линия 25"/>
          <p:cNvCxnSpPr/>
          <p:nvPr/>
        </p:nvCxnSpPr>
        <p:spPr>
          <a:xfrm flipH="1">
            <a:off x="2699792" y="2492896"/>
            <a:ext cx="1224136" cy="36004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flipV="1">
            <a:off x="3059832" y="1628800"/>
            <a:ext cx="864096" cy="57606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5220072" y="1772816"/>
            <a:ext cx="792088" cy="43204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4572000" y="2636912"/>
            <a:ext cx="0" cy="21602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stCxn id="36" idx="1"/>
          </p:cNvCxnSpPr>
          <p:nvPr/>
        </p:nvCxnSpPr>
        <p:spPr>
          <a:xfrm flipH="1" flipV="1">
            <a:off x="5220072" y="2492899"/>
            <a:ext cx="936104" cy="46805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flipV="1">
            <a:off x="4572000" y="1844824"/>
            <a:ext cx="0" cy="21602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a:off x="1979712" y="4725144"/>
            <a:ext cx="1512168" cy="36004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a:off x="3347864" y="4653136"/>
            <a:ext cx="504056" cy="504056"/>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4427984" y="4653136"/>
            <a:ext cx="0" cy="504056"/>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H="1">
            <a:off x="5220072" y="4653136"/>
            <a:ext cx="432048" cy="504056"/>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a:stCxn id="50" idx="1"/>
          </p:cNvCxnSpPr>
          <p:nvPr/>
        </p:nvCxnSpPr>
        <p:spPr>
          <a:xfrm flipH="1">
            <a:off x="5508104" y="4725144"/>
            <a:ext cx="1224136" cy="36004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4427984" y="5445224"/>
            <a:ext cx="0" cy="432048"/>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a:off x="4427984" y="6165304"/>
            <a:ext cx="0" cy="21602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Овал 136"/>
          <p:cNvSpPr/>
          <p:nvPr/>
        </p:nvSpPr>
        <p:spPr>
          <a:xfrm>
            <a:off x="2483768" y="4869160"/>
            <a:ext cx="3816424" cy="144016"/>
          </a:xfrm>
          <a:prstGeom prst="ellipse">
            <a:avLst/>
          </a:prstGeom>
          <a:solidFill>
            <a:schemeClr val="accent5">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60000"/>
                    <a:lumOff val="40000"/>
                  </a:schemeClr>
                </a:solidFill>
              </a:rPr>
              <a:t>раз в месяц передают сведения</a:t>
            </a:r>
            <a:endParaRPr lang="ru-RU" sz="1100" b="1" dirty="0">
              <a:solidFill>
                <a:schemeClr val="tx2">
                  <a:lumMod val="60000"/>
                  <a:lumOff val="40000"/>
                </a:schemeClr>
              </a:solidFill>
            </a:endParaRPr>
          </a:p>
        </p:txBody>
      </p:sp>
      <p:sp>
        <p:nvSpPr>
          <p:cNvPr id="140" name="Овал 139"/>
          <p:cNvSpPr/>
          <p:nvPr/>
        </p:nvSpPr>
        <p:spPr>
          <a:xfrm>
            <a:off x="2483768" y="5589240"/>
            <a:ext cx="3888432" cy="144016"/>
          </a:xfrm>
          <a:prstGeom prst="ellipse">
            <a:avLst/>
          </a:prstGeom>
          <a:solidFill>
            <a:schemeClr val="accent5">
              <a:lumMod val="20000"/>
              <a:lumOff val="8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60000"/>
                    <a:lumOff val="40000"/>
                  </a:schemeClr>
                </a:solidFill>
              </a:rPr>
              <a:t>раз в месяц передает сведения</a:t>
            </a:r>
            <a:endParaRPr lang="ru-RU" sz="1100" b="1" dirty="0">
              <a:solidFill>
                <a:schemeClr val="tx2">
                  <a:lumMod val="60000"/>
                  <a:lumOff val="40000"/>
                </a:schemeClr>
              </a:solidFill>
            </a:endParaRPr>
          </a:p>
        </p:txBody>
      </p:sp>
      <p:sp>
        <p:nvSpPr>
          <p:cNvPr id="154" name="Подзаголовок 4"/>
          <p:cNvSpPr txBox="1">
            <a:spLocks/>
          </p:cNvSpPr>
          <p:nvPr/>
        </p:nvSpPr>
        <p:spPr>
          <a:xfrm>
            <a:off x="251520" y="764704"/>
            <a:ext cx="8568952" cy="273630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179512" y="0"/>
            <a:ext cx="8784976"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4.1.7. Рассмотрение избирательных споров</a:t>
            </a:r>
            <a:endParaRPr lang="ru-RU" sz="2800" b="1" dirty="0">
              <a:effectLst>
                <a:outerShdw blurRad="38100" dist="38100" dir="2700000" algn="tl">
                  <a:srgbClr val="000000">
                    <a:alpha val="43137"/>
                  </a:srgbClr>
                </a:outerShdw>
              </a:effectLst>
            </a:endParaRPr>
          </a:p>
        </p:txBody>
      </p:sp>
      <p:sp>
        <p:nvSpPr>
          <p:cNvPr id="11" name="Прямоугольник 10"/>
          <p:cNvSpPr/>
          <p:nvPr/>
        </p:nvSpPr>
        <p:spPr>
          <a:xfrm>
            <a:off x="107504" y="1052736"/>
            <a:ext cx="8928992" cy="5400600"/>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r="100000" b="100000"/>
            </a:path>
            <a:tileRect l="-100000" t="-100000"/>
          </a:gradFill>
          <a:ln>
            <a:solidFill>
              <a:schemeClr val="tx2">
                <a:lumMod val="50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ctr">
              <a:lnSpc>
                <a:spcPct val="150000"/>
              </a:lnSpc>
            </a:pPr>
            <a:r>
              <a:rPr lang="ru-RU" sz="2400" b="1" dirty="0" smtClean="0">
                <a:solidFill>
                  <a:schemeClr val="tx2">
                    <a:lumMod val="75000"/>
                  </a:schemeClr>
                </a:solidFill>
              </a:rPr>
              <a:t>Избирательные споры в межвыборный период:</a:t>
            </a:r>
          </a:p>
        </p:txBody>
      </p:sp>
      <p:sp>
        <p:nvSpPr>
          <p:cNvPr id="34" name="TextBox 33"/>
          <p:cNvSpPr txBox="1"/>
          <p:nvPr/>
        </p:nvSpPr>
        <p:spPr>
          <a:xfrm>
            <a:off x="683568" y="1844824"/>
            <a:ext cx="8280920" cy="1872208"/>
          </a:xfrm>
          <a:prstGeom prst="rect">
            <a:avLst/>
          </a:prstGeom>
          <a:noFill/>
        </p:spPr>
        <p:txBody>
          <a:bodyPr wrap="square" rtlCol="0" anchor="ctr" anchorCtr="0">
            <a:noAutofit/>
          </a:bodyPr>
          <a:lstStyle/>
          <a:p>
            <a:pPr marL="342900" indent="-342900" algn="just">
              <a:lnSpc>
                <a:spcPct val="150000"/>
              </a:lnSpc>
              <a:buFont typeface="Wingdings" pitchFamily="2" charset="2"/>
              <a:buChar char="Ø"/>
            </a:pPr>
            <a:r>
              <a:rPr lang="ru-RU" sz="2000" dirty="0" smtClean="0">
                <a:solidFill>
                  <a:schemeClr val="tx2">
                    <a:lumMod val="75000"/>
                  </a:schemeClr>
                </a:solidFill>
              </a:rPr>
              <a:t>споры, связанные с содержанием законодательства  о выборах;</a:t>
            </a:r>
          </a:p>
          <a:p>
            <a:pPr marL="342900" indent="-342900" algn="just">
              <a:lnSpc>
                <a:spcPct val="150000"/>
              </a:lnSpc>
              <a:buFont typeface="Wingdings" pitchFamily="2" charset="2"/>
              <a:buChar char="Ø"/>
            </a:pPr>
            <a:r>
              <a:rPr lang="ru-RU" sz="2000" dirty="0" smtClean="0">
                <a:solidFill>
                  <a:schemeClr val="tx2">
                    <a:lumMod val="75000"/>
                  </a:schemeClr>
                </a:solidFill>
              </a:rPr>
              <a:t>споры по вопросам формирования и деятельности избирательных комиссий;</a:t>
            </a:r>
          </a:p>
          <a:p>
            <a:pPr marL="342900" indent="-342900" algn="just">
              <a:lnSpc>
                <a:spcPct val="150000"/>
              </a:lnSpc>
              <a:buFont typeface="Wingdings" pitchFamily="2" charset="2"/>
              <a:buChar char="Ø"/>
            </a:pPr>
            <a:r>
              <a:rPr lang="ru-RU" sz="2000" dirty="0" smtClean="0">
                <a:solidFill>
                  <a:schemeClr val="tx2">
                    <a:lumMod val="75000"/>
                  </a:schemeClr>
                </a:solidFill>
              </a:rPr>
              <a:t>споры, связанные с формированием избирательных округов и избирательных участков.</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104</a:t>
            </a:r>
            <a:endParaRPr lang="ru-RU" b="1" dirty="0">
              <a:solidFill>
                <a:schemeClr val="bg1"/>
              </a:solidFill>
            </a:endParaRPr>
          </a:p>
        </p:txBody>
      </p:sp>
      <p:sp>
        <p:nvSpPr>
          <p:cNvPr id="12" name="TextBox 11"/>
          <p:cNvSpPr txBox="1"/>
          <p:nvPr/>
        </p:nvSpPr>
        <p:spPr>
          <a:xfrm>
            <a:off x="107504" y="4221088"/>
            <a:ext cx="8856984" cy="360040"/>
          </a:xfrm>
          <a:prstGeom prst="rect">
            <a:avLst/>
          </a:prstGeom>
          <a:noFill/>
        </p:spPr>
        <p:txBody>
          <a:bodyPr wrap="square" rtlCol="0" anchor="ctr" anchorCtr="0">
            <a:noAutofit/>
          </a:bodyPr>
          <a:lstStyle/>
          <a:p>
            <a:pPr marL="342900" indent="-342900" algn="ctr">
              <a:lnSpc>
                <a:spcPct val="150000"/>
              </a:lnSpc>
            </a:pPr>
            <a:r>
              <a:rPr lang="ru-RU" sz="2400" b="1" dirty="0" smtClean="0">
                <a:solidFill>
                  <a:schemeClr val="tx2">
                    <a:lumMod val="75000"/>
                  </a:schemeClr>
                </a:solidFill>
              </a:rPr>
              <a:t>Такие споры разрешаются:</a:t>
            </a:r>
          </a:p>
        </p:txBody>
      </p:sp>
      <p:sp>
        <p:nvSpPr>
          <p:cNvPr id="13" name="TextBox 12"/>
          <p:cNvSpPr txBox="1"/>
          <p:nvPr/>
        </p:nvSpPr>
        <p:spPr>
          <a:xfrm>
            <a:off x="683568" y="4797152"/>
            <a:ext cx="8280920" cy="1224136"/>
          </a:xfrm>
          <a:prstGeom prst="rect">
            <a:avLst/>
          </a:prstGeom>
          <a:noFill/>
        </p:spPr>
        <p:txBody>
          <a:bodyPr wrap="square" rtlCol="0" anchor="ctr" anchorCtr="0">
            <a:noAutofit/>
          </a:bodyPr>
          <a:lstStyle/>
          <a:p>
            <a:pPr marL="342900" indent="-342900" algn="just">
              <a:lnSpc>
                <a:spcPct val="150000"/>
              </a:lnSpc>
              <a:buFont typeface="Wingdings" pitchFamily="2" charset="2"/>
              <a:buChar char="Ø"/>
            </a:pPr>
            <a:r>
              <a:rPr lang="ru-RU" sz="2000" dirty="0" smtClean="0">
                <a:solidFill>
                  <a:schemeClr val="tx2">
                    <a:lumMod val="75000"/>
                  </a:schemeClr>
                </a:solidFill>
              </a:rPr>
              <a:t>в административном порядке – избирательными комиссиями, их должностными лицами;</a:t>
            </a:r>
          </a:p>
          <a:p>
            <a:pPr marL="342900" indent="-342900" algn="just">
              <a:lnSpc>
                <a:spcPct val="150000"/>
              </a:lnSpc>
              <a:buFont typeface="Wingdings" pitchFamily="2" charset="2"/>
              <a:buChar char="Ø"/>
            </a:pPr>
            <a:r>
              <a:rPr lang="ru-RU" sz="2000" dirty="0" smtClean="0">
                <a:solidFill>
                  <a:schemeClr val="tx2">
                    <a:lumMod val="75000"/>
                  </a:schemeClr>
                </a:solidFill>
              </a:rPr>
              <a:t>в судебном порядке – судами общей юрисдикции</a:t>
            </a:r>
          </a:p>
        </p:txBody>
      </p:sp>
      <p:cxnSp>
        <p:nvCxnSpPr>
          <p:cNvPr id="18" name="Прямая соединительная линия 17"/>
          <p:cNvCxnSpPr/>
          <p:nvPr/>
        </p:nvCxnSpPr>
        <p:spPr>
          <a:xfrm>
            <a:off x="107504" y="4077072"/>
            <a:ext cx="8928992" cy="0"/>
          </a:xfrm>
          <a:prstGeom prst="line">
            <a:avLst/>
          </a:prstGeom>
          <a:ln cmpd="dbl">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107504" y="0"/>
            <a:ext cx="8856984"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4.2. Избирательный процесс в период избирательной кампании.</a:t>
            </a:r>
          </a:p>
          <a:p>
            <a:pPr algn="ctr"/>
            <a:r>
              <a:rPr lang="ru-RU" sz="2400" b="1" dirty="0" smtClean="0">
                <a:effectLst>
                  <a:outerShdw blurRad="38100" dist="38100" dir="2700000" algn="tl">
                    <a:srgbClr val="000000">
                      <a:alpha val="43137"/>
                    </a:srgbClr>
                  </a:outerShdw>
                </a:effectLst>
              </a:rPr>
              <a:t>4.2.1. Назначение выборов</a:t>
            </a:r>
            <a:endParaRPr lang="ru-RU" sz="2400" b="1" dirty="0">
              <a:effectLst>
                <a:outerShdw blurRad="38100" dist="38100" dir="2700000" algn="tl">
                  <a:srgbClr val="000000">
                    <a:alpha val="43137"/>
                  </a:srgbClr>
                </a:outerShdw>
              </a:effectLst>
            </a:endParaRPr>
          </a:p>
        </p:txBody>
      </p:sp>
      <p:sp>
        <p:nvSpPr>
          <p:cNvPr id="11" name="Прямоугольник 10"/>
          <p:cNvSpPr/>
          <p:nvPr/>
        </p:nvSpPr>
        <p:spPr>
          <a:xfrm>
            <a:off x="107504" y="908720"/>
            <a:ext cx="8928992" cy="56886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t="100000" r="100000"/>
            </a:path>
            <a:tileRect l="-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500" dirty="0" smtClean="0">
                <a:solidFill>
                  <a:schemeClr val="tx2">
                    <a:lumMod val="75000"/>
                  </a:schemeClr>
                </a:solidFill>
              </a:rPr>
              <a:t>Избирательная кампания начинается </a:t>
            </a:r>
            <a:r>
              <a:rPr lang="ru-RU" sz="1500" u="sng" dirty="0" smtClean="0">
                <a:solidFill>
                  <a:schemeClr val="tx2">
                    <a:lumMod val="75000"/>
                  </a:schemeClr>
                </a:solidFill>
              </a:rPr>
              <a:t>со дня официального опубликования решения </a:t>
            </a:r>
            <a:r>
              <a:rPr lang="ru-RU" sz="1500" dirty="0" smtClean="0">
                <a:solidFill>
                  <a:schemeClr val="tx2">
                    <a:lumMod val="75000"/>
                  </a:schemeClr>
                </a:solidFill>
              </a:rPr>
              <a:t>уполномоченного лица или органа о назначении выборов.</a:t>
            </a:r>
          </a:p>
        </p:txBody>
      </p:sp>
      <p:sp>
        <p:nvSpPr>
          <p:cNvPr id="34" name="TextBox 33"/>
          <p:cNvSpPr txBox="1"/>
          <p:nvPr/>
        </p:nvSpPr>
        <p:spPr>
          <a:xfrm>
            <a:off x="467544" y="1412776"/>
            <a:ext cx="8280920" cy="1944216"/>
          </a:xfrm>
          <a:prstGeom prst="rect">
            <a:avLst/>
          </a:prstGeom>
          <a:noFill/>
          <a:ln w="28575">
            <a:solidFill>
              <a:schemeClr val="accent2">
                <a:lumMod val="50000"/>
              </a:schemeClr>
            </a:solidFill>
          </a:ln>
        </p:spPr>
        <p:txBody>
          <a:bodyPr wrap="square" rtlCol="0" anchor="ctr" anchorCtr="0">
            <a:noAutofit/>
          </a:bodyPr>
          <a:lstStyle/>
          <a:p>
            <a:pPr marL="342900" indent="-342900">
              <a:buFont typeface="Arial" pitchFamily="34" charset="0"/>
              <a:buChar char="•"/>
            </a:pPr>
            <a:r>
              <a:rPr lang="ru-RU" sz="1500" b="1" dirty="0" smtClean="0">
                <a:solidFill>
                  <a:schemeClr val="tx2">
                    <a:lumMod val="75000"/>
                  </a:schemeClr>
                </a:solidFill>
              </a:rPr>
              <a:t>Выборы Президента РФ</a:t>
            </a:r>
            <a:r>
              <a:rPr lang="ru-RU" sz="1500" dirty="0" smtClean="0">
                <a:solidFill>
                  <a:schemeClr val="tx2">
                    <a:lumMod val="75000"/>
                  </a:schemeClr>
                </a:solidFill>
              </a:rPr>
              <a:t>               назначаются </a:t>
            </a:r>
            <a:r>
              <a:rPr lang="ru-RU" sz="1500" u="sng" dirty="0" smtClean="0">
                <a:solidFill>
                  <a:schemeClr val="tx2">
                    <a:lumMod val="75000"/>
                  </a:schemeClr>
                </a:solidFill>
              </a:rPr>
              <a:t>Советом Федерации ФС РФ</a:t>
            </a:r>
            <a:r>
              <a:rPr lang="ru-RU" sz="1500" dirty="0" smtClean="0">
                <a:solidFill>
                  <a:schemeClr val="tx2">
                    <a:lumMod val="75000"/>
                  </a:schemeClr>
                </a:solidFill>
              </a:rPr>
              <a:t>.</a:t>
            </a:r>
          </a:p>
          <a:p>
            <a:pPr marL="342900" indent="-342900">
              <a:buFont typeface="Arial" pitchFamily="34" charset="0"/>
              <a:buChar char="•"/>
            </a:pPr>
            <a:r>
              <a:rPr lang="ru-RU" sz="1500" b="1" dirty="0" smtClean="0">
                <a:solidFill>
                  <a:schemeClr val="tx2">
                    <a:lumMod val="75000"/>
                  </a:schemeClr>
                </a:solidFill>
              </a:rPr>
              <a:t>Выборы депутатов Государственной Думы ФС РФ  </a:t>
            </a:r>
            <a:r>
              <a:rPr lang="ru-RU" sz="1500" dirty="0" smtClean="0">
                <a:solidFill>
                  <a:schemeClr val="tx2">
                    <a:lumMod val="75000"/>
                  </a:schemeClr>
                </a:solidFill>
              </a:rPr>
              <a:t>               назначаются </a:t>
            </a:r>
            <a:r>
              <a:rPr lang="ru-RU" sz="1500" u="sng" dirty="0" smtClean="0">
                <a:solidFill>
                  <a:schemeClr val="tx2">
                    <a:lumMod val="75000"/>
                  </a:schemeClr>
                </a:solidFill>
              </a:rPr>
              <a:t>Президентом РФ</a:t>
            </a:r>
            <a:r>
              <a:rPr lang="ru-RU" sz="1500" dirty="0" smtClean="0">
                <a:solidFill>
                  <a:schemeClr val="tx2">
                    <a:lumMod val="75000"/>
                  </a:schemeClr>
                </a:solidFill>
              </a:rPr>
              <a:t>;</a:t>
            </a:r>
          </a:p>
          <a:p>
            <a:pPr marL="342900" indent="-342900">
              <a:buFont typeface="Arial" pitchFamily="34" charset="0"/>
              <a:buChar char="•"/>
            </a:pPr>
            <a:r>
              <a:rPr lang="ru-RU" sz="1500" b="1" dirty="0" smtClean="0">
                <a:solidFill>
                  <a:schemeClr val="tx2">
                    <a:lumMod val="75000"/>
                  </a:schemeClr>
                </a:solidFill>
              </a:rPr>
              <a:t>Выборы высшего должностного лица субъекта РФ, депутатов законодательного органа государственной власти субъекта РФ  </a:t>
            </a:r>
            <a:r>
              <a:rPr lang="ru-RU" sz="1500" dirty="0" smtClean="0">
                <a:solidFill>
                  <a:schemeClr val="tx2">
                    <a:lumMod val="75000"/>
                  </a:schemeClr>
                </a:solidFill>
              </a:rPr>
              <a:t>              назначаются </a:t>
            </a:r>
            <a:r>
              <a:rPr lang="ru-RU" sz="1500" u="sng" dirty="0" smtClean="0">
                <a:solidFill>
                  <a:schemeClr val="tx2">
                    <a:lumMod val="75000"/>
                  </a:schemeClr>
                </a:solidFill>
              </a:rPr>
              <a:t>законодательным органом государственной власти субъекта РФ</a:t>
            </a:r>
            <a:r>
              <a:rPr lang="ru-RU" sz="1500" dirty="0" smtClean="0">
                <a:solidFill>
                  <a:schemeClr val="tx2">
                    <a:lumMod val="75000"/>
                  </a:schemeClr>
                </a:solidFill>
              </a:rPr>
              <a:t>;</a:t>
            </a:r>
          </a:p>
          <a:p>
            <a:pPr marL="342900" indent="-342900">
              <a:buFont typeface="Arial" pitchFamily="34" charset="0"/>
              <a:buChar char="•"/>
            </a:pPr>
            <a:r>
              <a:rPr lang="ru-RU" sz="1500" b="1" dirty="0" smtClean="0">
                <a:solidFill>
                  <a:schemeClr val="tx2">
                    <a:lumMod val="75000"/>
                  </a:schemeClr>
                </a:solidFill>
              </a:rPr>
              <a:t>Выборы выборных должностных лиц местного самоуправления, депутатов представительного органа муниципального образования</a:t>
            </a:r>
            <a:r>
              <a:rPr lang="ru-RU" sz="1500" dirty="0" smtClean="0">
                <a:solidFill>
                  <a:schemeClr val="tx2">
                    <a:lumMod val="75000"/>
                  </a:schemeClr>
                </a:solidFill>
              </a:rPr>
              <a:t>                назначаются </a:t>
            </a:r>
            <a:r>
              <a:rPr lang="ru-RU" sz="1500" u="sng" dirty="0" smtClean="0">
                <a:solidFill>
                  <a:schemeClr val="tx2">
                    <a:lumMod val="75000"/>
                  </a:schemeClr>
                </a:solidFill>
              </a:rPr>
              <a:t>представительным органом муниципального образования</a:t>
            </a:r>
            <a:r>
              <a:rPr lang="ru-RU" sz="1500" dirty="0" smtClean="0">
                <a:solidFill>
                  <a:schemeClr val="tx2">
                    <a:lumMod val="75000"/>
                  </a:schemeClr>
                </a:solidFill>
              </a:rPr>
              <a:t>.</a:t>
            </a:r>
          </a:p>
        </p:txBody>
      </p:sp>
      <p:cxnSp>
        <p:nvCxnSpPr>
          <p:cNvPr id="15" name="Прямая со стрелкой 14"/>
          <p:cNvCxnSpPr/>
          <p:nvPr/>
        </p:nvCxnSpPr>
        <p:spPr>
          <a:xfrm>
            <a:off x="2987824" y="1584000"/>
            <a:ext cx="504056"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76056" y="1836000"/>
            <a:ext cx="504056"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067944" y="2276872"/>
            <a:ext cx="504056"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796136" y="2988000"/>
            <a:ext cx="504056"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7504" y="3356992"/>
            <a:ext cx="8856984" cy="1224136"/>
          </a:xfrm>
          <a:prstGeom prst="rect">
            <a:avLst/>
          </a:prstGeom>
          <a:noFill/>
        </p:spPr>
        <p:txBody>
          <a:bodyPr wrap="square" rtlCol="0" anchor="t" anchorCtr="0">
            <a:noAutofit/>
          </a:bodyPr>
          <a:lstStyle/>
          <a:p>
            <a:pPr algn="just"/>
            <a:r>
              <a:rPr lang="ru-RU" sz="1500" dirty="0" smtClean="0">
                <a:solidFill>
                  <a:schemeClr val="tx2">
                    <a:lumMod val="75000"/>
                  </a:schemeClr>
                </a:solidFill>
              </a:rPr>
              <a:t>Решение о назначении выборов должно быть принято (п.7 ст.10 Закона </a:t>
            </a:r>
            <a:r>
              <a:rPr lang="ru-RU" sz="1500" dirty="0" smtClean="0">
                <a:solidFill>
                  <a:schemeClr val="accent1">
                    <a:lumMod val="50000"/>
                  </a:schemeClr>
                </a:solidFill>
              </a:rPr>
              <a:t>«Об основных гарантиях избирательных прав и права на участие в референдуме граждан Российской Федерации»):</a:t>
            </a:r>
          </a:p>
          <a:p>
            <a:pPr algn="just"/>
            <a:r>
              <a:rPr lang="ru-RU" sz="1600" dirty="0" smtClean="0">
                <a:solidFill>
                  <a:schemeClr val="tx2">
                    <a:lumMod val="75000"/>
                  </a:schemeClr>
                </a:solidFill>
              </a:rPr>
              <a:t> </a:t>
            </a:r>
          </a:p>
        </p:txBody>
      </p:sp>
      <p:sp>
        <p:nvSpPr>
          <p:cNvPr id="24" name="TextBox 23"/>
          <p:cNvSpPr txBox="1"/>
          <p:nvPr/>
        </p:nvSpPr>
        <p:spPr>
          <a:xfrm>
            <a:off x="827584" y="4005064"/>
            <a:ext cx="8136904" cy="504056"/>
          </a:xfrm>
          <a:prstGeom prst="rect">
            <a:avLst/>
          </a:prstGeom>
          <a:noFill/>
        </p:spPr>
        <p:txBody>
          <a:bodyPr wrap="square" rtlCol="0" anchor="ctr" anchorCtr="0">
            <a:noAutofit/>
          </a:bodyPr>
          <a:lstStyle/>
          <a:p>
            <a:pPr algn="just">
              <a:buFont typeface="Wingdings" pitchFamily="2" charset="2"/>
              <a:buChar char="§"/>
            </a:pPr>
            <a:r>
              <a:rPr lang="ru-RU" sz="1500" dirty="0" smtClean="0">
                <a:solidFill>
                  <a:schemeClr val="tx2">
                    <a:lumMod val="75000"/>
                  </a:schemeClr>
                </a:solidFill>
              </a:rPr>
              <a:t> в федеральный орган государственной власти – за 110 – 90 дней до дня голосования;</a:t>
            </a:r>
          </a:p>
          <a:p>
            <a:pPr algn="just">
              <a:buFont typeface="Wingdings" pitchFamily="2" charset="2"/>
              <a:buChar char="§"/>
            </a:pPr>
            <a:r>
              <a:rPr lang="ru-RU" sz="1500" dirty="0" smtClean="0">
                <a:solidFill>
                  <a:schemeClr val="tx2">
                    <a:lumMod val="75000"/>
                  </a:schemeClr>
                </a:solidFill>
              </a:rPr>
              <a:t> в орган государственной власти субъекта РФ – за 100 – 90 дней;</a:t>
            </a:r>
          </a:p>
          <a:p>
            <a:pPr algn="just">
              <a:buFont typeface="Wingdings" pitchFamily="2" charset="2"/>
              <a:buChar char="§"/>
            </a:pPr>
            <a:r>
              <a:rPr lang="ru-RU" sz="1500" dirty="0" smtClean="0">
                <a:solidFill>
                  <a:schemeClr val="tx2">
                    <a:lumMod val="75000"/>
                  </a:schemeClr>
                </a:solidFill>
              </a:rPr>
              <a:t> в орган местного самоуправления – за 90 – 80 дней.</a:t>
            </a:r>
            <a:endParaRPr lang="ru-RU" sz="1500" dirty="0" smtClean="0">
              <a:solidFill>
                <a:schemeClr val="accent1">
                  <a:lumMod val="50000"/>
                </a:schemeClr>
              </a:solidFill>
            </a:endParaRPr>
          </a:p>
        </p:txBody>
      </p:sp>
      <p:sp>
        <p:nvSpPr>
          <p:cNvPr id="25" name="Прямоугольник 24"/>
          <p:cNvSpPr/>
          <p:nvPr/>
        </p:nvSpPr>
        <p:spPr>
          <a:xfrm>
            <a:off x="107504" y="4644752"/>
            <a:ext cx="8884096" cy="440432"/>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t="100000" r="100000"/>
            </a:path>
            <a:tileRect l="-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500" dirty="0" smtClean="0">
                <a:solidFill>
                  <a:schemeClr val="tx2">
                    <a:lumMod val="75000"/>
                  </a:schemeClr>
                </a:solidFill>
              </a:rPr>
              <a:t>Если уполномоченное лицо или орган не назначит выборы в указанные сроки либо отсутствует, выборы назначаются:</a:t>
            </a:r>
          </a:p>
        </p:txBody>
      </p:sp>
      <p:sp>
        <p:nvSpPr>
          <p:cNvPr id="26" name="TextBox 25"/>
          <p:cNvSpPr txBox="1"/>
          <p:nvPr/>
        </p:nvSpPr>
        <p:spPr>
          <a:xfrm>
            <a:off x="827584" y="5229200"/>
            <a:ext cx="8128520" cy="504056"/>
          </a:xfrm>
          <a:prstGeom prst="rect">
            <a:avLst/>
          </a:prstGeom>
          <a:noFill/>
        </p:spPr>
        <p:txBody>
          <a:bodyPr wrap="square" rtlCol="0" anchor="ctr" anchorCtr="0">
            <a:noAutofit/>
          </a:bodyPr>
          <a:lstStyle/>
          <a:p>
            <a:pPr algn="just">
              <a:buFont typeface="Wingdings" pitchFamily="2" charset="2"/>
              <a:buChar char="§"/>
            </a:pPr>
            <a:r>
              <a:rPr lang="ru-RU" sz="1500" dirty="0" smtClean="0">
                <a:solidFill>
                  <a:schemeClr val="tx2">
                    <a:lumMod val="75000"/>
                  </a:schemeClr>
                </a:solidFill>
              </a:rPr>
              <a:t>  в федеральные органы государственной власти – ЦИК России;</a:t>
            </a:r>
          </a:p>
          <a:p>
            <a:pPr algn="just">
              <a:buFont typeface="Wingdings" pitchFamily="2" charset="2"/>
              <a:buChar char="§"/>
            </a:pPr>
            <a:r>
              <a:rPr lang="ru-RU" sz="1500" dirty="0" smtClean="0">
                <a:solidFill>
                  <a:schemeClr val="tx2">
                    <a:lumMod val="75000"/>
                  </a:schemeClr>
                </a:solidFill>
              </a:rPr>
              <a:t>  в органы государственной власти субъекта РФ – избирательной комиссией субъекта РФ;</a:t>
            </a:r>
          </a:p>
          <a:p>
            <a:pPr algn="just">
              <a:buFont typeface="Wingdings" pitchFamily="2" charset="2"/>
              <a:buChar char="§"/>
            </a:pPr>
            <a:r>
              <a:rPr lang="ru-RU" sz="1500" dirty="0" smtClean="0">
                <a:solidFill>
                  <a:schemeClr val="tx2">
                    <a:lumMod val="75000"/>
                  </a:schemeClr>
                </a:solidFill>
              </a:rPr>
              <a:t>  в органы местного самоуправления – соответствующей избирательной комиссией.</a:t>
            </a:r>
            <a:endParaRPr lang="ru-RU" sz="1500" dirty="0" smtClean="0">
              <a:solidFill>
                <a:schemeClr val="accent1">
                  <a:lumMod val="50000"/>
                </a:schemeClr>
              </a:solidFill>
            </a:endParaRPr>
          </a:p>
        </p:txBody>
      </p:sp>
      <p:sp>
        <p:nvSpPr>
          <p:cNvPr id="27" name="Прямоугольник 26"/>
          <p:cNvSpPr/>
          <p:nvPr/>
        </p:nvSpPr>
        <p:spPr>
          <a:xfrm>
            <a:off x="107504" y="5868888"/>
            <a:ext cx="8884096" cy="656456"/>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t="100000" r="100000"/>
            </a:path>
            <a:tileRect l="-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500" dirty="0" smtClean="0">
                <a:solidFill>
                  <a:schemeClr val="tx2">
                    <a:lumMod val="75000"/>
                  </a:schemeClr>
                </a:solidFill>
              </a:rPr>
              <a:t>Если соответствующая избирательная комиссия не назначит выборы, либо такая комиссия отсутствует, выборы назначаются по решению суда уполномоченным лицом, органом, избирательной комиссией в определённый решением суда срок.</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105</a:t>
            </a:r>
            <a:endParaRPr lang="ru-RU" b="1" dirty="0">
              <a:solidFill>
                <a:schemeClr val="bg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463257.jpg"/>
          <p:cNvPicPr>
            <a:picLocks noChangeAspect="1"/>
          </p:cNvPicPr>
          <p:nvPr/>
        </p:nvPicPr>
        <p:blipFill>
          <a:blip r:embed="rId3" cstate="print"/>
          <a:stretch>
            <a:fillRect/>
          </a:stretch>
        </p:blipFill>
        <p:spPr>
          <a:xfrm>
            <a:off x="323540" y="764704"/>
            <a:ext cx="1921307" cy="1690749"/>
          </a:xfrm>
          <a:prstGeom prst="rect">
            <a:avLst/>
          </a:prstGeom>
        </p:spPr>
      </p:pic>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4" cstate="print"/>
          <a:stretch>
            <a:fillRect/>
          </a:stretch>
        </p:blipFill>
        <p:spPr>
          <a:xfrm>
            <a:off x="0" y="0"/>
            <a:ext cx="9144000" cy="836712"/>
          </a:xfrm>
          <a:prstGeom prst="rect">
            <a:avLst/>
          </a:prstGeom>
        </p:spPr>
      </p:pic>
      <p:sp>
        <p:nvSpPr>
          <p:cNvPr id="32" name="TextBox 31"/>
          <p:cNvSpPr txBox="1"/>
          <p:nvPr/>
        </p:nvSpPr>
        <p:spPr>
          <a:xfrm>
            <a:off x="2267744" y="908720"/>
            <a:ext cx="6480720" cy="1296144"/>
          </a:xfrm>
          <a:prstGeom prst="rect">
            <a:avLst/>
          </a:prstGeom>
          <a:solidFill>
            <a:schemeClr val="accent3">
              <a:lumMod val="40000"/>
              <a:lumOff val="60000"/>
            </a:schemeClr>
          </a:solidFill>
          <a:ln w="19050">
            <a:solidFill>
              <a:schemeClr val="accent3">
                <a:lumMod val="75000"/>
              </a:schemeClr>
            </a:solidFill>
          </a:ln>
        </p:spPr>
        <p:txBody>
          <a:bodyPr wrap="square" rtlCol="0">
            <a:noAutofit/>
          </a:bodyPr>
          <a:lstStyle/>
          <a:p>
            <a:pPr algn="just"/>
            <a:r>
              <a:rPr lang="ru-RU" sz="1600" dirty="0" smtClean="0"/>
              <a:t>Расходы, связанные с подготовкой и проведением выборов соответствующего уровня, производятся избирательными комиссиями за счет средств, выделенных на эти цели из соответствующего бюджета.</a:t>
            </a:r>
          </a:p>
          <a:p>
            <a:pPr algn="just"/>
            <a:r>
              <a:rPr lang="ru-RU" sz="1600" dirty="0" smtClean="0">
                <a:solidFill>
                  <a:schemeClr val="accent2">
                    <a:lumMod val="50000"/>
                  </a:schemeClr>
                </a:solidFill>
              </a:rPr>
              <a:t>(п.1 ст.57 Закона «Об основных гарантиях избирательных прав и права на участие в референдуме граждан Российской Федерации»)</a:t>
            </a:r>
            <a:r>
              <a:rPr lang="ru-RU" sz="1600" dirty="0" smtClean="0"/>
              <a:t>. </a:t>
            </a:r>
          </a:p>
        </p:txBody>
      </p:sp>
      <p:sp>
        <p:nvSpPr>
          <p:cNvPr id="35" name="TextBox 34"/>
          <p:cNvSpPr txBox="1"/>
          <p:nvPr/>
        </p:nvSpPr>
        <p:spPr>
          <a:xfrm>
            <a:off x="2267744" y="2204864"/>
            <a:ext cx="6480720" cy="360040"/>
          </a:xfrm>
          <a:prstGeom prst="rect">
            <a:avLst/>
          </a:prstGeom>
          <a:solidFill>
            <a:schemeClr val="accent3">
              <a:lumMod val="20000"/>
              <a:lumOff val="80000"/>
            </a:schemeClr>
          </a:solidFill>
          <a:ln w="19050">
            <a:solidFill>
              <a:schemeClr val="accent3">
                <a:lumMod val="75000"/>
              </a:schemeClr>
            </a:solidFill>
          </a:ln>
        </p:spPr>
        <p:txBody>
          <a:bodyPr wrap="square" rtlCol="0">
            <a:noAutofit/>
          </a:bodyPr>
          <a:lstStyle/>
          <a:p>
            <a:pPr algn="just"/>
            <a:r>
              <a:rPr lang="ru-RU" sz="1600" dirty="0" smtClean="0"/>
              <a:t>Финансирование  - не позднее 10 дней со дня назначения выборов.</a:t>
            </a:r>
          </a:p>
        </p:txBody>
      </p:sp>
      <p:sp>
        <p:nvSpPr>
          <p:cNvPr id="36" name="TextBox 35"/>
          <p:cNvSpPr txBox="1"/>
          <p:nvPr/>
        </p:nvSpPr>
        <p:spPr>
          <a:xfrm>
            <a:off x="395536" y="2564904"/>
            <a:ext cx="8352928" cy="864096"/>
          </a:xfrm>
          <a:prstGeom prst="rect">
            <a:avLst/>
          </a:prstGeom>
          <a:solidFill>
            <a:schemeClr val="accent3">
              <a:lumMod val="40000"/>
              <a:lumOff val="60000"/>
            </a:schemeClr>
          </a:solidFill>
          <a:ln w="19050">
            <a:solidFill>
              <a:schemeClr val="accent3">
                <a:lumMod val="75000"/>
              </a:schemeClr>
            </a:solidFill>
          </a:ln>
        </p:spPr>
        <p:txBody>
          <a:bodyPr wrap="square" rtlCol="0">
            <a:noAutofit/>
          </a:bodyPr>
          <a:lstStyle/>
          <a:p>
            <a:pPr algn="just"/>
            <a:r>
              <a:rPr lang="ru-RU" sz="1600" dirty="0" smtClean="0"/>
              <a:t>Соответствующая избирательная комиссия является главным распорядителем средств и представляет отчет о расходовании средств на выборы в соответствующий законодательный (представительный) орган.</a:t>
            </a:r>
          </a:p>
        </p:txBody>
      </p:sp>
      <p:sp>
        <p:nvSpPr>
          <p:cNvPr id="37" name="TextBox 36"/>
          <p:cNvSpPr txBox="1"/>
          <p:nvPr/>
        </p:nvSpPr>
        <p:spPr>
          <a:xfrm>
            <a:off x="395536" y="3429000"/>
            <a:ext cx="8352928" cy="432048"/>
          </a:xfrm>
          <a:prstGeom prst="rect">
            <a:avLst/>
          </a:prstGeom>
          <a:solidFill>
            <a:schemeClr val="accent3">
              <a:lumMod val="20000"/>
              <a:lumOff val="80000"/>
            </a:schemeClr>
          </a:solidFill>
          <a:ln w="19050">
            <a:solidFill>
              <a:schemeClr val="accent3">
                <a:lumMod val="75000"/>
              </a:schemeClr>
            </a:solidFill>
          </a:ln>
        </p:spPr>
        <p:txBody>
          <a:bodyPr wrap="square" rtlCol="0">
            <a:noAutofit/>
          </a:bodyPr>
          <a:lstStyle/>
          <a:p>
            <a:pPr algn="just"/>
            <a:r>
              <a:rPr lang="ru-RU" sz="1600" dirty="0" smtClean="0"/>
              <a:t>Председатели комиссий несут ответственность за правильное расходование средств.</a:t>
            </a:r>
          </a:p>
        </p:txBody>
      </p:sp>
      <p:sp>
        <p:nvSpPr>
          <p:cNvPr id="14" name="TextBox 13"/>
          <p:cNvSpPr txBox="1"/>
          <p:nvPr/>
        </p:nvSpPr>
        <p:spPr>
          <a:xfrm>
            <a:off x="395536" y="3861048"/>
            <a:ext cx="8352928" cy="576064"/>
          </a:xfrm>
          <a:prstGeom prst="rect">
            <a:avLst/>
          </a:prstGeom>
          <a:solidFill>
            <a:schemeClr val="accent3">
              <a:lumMod val="40000"/>
              <a:lumOff val="60000"/>
            </a:schemeClr>
          </a:solidFill>
          <a:ln w="19050">
            <a:solidFill>
              <a:schemeClr val="accent3">
                <a:lumMod val="75000"/>
              </a:schemeClr>
            </a:solidFill>
          </a:ln>
        </p:spPr>
        <p:txBody>
          <a:bodyPr wrap="square" rtlCol="0">
            <a:noAutofit/>
          </a:bodyPr>
          <a:lstStyle/>
          <a:p>
            <a:pPr algn="just"/>
            <a:r>
              <a:rPr lang="ru-RU" sz="1600" dirty="0" smtClean="0"/>
              <a:t>Порядок учета и отчетности по федеральным средствам устанавливается ЦИК России, по субъектовым средствам и средствам местного бюджета – ИКС РФ.</a:t>
            </a:r>
          </a:p>
        </p:txBody>
      </p:sp>
      <p:sp>
        <p:nvSpPr>
          <p:cNvPr id="15" name="TextBox 14"/>
          <p:cNvSpPr txBox="1"/>
          <p:nvPr/>
        </p:nvSpPr>
        <p:spPr>
          <a:xfrm>
            <a:off x="395536" y="4428401"/>
            <a:ext cx="8352928" cy="584775"/>
          </a:xfrm>
          <a:prstGeom prst="rect">
            <a:avLst/>
          </a:prstGeom>
          <a:solidFill>
            <a:schemeClr val="accent3">
              <a:lumMod val="20000"/>
              <a:lumOff val="80000"/>
            </a:schemeClr>
          </a:solidFill>
          <a:ln w="19050">
            <a:solidFill>
              <a:schemeClr val="accent3">
                <a:lumMod val="75000"/>
              </a:schemeClr>
            </a:solidFill>
          </a:ln>
        </p:spPr>
        <p:txBody>
          <a:bodyPr wrap="square" rtlCol="0">
            <a:noAutofit/>
          </a:bodyPr>
          <a:lstStyle/>
          <a:p>
            <a:pPr algn="just"/>
            <a:r>
              <a:rPr lang="ru-RU" sz="1600" dirty="0" smtClean="0"/>
              <a:t>Комиссии, получающие денежные средства из бюджетов различных уровней, ведут их раздельный учет.</a:t>
            </a:r>
          </a:p>
        </p:txBody>
      </p:sp>
      <p:sp>
        <p:nvSpPr>
          <p:cNvPr id="16" name="TextBox 15"/>
          <p:cNvSpPr txBox="1"/>
          <p:nvPr/>
        </p:nvSpPr>
        <p:spPr>
          <a:xfrm>
            <a:off x="395536" y="5013176"/>
            <a:ext cx="8352928" cy="1296144"/>
          </a:xfrm>
          <a:prstGeom prst="rect">
            <a:avLst/>
          </a:prstGeom>
          <a:solidFill>
            <a:schemeClr val="accent3">
              <a:lumMod val="40000"/>
              <a:lumOff val="60000"/>
            </a:schemeClr>
          </a:solidFill>
          <a:ln w="19050">
            <a:solidFill>
              <a:schemeClr val="accent3">
                <a:lumMod val="75000"/>
              </a:schemeClr>
            </a:solidFill>
          </a:ln>
        </p:spPr>
        <p:txBody>
          <a:bodyPr wrap="square" rtlCol="0">
            <a:noAutofit/>
          </a:bodyPr>
          <a:lstStyle/>
          <a:p>
            <a:pPr algn="just"/>
            <a:r>
              <a:rPr lang="ru-RU" sz="1600" dirty="0" smtClean="0"/>
              <a:t>Закупки товаров и услуг, связанных с организацией и проведением выборов, осуществляются соответствующими избирательными комиссиями на основании федерального закона "О контрактной системе в сфере закупок товаров, работ, услуг для обеспечения государственных и муниципальных нужд" от </a:t>
            </a:r>
            <a:r>
              <a:rPr lang="ru-RU" sz="1600" u="sng" dirty="0" smtClean="0">
                <a:solidFill>
                  <a:schemeClr val="accent2">
                    <a:lumMod val="50000"/>
                  </a:schemeClr>
                </a:solidFill>
              </a:rPr>
              <a:t>05.04.2013 N 44-ФЗ</a:t>
            </a:r>
            <a:r>
              <a:rPr lang="ru-RU" sz="1600" dirty="0" smtClean="0"/>
              <a:t> у единственных поставщиков, определяемых правительством Российской Федерации.</a:t>
            </a:r>
          </a:p>
          <a:p>
            <a:pPr algn="just"/>
            <a:endParaRPr lang="ru-RU" sz="1600" dirty="0" smtClean="0"/>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106</a:t>
            </a:r>
            <a:endParaRPr lang="ru-RU" b="1" dirty="0">
              <a:solidFill>
                <a:schemeClr val="bg1"/>
              </a:solidFill>
            </a:endParaRPr>
          </a:p>
        </p:txBody>
      </p:sp>
      <p:sp>
        <p:nvSpPr>
          <p:cNvPr id="18" name="Прямоугольник 17"/>
          <p:cNvSpPr/>
          <p:nvPr/>
        </p:nvSpPr>
        <p:spPr>
          <a:xfrm>
            <a:off x="0" y="116632"/>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effectLst>
                  <a:outerShdw blurRad="38100" dist="38100" dir="2700000" algn="tl">
                    <a:srgbClr val="000000">
                      <a:alpha val="43137"/>
                    </a:srgbClr>
                  </a:outerShdw>
                </a:effectLst>
              </a:rPr>
              <a:t>4.2.2. Финансирование деятельности избирательных комиссий</a:t>
            </a:r>
            <a:endParaRPr lang="ru-RU" sz="2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marketingovye-komunikacii (1).jpg"/>
          <p:cNvPicPr>
            <a:picLocks noChangeAspect="1"/>
          </p:cNvPicPr>
          <p:nvPr/>
        </p:nvPicPr>
        <p:blipFill>
          <a:blip r:embed="rId3" cstate="print"/>
          <a:stretch>
            <a:fillRect/>
          </a:stretch>
        </p:blipFill>
        <p:spPr>
          <a:xfrm>
            <a:off x="251536" y="836712"/>
            <a:ext cx="2592289" cy="1714256"/>
          </a:xfrm>
          <a:prstGeom prst="rect">
            <a:avLst/>
          </a:prstGeom>
        </p:spPr>
      </p:pic>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4" cstate="print"/>
          <a:stretch>
            <a:fillRect/>
          </a:stretch>
        </p:blipFill>
        <p:spPr>
          <a:xfrm>
            <a:off x="0" y="0"/>
            <a:ext cx="9144000" cy="764704"/>
          </a:xfrm>
          <a:prstGeom prst="rect">
            <a:avLst/>
          </a:prstGeom>
        </p:spPr>
      </p:pic>
      <p:sp>
        <p:nvSpPr>
          <p:cNvPr id="32" name="TextBox 31"/>
          <p:cNvSpPr txBox="1"/>
          <p:nvPr/>
        </p:nvSpPr>
        <p:spPr>
          <a:xfrm>
            <a:off x="2987824" y="836712"/>
            <a:ext cx="5616624" cy="648072"/>
          </a:xfrm>
          <a:prstGeom prst="rect">
            <a:avLst/>
          </a:prstGeom>
          <a:solidFill>
            <a:schemeClr val="bg1">
              <a:lumMod val="85000"/>
            </a:schemeClr>
          </a:solidFill>
          <a:ln w="19050">
            <a:solidFill>
              <a:schemeClr val="accent2"/>
            </a:solidFill>
          </a:ln>
        </p:spPr>
        <p:txBody>
          <a:bodyPr wrap="square" rtlCol="0" anchor="ctr" anchorCtr="0">
            <a:noAutofit/>
          </a:bodyPr>
          <a:lstStyle/>
          <a:p>
            <a:pPr algn="just"/>
            <a:r>
              <a:rPr lang="ru-RU" sz="1400" dirty="0" smtClean="0">
                <a:solidFill>
                  <a:srgbClr val="002060"/>
                </a:solidFill>
              </a:rPr>
              <a:t>Информирование избирателей – деятельность имеющих право на ее осуществление юридических и физических лиц, направленная на доведение до избирателей информации о:</a:t>
            </a:r>
          </a:p>
        </p:txBody>
      </p:sp>
      <p:pic>
        <p:nvPicPr>
          <p:cNvPr id="23" name="Рисунок 22" descr="RedTick.jpg"/>
          <p:cNvPicPr>
            <a:picLocks noChangeAspect="1"/>
          </p:cNvPicPr>
          <p:nvPr/>
        </p:nvPicPr>
        <p:blipFill>
          <a:blip r:embed="rId5" cstate="print">
            <a:lum bright="15000"/>
          </a:blip>
          <a:stretch>
            <a:fillRect/>
          </a:stretch>
        </p:blipFill>
        <p:spPr>
          <a:xfrm>
            <a:off x="3275856" y="1556792"/>
            <a:ext cx="216024" cy="216024"/>
          </a:xfrm>
          <a:prstGeom prst="rect">
            <a:avLst/>
          </a:prstGeom>
          <a:ln>
            <a:noFill/>
          </a:ln>
        </p:spPr>
      </p:pic>
      <p:sp>
        <p:nvSpPr>
          <p:cNvPr id="24" name="TextBox 23"/>
          <p:cNvSpPr txBox="1"/>
          <p:nvPr/>
        </p:nvSpPr>
        <p:spPr>
          <a:xfrm>
            <a:off x="3563888" y="1556792"/>
            <a:ext cx="5040560" cy="216024"/>
          </a:xfrm>
          <a:prstGeom prst="rect">
            <a:avLst/>
          </a:prstGeom>
          <a:solidFill>
            <a:schemeClr val="bg1">
              <a:lumMod val="85000"/>
            </a:schemeClr>
          </a:solidFill>
          <a:ln w="19050">
            <a:solidFill>
              <a:schemeClr val="accent2"/>
            </a:solidFill>
          </a:ln>
        </p:spPr>
        <p:txBody>
          <a:bodyPr wrap="square" rtlCol="0" anchor="ctr" anchorCtr="0">
            <a:noAutofit/>
          </a:bodyPr>
          <a:lstStyle/>
          <a:p>
            <a:pPr algn="just"/>
            <a:r>
              <a:rPr lang="ru-RU" sz="1400" dirty="0" smtClean="0">
                <a:solidFill>
                  <a:srgbClr val="002060"/>
                </a:solidFill>
              </a:rPr>
              <a:t>предстоящих выборах;</a:t>
            </a:r>
          </a:p>
        </p:txBody>
      </p:sp>
      <p:sp>
        <p:nvSpPr>
          <p:cNvPr id="25" name="TextBox 24"/>
          <p:cNvSpPr txBox="1"/>
          <p:nvPr/>
        </p:nvSpPr>
        <p:spPr>
          <a:xfrm>
            <a:off x="3563888" y="1844824"/>
            <a:ext cx="5040560" cy="216024"/>
          </a:xfrm>
          <a:prstGeom prst="rect">
            <a:avLst/>
          </a:prstGeom>
          <a:solidFill>
            <a:schemeClr val="bg1">
              <a:lumMod val="85000"/>
            </a:schemeClr>
          </a:solidFill>
          <a:ln w="19050">
            <a:solidFill>
              <a:schemeClr val="accent2"/>
            </a:solidFill>
          </a:ln>
        </p:spPr>
        <p:txBody>
          <a:bodyPr wrap="square" rtlCol="0" anchor="ctr" anchorCtr="0">
            <a:noAutofit/>
          </a:bodyPr>
          <a:lstStyle/>
          <a:p>
            <a:pPr algn="just"/>
            <a:r>
              <a:rPr lang="ru-RU" sz="1400" dirty="0" smtClean="0">
                <a:solidFill>
                  <a:srgbClr val="002060"/>
                </a:solidFill>
              </a:rPr>
              <a:t>законодательстве о выборах;</a:t>
            </a:r>
          </a:p>
        </p:txBody>
      </p:sp>
      <p:sp>
        <p:nvSpPr>
          <p:cNvPr id="27" name="TextBox 26"/>
          <p:cNvSpPr txBox="1"/>
          <p:nvPr/>
        </p:nvSpPr>
        <p:spPr>
          <a:xfrm>
            <a:off x="3563888" y="2132856"/>
            <a:ext cx="5040560" cy="432048"/>
          </a:xfrm>
          <a:prstGeom prst="rect">
            <a:avLst/>
          </a:prstGeom>
          <a:solidFill>
            <a:schemeClr val="bg1">
              <a:lumMod val="85000"/>
            </a:schemeClr>
          </a:solidFill>
          <a:ln w="19050">
            <a:solidFill>
              <a:schemeClr val="accent2"/>
            </a:solidFill>
          </a:ln>
        </p:spPr>
        <p:txBody>
          <a:bodyPr wrap="square" rtlCol="0" anchor="ctr" anchorCtr="0">
            <a:noAutofit/>
          </a:bodyPr>
          <a:lstStyle/>
          <a:p>
            <a:pPr algn="just"/>
            <a:r>
              <a:rPr lang="ru-RU" sz="1400" dirty="0" smtClean="0">
                <a:solidFill>
                  <a:srgbClr val="002060"/>
                </a:solidFill>
              </a:rPr>
              <a:t>стадиях избирательного процесса и его участниках (кандидатах и избирательных объединениях);</a:t>
            </a:r>
          </a:p>
        </p:txBody>
      </p:sp>
      <p:sp>
        <p:nvSpPr>
          <p:cNvPr id="29" name="Прямоугольник 28"/>
          <p:cNvSpPr/>
          <p:nvPr/>
        </p:nvSpPr>
        <p:spPr>
          <a:xfrm>
            <a:off x="323528" y="2708920"/>
            <a:ext cx="792088" cy="648072"/>
          </a:xfrm>
          <a:prstGeom prst="rect">
            <a:avLst/>
          </a:prstGeom>
          <a:solidFill>
            <a:srgbClr val="E46C0A">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ЦЕЛЬ:</a:t>
            </a:r>
            <a:endParaRPr lang="ru-RU" b="1" dirty="0">
              <a:solidFill>
                <a:schemeClr val="bg1"/>
              </a:solidFill>
            </a:endParaRPr>
          </a:p>
        </p:txBody>
      </p:sp>
      <p:sp>
        <p:nvSpPr>
          <p:cNvPr id="34" name="TextBox 33"/>
          <p:cNvSpPr txBox="1"/>
          <p:nvPr/>
        </p:nvSpPr>
        <p:spPr>
          <a:xfrm>
            <a:off x="1187624" y="2708920"/>
            <a:ext cx="7416824" cy="288032"/>
          </a:xfrm>
          <a:prstGeom prst="rect">
            <a:avLst/>
          </a:prstGeom>
          <a:solidFill>
            <a:schemeClr val="accent3">
              <a:lumMod val="20000"/>
              <a:lumOff val="80000"/>
            </a:schemeClr>
          </a:solidFill>
          <a:ln w="19050">
            <a:solidFill>
              <a:schemeClr val="accent6">
                <a:lumMod val="75000"/>
              </a:schemeClr>
            </a:solidFill>
          </a:ln>
        </p:spPr>
        <p:txBody>
          <a:bodyPr wrap="square" rtlCol="0" anchor="ctr" anchorCtr="0">
            <a:noAutofit/>
          </a:bodyPr>
          <a:lstStyle/>
          <a:p>
            <a:r>
              <a:rPr lang="ru-RU" sz="1200" dirty="0" smtClean="0">
                <a:solidFill>
                  <a:srgbClr val="002060"/>
                </a:solidFill>
              </a:rPr>
              <a:t>привлечь внимание избирателей и избирательной кампании, способствуя их осознанному участию в выборах;</a:t>
            </a:r>
          </a:p>
        </p:txBody>
      </p:sp>
      <p:sp>
        <p:nvSpPr>
          <p:cNvPr id="40" name="TextBox 39"/>
          <p:cNvSpPr txBox="1"/>
          <p:nvPr/>
        </p:nvSpPr>
        <p:spPr>
          <a:xfrm>
            <a:off x="1187624" y="3068960"/>
            <a:ext cx="7416824" cy="288032"/>
          </a:xfrm>
          <a:prstGeom prst="rect">
            <a:avLst/>
          </a:prstGeom>
          <a:solidFill>
            <a:schemeClr val="accent3">
              <a:lumMod val="20000"/>
              <a:lumOff val="80000"/>
            </a:schemeClr>
          </a:solidFill>
          <a:ln w="19050">
            <a:solidFill>
              <a:schemeClr val="accent6">
                <a:lumMod val="75000"/>
              </a:schemeClr>
            </a:solidFill>
          </a:ln>
        </p:spPr>
        <p:txBody>
          <a:bodyPr wrap="square" rtlCol="0" anchor="ctr" anchorCtr="0">
            <a:noAutofit/>
          </a:bodyPr>
          <a:lstStyle/>
          <a:p>
            <a:r>
              <a:rPr lang="ru-RU" sz="1200" dirty="0" smtClean="0">
                <a:solidFill>
                  <a:srgbClr val="002060"/>
                </a:solidFill>
              </a:rPr>
              <a:t>повысить избирательную активность граждан.</a:t>
            </a:r>
          </a:p>
        </p:txBody>
      </p:sp>
      <p:sp>
        <p:nvSpPr>
          <p:cNvPr id="46" name="TextBox 45"/>
          <p:cNvSpPr txBox="1"/>
          <p:nvPr/>
        </p:nvSpPr>
        <p:spPr>
          <a:xfrm>
            <a:off x="3275856" y="3501008"/>
            <a:ext cx="2376264" cy="432048"/>
          </a:xfrm>
          <a:prstGeom prst="rect">
            <a:avLst/>
          </a:prstGeom>
          <a:solidFill>
            <a:schemeClr val="accent3">
              <a:lumMod val="60000"/>
              <a:lumOff val="40000"/>
              <a:alpha val="40000"/>
            </a:schemeClr>
          </a:solidFill>
          <a:ln w="19050">
            <a:solidFill>
              <a:schemeClr val="accent1">
                <a:lumMod val="75000"/>
              </a:schemeClr>
            </a:solidFill>
          </a:ln>
        </p:spPr>
        <p:txBody>
          <a:bodyPr wrap="square" rtlCol="0" anchor="ctr" anchorCtr="0">
            <a:noAutofit/>
          </a:bodyPr>
          <a:lstStyle/>
          <a:p>
            <a:pPr algn="ctr"/>
            <a:r>
              <a:rPr lang="ru-RU" sz="1400" b="1" dirty="0" smtClean="0">
                <a:solidFill>
                  <a:srgbClr val="376092"/>
                </a:solidFill>
              </a:rPr>
              <a:t>Информирование избирателей осуществляют:</a:t>
            </a:r>
          </a:p>
        </p:txBody>
      </p:sp>
      <p:sp>
        <p:nvSpPr>
          <p:cNvPr id="47" name="Овал 46"/>
          <p:cNvSpPr/>
          <p:nvPr/>
        </p:nvSpPr>
        <p:spPr>
          <a:xfrm>
            <a:off x="539552" y="3861048"/>
            <a:ext cx="2160240" cy="936104"/>
          </a:xfrm>
          <a:prstGeom prst="ellipse">
            <a:avLst/>
          </a:prstGeom>
          <a:solidFill>
            <a:schemeClr val="accent3">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rgbClr val="376092"/>
                </a:solidFill>
              </a:rPr>
              <a:t>органы государственной власти и местного самоуправления</a:t>
            </a:r>
            <a:endParaRPr lang="ru-RU" sz="1300" b="1" dirty="0">
              <a:solidFill>
                <a:srgbClr val="376092"/>
              </a:solidFill>
            </a:endParaRPr>
          </a:p>
        </p:txBody>
      </p:sp>
      <p:sp>
        <p:nvSpPr>
          <p:cNvPr id="48" name="Овал 47"/>
          <p:cNvSpPr/>
          <p:nvPr/>
        </p:nvSpPr>
        <p:spPr>
          <a:xfrm>
            <a:off x="2699792" y="4293096"/>
            <a:ext cx="1800200" cy="576064"/>
          </a:xfrm>
          <a:prstGeom prst="ellipse">
            <a:avLst/>
          </a:prstGeom>
          <a:solidFill>
            <a:schemeClr val="accent3">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70" b="1" dirty="0" smtClean="0">
                <a:solidFill>
                  <a:srgbClr val="376092"/>
                </a:solidFill>
              </a:rPr>
              <a:t>избирательные комиссии</a:t>
            </a:r>
            <a:endParaRPr lang="ru-RU" sz="1270" b="1" dirty="0">
              <a:solidFill>
                <a:srgbClr val="376092"/>
              </a:solidFill>
            </a:endParaRPr>
          </a:p>
        </p:txBody>
      </p:sp>
      <p:sp>
        <p:nvSpPr>
          <p:cNvPr id="49" name="Овал 48"/>
          <p:cNvSpPr/>
          <p:nvPr/>
        </p:nvSpPr>
        <p:spPr>
          <a:xfrm>
            <a:off x="4572000" y="4293096"/>
            <a:ext cx="1728192" cy="576064"/>
          </a:xfrm>
          <a:prstGeom prst="ellipse">
            <a:avLst/>
          </a:prstGeom>
          <a:solidFill>
            <a:schemeClr val="accent3">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rgbClr val="376092"/>
                </a:solidFill>
              </a:rPr>
              <a:t>СМИ</a:t>
            </a:r>
            <a:endParaRPr lang="ru-RU" sz="1300" b="1" dirty="0">
              <a:solidFill>
                <a:srgbClr val="376092"/>
              </a:solidFill>
            </a:endParaRPr>
          </a:p>
        </p:txBody>
      </p:sp>
      <p:sp>
        <p:nvSpPr>
          <p:cNvPr id="52" name="Овал 51"/>
          <p:cNvSpPr/>
          <p:nvPr/>
        </p:nvSpPr>
        <p:spPr>
          <a:xfrm>
            <a:off x="6228184" y="3789040"/>
            <a:ext cx="2088232" cy="936104"/>
          </a:xfrm>
          <a:prstGeom prst="ellipse">
            <a:avLst/>
          </a:prstGeom>
          <a:solidFill>
            <a:schemeClr val="accent3">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rgbClr val="376092"/>
                </a:solidFill>
              </a:rPr>
              <a:t>юридические и физические лица</a:t>
            </a:r>
            <a:endParaRPr lang="ru-RU" sz="1300" b="1" dirty="0">
              <a:solidFill>
                <a:srgbClr val="376092"/>
              </a:solidFill>
            </a:endParaRPr>
          </a:p>
        </p:txBody>
      </p:sp>
      <p:pic>
        <p:nvPicPr>
          <p:cNvPr id="53" name="Рисунок 52" descr="RedTick.jpg"/>
          <p:cNvPicPr>
            <a:picLocks noChangeAspect="1"/>
          </p:cNvPicPr>
          <p:nvPr/>
        </p:nvPicPr>
        <p:blipFill>
          <a:blip r:embed="rId5" cstate="print">
            <a:lum bright="15000"/>
          </a:blip>
          <a:stretch>
            <a:fillRect/>
          </a:stretch>
        </p:blipFill>
        <p:spPr>
          <a:xfrm>
            <a:off x="3275856" y="1844824"/>
            <a:ext cx="216024" cy="216024"/>
          </a:xfrm>
          <a:prstGeom prst="rect">
            <a:avLst/>
          </a:prstGeom>
          <a:ln>
            <a:noFill/>
          </a:ln>
        </p:spPr>
      </p:pic>
      <p:pic>
        <p:nvPicPr>
          <p:cNvPr id="54" name="Рисунок 53" descr="RedTick.jpg"/>
          <p:cNvPicPr>
            <a:picLocks noChangeAspect="1"/>
          </p:cNvPicPr>
          <p:nvPr/>
        </p:nvPicPr>
        <p:blipFill>
          <a:blip r:embed="rId5" cstate="print">
            <a:lum bright="15000"/>
          </a:blip>
          <a:stretch>
            <a:fillRect/>
          </a:stretch>
        </p:blipFill>
        <p:spPr>
          <a:xfrm>
            <a:off x="3275856" y="2204864"/>
            <a:ext cx="216024" cy="216024"/>
          </a:xfrm>
          <a:prstGeom prst="rect">
            <a:avLst/>
          </a:prstGeom>
          <a:ln>
            <a:noFill/>
          </a:ln>
        </p:spPr>
      </p:pic>
      <p:sp>
        <p:nvSpPr>
          <p:cNvPr id="58" name="Стрелка вправо 57"/>
          <p:cNvSpPr/>
          <p:nvPr/>
        </p:nvSpPr>
        <p:spPr>
          <a:xfrm rot="20413339" flipH="1">
            <a:off x="2576785" y="3745880"/>
            <a:ext cx="637122" cy="235247"/>
          </a:xfrm>
          <a:prstGeom prst="rightArrow">
            <a:avLst/>
          </a:prstGeom>
          <a:solidFill>
            <a:srgbClr val="008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право 58"/>
          <p:cNvSpPr/>
          <p:nvPr/>
        </p:nvSpPr>
        <p:spPr>
          <a:xfrm rot="11878410" flipH="1">
            <a:off x="5742493" y="3715635"/>
            <a:ext cx="644412" cy="235247"/>
          </a:xfrm>
          <a:prstGeom prst="rightArrow">
            <a:avLst/>
          </a:prstGeom>
          <a:solidFill>
            <a:srgbClr val="008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Стрелка вправо 59"/>
          <p:cNvSpPr/>
          <p:nvPr/>
        </p:nvSpPr>
        <p:spPr>
          <a:xfrm rot="18114957" flipH="1">
            <a:off x="3664170" y="4006536"/>
            <a:ext cx="303751" cy="235247"/>
          </a:xfrm>
          <a:prstGeom prst="rightArrow">
            <a:avLst/>
          </a:prstGeom>
          <a:solidFill>
            <a:srgbClr val="008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Стрелка вправо 60"/>
          <p:cNvSpPr/>
          <p:nvPr/>
        </p:nvSpPr>
        <p:spPr>
          <a:xfrm rot="13905023" flipH="1">
            <a:off x="4822560" y="4007533"/>
            <a:ext cx="303751" cy="235247"/>
          </a:xfrm>
          <a:prstGeom prst="rightArrow">
            <a:avLst/>
          </a:prstGeom>
          <a:solidFill>
            <a:srgbClr val="008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1331640" y="5013176"/>
            <a:ext cx="6480720" cy="1728192"/>
          </a:xfrm>
          <a:prstGeom prst="rect">
            <a:avLst/>
          </a:prstGeom>
          <a:solidFill>
            <a:schemeClr val="accent4">
              <a:lumMod val="40000"/>
              <a:lumOff val="60000"/>
              <a:alpha val="80000"/>
            </a:schemeClr>
          </a:solidFill>
          <a:ln w="19050">
            <a:noFill/>
          </a:ln>
        </p:spPr>
        <p:txBody>
          <a:bodyPr wrap="square" rtlCol="0" anchor="ctr" anchorCtr="0">
            <a:noAutofit/>
          </a:bodyPr>
          <a:lstStyle/>
          <a:p>
            <a:pPr algn="ctr"/>
            <a:r>
              <a:rPr lang="ru-RU" sz="1400" b="1" dirty="0" smtClean="0">
                <a:solidFill>
                  <a:schemeClr val="accent4">
                    <a:lumMod val="75000"/>
                  </a:schemeClr>
                </a:solidFill>
              </a:rPr>
              <a:t> </a:t>
            </a:r>
            <a:r>
              <a:rPr lang="ru-RU" sz="1600" b="1" u="sng" dirty="0" smtClean="0">
                <a:solidFill>
                  <a:schemeClr val="accent4">
                    <a:lumMod val="75000"/>
                  </a:schemeClr>
                </a:solidFill>
              </a:rPr>
              <a:t>Виды информирования избирателей</a:t>
            </a:r>
            <a:r>
              <a:rPr lang="ru-RU" sz="1400" b="1" u="sng" dirty="0" smtClean="0">
                <a:solidFill>
                  <a:schemeClr val="accent4">
                    <a:lumMod val="75000"/>
                  </a:schemeClr>
                </a:solidFill>
              </a:rPr>
              <a:t>:</a:t>
            </a:r>
          </a:p>
          <a:p>
            <a:r>
              <a:rPr lang="ru-RU" sz="1400" b="1" dirty="0" smtClean="0">
                <a:solidFill>
                  <a:schemeClr val="accent4">
                    <a:lumMod val="75000"/>
                  </a:schemeClr>
                </a:solidFill>
              </a:rPr>
              <a:t> - </a:t>
            </a:r>
            <a:r>
              <a:rPr lang="ru-RU" sz="1400" b="1" u="sng" dirty="0" smtClean="0">
                <a:solidFill>
                  <a:schemeClr val="accent4">
                    <a:lumMod val="75000"/>
                  </a:schemeClr>
                </a:solidFill>
              </a:rPr>
              <a:t>официальное</a:t>
            </a:r>
            <a:r>
              <a:rPr lang="ru-RU" sz="1400" b="1" dirty="0" smtClean="0">
                <a:solidFill>
                  <a:schemeClr val="accent4">
                    <a:lumMod val="75000"/>
                  </a:schemeClr>
                </a:solidFill>
              </a:rPr>
              <a:t> (органы власти и избирательные комиссии) – распространение юридически значимой информации:</a:t>
            </a:r>
          </a:p>
          <a:p>
            <a:r>
              <a:rPr lang="ru-RU" sz="1400" b="1" dirty="0" smtClean="0">
                <a:solidFill>
                  <a:schemeClr val="accent4">
                    <a:lumMod val="75000"/>
                  </a:schemeClr>
                </a:solidFill>
              </a:rPr>
              <a:t>                    - о ходе подготовки и проведения выборов;</a:t>
            </a:r>
          </a:p>
          <a:p>
            <a:r>
              <a:rPr lang="ru-RU" sz="1400" b="1" dirty="0" smtClean="0">
                <a:solidFill>
                  <a:schemeClr val="accent4">
                    <a:lumMod val="75000"/>
                  </a:schemeClr>
                </a:solidFill>
              </a:rPr>
              <a:t>                    - о сроках и порядке осуществления избирательных действий;</a:t>
            </a:r>
          </a:p>
          <a:p>
            <a:r>
              <a:rPr lang="ru-RU" sz="1400" b="1" dirty="0" smtClean="0">
                <a:solidFill>
                  <a:schemeClr val="accent4">
                    <a:lumMod val="75000"/>
                  </a:schemeClr>
                </a:solidFill>
              </a:rPr>
              <a:t>                    - о законодательстве Российской Федерации о выборах;</a:t>
            </a:r>
          </a:p>
          <a:p>
            <a:r>
              <a:rPr lang="ru-RU" sz="1400" b="1" dirty="0" smtClean="0">
                <a:solidFill>
                  <a:schemeClr val="accent4">
                    <a:lumMod val="75000"/>
                  </a:schemeClr>
                </a:solidFill>
              </a:rPr>
              <a:t>                    - о кандидатах и избирательных объединениях;</a:t>
            </a:r>
          </a:p>
          <a:p>
            <a:r>
              <a:rPr lang="ru-RU" sz="1400" b="1" dirty="0" smtClean="0">
                <a:solidFill>
                  <a:schemeClr val="accent4">
                    <a:lumMod val="75000"/>
                  </a:schemeClr>
                </a:solidFill>
              </a:rPr>
              <a:t> - </a:t>
            </a:r>
            <a:r>
              <a:rPr lang="ru-RU" sz="1400" b="1" u="sng" dirty="0" smtClean="0">
                <a:solidFill>
                  <a:schemeClr val="accent4">
                    <a:lumMod val="75000"/>
                  </a:schemeClr>
                </a:solidFill>
              </a:rPr>
              <a:t>неофициальное</a:t>
            </a:r>
            <a:r>
              <a:rPr lang="ru-RU" sz="1400" b="1" dirty="0" smtClean="0">
                <a:solidFill>
                  <a:schemeClr val="accent4">
                    <a:lumMod val="75000"/>
                  </a:schemeClr>
                </a:solidFill>
              </a:rPr>
              <a:t> (СМИ, юридические и физические лица).</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107</a:t>
            </a:r>
            <a:endParaRPr lang="ru-RU" b="1" dirty="0">
              <a:solidFill>
                <a:schemeClr val="bg1"/>
              </a:solidFill>
            </a:endParaRPr>
          </a:p>
        </p:txBody>
      </p:sp>
      <p:sp>
        <p:nvSpPr>
          <p:cNvPr id="28" name="Прямоугольник 27"/>
          <p:cNvSpPr/>
          <p:nvPr/>
        </p:nvSpPr>
        <p:spPr>
          <a:xfrm>
            <a:off x="107504" y="44624"/>
            <a:ext cx="88569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4.2.3. Информирование избирателей</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32" name="TextBox 31"/>
          <p:cNvSpPr txBox="1"/>
          <p:nvPr/>
        </p:nvSpPr>
        <p:spPr>
          <a:xfrm>
            <a:off x="971600" y="764704"/>
            <a:ext cx="7560840"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b="1" dirty="0" smtClean="0">
                <a:solidFill>
                  <a:schemeClr val="accent1">
                    <a:lumMod val="75000"/>
                  </a:schemeClr>
                </a:solidFill>
              </a:rPr>
              <a:t>Основной субъект официального информирования избирателей - избирательные комиссии, которые обязаны:</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108</a:t>
            </a:r>
            <a:endParaRPr lang="ru-RU" b="1" dirty="0">
              <a:solidFill>
                <a:schemeClr val="bg1"/>
              </a:solidFill>
            </a:endParaRPr>
          </a:p>
        </p:txBody>
      </p:sp>
      <p:sp>
        <p:nvSpPr>
          <p:cNvPr id="31" name="TextBox 30"/>
          <p:cNvSpPr txBox="1"/>
          <p:nvPr/>
        </p:nvSpPr>
        <p:spPr>
          <a:xfrm>
            <a:off x="1403648" y="1340768"/>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избирателей информацию о кандидатах, представленную при их выдвижении;</a:t>
            </a:r>
          </a:p>
        </p:txBody>
      </p:sp>
      <p:sp>
        <p:nvSpPr>
          <p:cNvPr id="33" name="TextBox 32"/>
          <p:cNvSpPr txBox="1"/>
          <p:nvPr/>
        </p:nvSpPr>
        <p:spPr>
          <a:xfrm>
            <a:off x="1403648" y="1916832"/>
            <a:ext cx="6696744" cy="1008112"/>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опубликовать перечень государственных и муниципальных организаций телерадиовещания, государственных и муниципальных периодических печатных изданий (далее – ГосСМИ), которые обязаны предоставлять эфирное время, печатную площадь для предвыборной агитации;</a:t>
            </a:r>
          </a:p>
        </p:txBody>
      </p:sp>
      <p:sp>
        <p:nvSpPr>
          <p:cNvPr id="36" name="TextBox 35"/>
          <p:cNvSpPr txBox="1"/>
          <p:nvPr/>
        </p:nvSpPr>
        <p:spPr>
          <a:xfrm>
            <a:off x="1403648" y="2996952"/>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кандидатов и избирательных объединений информацию о перечне мест для размещения агитационных материалов;</a:t>
            </a:r>
          </a:p>
        </p:txBody>
      </p:sp>
      <p:sp>
        <p:nvSpPr>
          <p:cNvPr id="37" name="TextBox 36"/>
          <p:cNvSpPr txBox="1"/>
          <p:nvPr/>
        </p:nvSpPr>
        <p:spPr>
          <a:xfrm>
            <a:off x="1403648" y="3573016"/>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опубликовать сведения об избирательных фондах кандидатов, избирательных объединений, их финансовые отчеты;</a:t>
            </a:r>
          </a:p>
        </p:txBody>
      </p:sp>
      <p:sp>
        <p:nvSpPr>
          <p:cNvPr id="38" name="TextBox 37"/>
          <p:cNvSpPr txBox="1"/>
          <p:nvPr/>
        </p:nvSpPr>
        <p:spPr>
          <a:xfrm>
            <a:off x="1403648" y="4149080"/>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избирателей информацию обо всех кандидатах, избирательных объединениях, внесенных в избирательный бюллетень;</a:t>
            </a:r>
          </a:p>
        </p:txBody>
      </p:sp>
      <p:sp>
        <p:nvSpPr>
          <p:cNvPr id="39" name="TextBox 38"/>
          <p:cNvSpPr txBox="1"/>
          <p:nvPr/>
        </p:nvSpPr>
        <p:spPr>
          <a:xfrm>
            <a:off x="1403648" y="4725144"/>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избирателей информацию о времени  и месте голосования;</a:t>
            </a:r>
          </a:p>
        </p:txBody>
      </p:sp>
      <p:sp>
        <p:nvSpPr>
          <p:cNvPr id="41" name="TextBox 40"/>
          <p:cNvSpPr txBox="1"/>
          <p:nvPr/>
        </p:nvSpPr>
        <p:spPr>
          <a:xfrm>
            <a:off x="1403648" y="5301208"/>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избирателей иные решения, связанные с подготовкой и проведением выборов;</a:t>
            </a:r>
          </a:p>
        </p:txBody>
      </p:sp>
      <p:sp>
        <p:nvSpPr>
          <p:cNvPr id="42" name="TextBox 41"/>
          <p:cNvSpPr txBox="1"/>
          <p:nvPr/>
        </p:nvSpPr>
        <p:spPr>
          <a:xfrm>
            <a:off x="1403648" y="5877272"/>
            <a:ext cx="6696744" cy="504056"/>
          </a:xfrm>
          <a:prstGeom prst="rect">
            <a:avLst/>
          </a:prstGeom>
          <a:solidFill>
            <a:schemeClr val="accent5">
              <a:lumMod val="20000"/>
              <a:lumOff val="80000"/>
            </a:schemeClr>
          </a:solidFill>
          <a:ln w="19050">
            <a:solidFill>
              <a:srgbClr val="00B0F0"/>
            </a:solidFill>
          </a:ln>
        </p:spPr>
        <p:txBody>
          <a:bodyPr wrap="square" rtlCol="0" anchor="ctr" anchorCtr="0">
            <a:noAutofit/>
          </a:bodyPr>
          <a:lstStyle/>
          <a:p>
            <a:pPr algn="just"/>
            <a:r>
              <a:rPr lang="ru-RU" sz="1600" dirty="0" smtClean="0">
                <a:solidFill>
                  <a:schemeClr val="accent1">
                    <a:lumMod val="75000"/>
                  </a:schemeClr>
                </a:solidFill>
              </a:rPr>
              <a:t>довести до сведения всех заинтересованных лиц сведения об итогах голосования и результатах выборов.</a:t>
            </a:r>
          </a:p>
        </p:txBody>
      </p:sp>
      <p:pic>
        <p:nvPicPr>
          <p:cNvPr id="44" name="Рисунок 43" descr="1455091793-908360.png"/>
          <p:cNvPicPr>
            <a:picLocks noChangeAspect="1"/>
          </p:cNvPicPr>
          <p:nvPr/>
        </p:nvPicPr>
        <p:blipFill>
          <a:blip r:embed="rId4" cstate="print">
            <a:lum/>
          </a:blip>
          <a:stretch>
            <a:fillRect/>
          </a:stretch>
        </p:blipFill>
        <p:spPr>
          <a:xfrm>
            <a:off x="971611" y="1484795"/>
            <a:ext cx="383581" cy="288031"/>
          </a:xfrm>
          <a:prstGeom prst="rect">
            <a:avLst/>
          </a:prstGeom>
          <a:ln>
            <a:noFill/>
          </a:ln>
        </p:spPr>
      </p:pic>
      <p:pic>
        <p:nvPicPr>
          <p:cNvPr id="57" name="Рисунок 56" descr="1455091793-908360.png"/>
          <p:cNvPicPr>
            <a:picLocks noChangeAspect="1"/>
          </p:cNvPicPr>
          <p:nvPr/>
        </p:nvPicPr>
        <p:blipFill>
          <a:blip r:embed="rId4" cstate="print"/>
          <a:stretch>
            <a:fillRect/>
          </a:stretch>
        </p:blipFill>
        <p:spPr>
          <a:xfrm>
            <a:off x="971611" y="2276883"/>
            <a:ext cx="383581" cy="288031"/>
          </a:xfrm>
          <a:prstGeom prst="rect">
            <a:avLst/>
          </a:prstGeom>
          <a:ln>
            <a:noFill/>
          </a:ln>
        </p:spPr>
      </p:pic>
      <p:pic>
        <p:nvPicPr>
          <p:cNvPr id="63" name="Рисунок 62" descr="1455091793-908360.png"/>
          <p:cNvPicPr>
            <a:picLocks noChangeAspect="1"/>
          </p:cNvPicPr>
          <p:nvPr/>
        </p:nvPicPr>
        <p:blipFill>
          <a:blip r:embed="rId4" cstate="print"/>
          <a:stretch>
            <a:fillRect/>
          </a:stretch>
        </p:blipFill>
        <p:spPr>
          <a:xfrm>
            <a:off x="971611" y="3068971"/>
            <a:ext cx="383581" cy="288031"/>
          </a:xfrm>
          <a:prstGeom prst="rect">
            <a:avLst/>
          </a:prstGeom>
          <a:ln>
            <a:noFill/>
          </a:ln>
        </p:spPr>
      </p:pic>
      <p:pic>
        <p:nvPicPr>
          <p:cNvPr id="64" name="Рисунок 63" descr="1455091793-908360.png"/>
          <p:cNvPicPr>
            <a:picLocks noChangeAspect="1"/>
          </p:cNvPicPr>
          <p:nvPr/>
        </p:nvPicPr>
        <p:blipFill>
          <a:blip r:embed="rId4" cstate="print"/>
          <a:stretch>
            <a:fillRect/>
          </a:stretch>
        </p:blipFill>
        <p:spPr>
          <a:xfrm>
            <a:off x="971611" y="3717043"/>
            <a:ext cx="383581" cy="288031"/>
          </a:xfrm>
          <a:prstGeom prst="rect">
            <a:avLst/>
          </a:prstGeom>
          <a:ln>
            <a:noFill/>
          </a:ln>
        </p:spPr>
      </p:pic>
      <p:pic>
        <p:nvPicPr>
          <p:cNvPr id="65" name="Рисунок 64" descr="1455091793-908360.png"/>
          <p:cNvPicPr>
            <a:picLocks noChangeAspect="1"/>
          </p:cNvPicPr>
          <p:nvPr/>
        </p:nvPicPr>
        <p:blipFill>
          <a:blip r:embed="rId4" cstate="print"/>
          <a:stretch>
            <a:fillRect/>
          </a:stretch>
        </p:blipFill>
        <p:spPr>
          <a:xfrm>
            <a:off x="971611" y="4221099"/>
            <a:ext cx="383581" cy="288031"/>
          </a:xfrm>
          <a:prstGeom prst="rect">
            <a:avLst/>
          </a:prstGeom>
          <a:ln>
            <a:noFill/>
          </a:ln>
        </p:spPr>
      </p:pic>
      <p:pic>
        <p:nvPicPr>
          <p:cNvPr id="66" name="Рисунок 65" descr="1455091793-908360.png"/>
          <p:cNvPicPr>
            <a:picLocks noChangeAspect="1"/>
          </p:cNvPicPr>
          <p:nvPr/>
        </p:nvPicPr>
        <p:blipFill>
          <a:blip r:embed="rId4" cstate="print"/>
          <a:stretch>
            <a:fillRect/>
          </a:stretch>
        </p:blipFill>
        <p:spPr>
          <a:xfrm>
            <a:off x="971611" y="4797163"/>
            <a:ext cx="383581" cy="288031"/>
          </a:xfrm>
          <a:prstGeom prst="rect">
            <a:avLst/>
          </a:prstGeom>
          <a:ln>
            <a:noFill/>
          </a:ln>
        </p:spPr>
      </p:pic>
      <p:pic>
        <p:nvPicPr>
          <p:cNvPr id="67" name="Рисунок 66" descr="1455091793-908360.png"/>
          <p:cNvPicPr>
            <a:picLocks noChangeAspect="1"/>
          </p:cNvPicPr>
          <p:nvPr/>
        </p:nvPicPr>
        <p:blipFill>
          <a:blip r:embed="rId4" cstate="print"/>
          <a:stretch>
            <a:fillRect/>
          </a:stretch>
        </p:blipFill>
        <p:spPr>
          <a:xfrm>
            <a:off x="971611" y="5373227"/>
            <a:ext cx="383581" cy="288031"/>
          </a:xfrm>
          <a:prstGeom prst="rect">
            <a:avLst/>
          </a:prstGeom>
          <a:ln>
            <a:noFill/>
          </a:ln>
        </p:spPr>
      </p:pic>
      <p:pic>
        <p:nvPicPr>
          <p:cNvPr id="68" name="Рисунок 67" descr="1455091793-908360.png"/>
          <p:cNvPicPr>
            <a:picLocks noChangeAspect="1"/>
          </p:cNvPicPr>
          <p:nvPr/>
        </p:nvPicPr>
        <p:blipFill>
          <a:blip r:embed="rId4" cstate="print"/>
          <a:stretch>
            <a:fillRect/>
          </a:stretch>
        </p:blipFill>
        <p:spPr>
          <a:xfrm>
            <a:off x="971611" y="5949291"/>
            <a:ext cx="383581" cy="288031"/>
          </a:xfrm>
          <a:prstGeom prst="rect">
            <a:avLst/>
          </a:prstGeom>
          <a:ln>
            <a:noFill/>
          </a:ln>
        </p:spPr>
      </p:pic>
      <p:sp>
        <p:nvSpPr>
          <p:cNvPr id="23" name="Прямоугольник 22"/>
          <p:cNvSpPr/>
          <p:nvPr/>
        </p:nvSpPr>
        <p:spPr>
          <a:xfrm>
            <a:off x="72008" y="44624"/>
            <a:ext cx="89644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4.2.3. Информирование избирателей</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1.2. Принципы избирательного права</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a:t>
            </a:r>
            <a:endParaRPr lang="ru-RU" b="1" dirty="0">
              <a:solidFill>
                <a:schemeClr val="bg1"/>
              </a:solidFill>
            </a:endParaRPr>
          </a:p>
        </p:txBody>
      </p:sp>
      <p:sp>
        <p:nvSpPr>
          <p:cNvPr id="11" name="Овал 10"/>
          <p:cNvSpPr/>
          <p:nvPr/>
        </p:nvSpPr>
        <p:spPr>
          <a:xfrm>
            <a:off x="395536" y="980728"/>
            <a:ext cx="2520280" cy="1296144"/>
          </a:xfrm>
          <a:prstGeom prst="ellipse">
            <a:avLst/>
          </a:prstGeom>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dirty="0" smtClean="0">
                <a:solidFill>
                  <a:srgbClr val="002060"/>
                </a:solidFill>
              </a:rPr>
              <a:t>Принцип </a:t>
            </a:r>
            <a:r>
              <a:rPr lang="ru-RU" u="sng" dirty="0" smtClean="0">
                <a:solidFill>
                  <a:srgbClr val="002060"/>
                </a:solidFill>
              </a:rPr>
              <a:t>равного избирательного права</a:t>
            </a:r>
            <a:endParaRPr lang="ru-RU" u="sng" dirty="0">
              <a:solidFill>
                <a:srgbClr val="002060"/>
              </a:solidFill>
            </a:endParaRPr>
          </a:p>
        </p:txBody>
      </p:sp>
      <p:sp>
        <p:nvSpPr>
          <p:cNvPr id="13" name="Скругленный прямоугольник 12"/>
          <p:cNvSpPr/>
          <p:nvPr/>
        </p:nvSpPr>
        <p:spPr>
          <a:xfrm>
            <a:off x="467544" y="2852936"/>
            <a:ext cx="2304256" cy="3024336"/>
          </a:xfrm>
          <a:prstGeom prst="roundRect">
            <a:avLst/>
          </a:prstGeom>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lnSpc>
                <a:spcPct val="150000"/>
              </a:lnSpc>
            </a:pPr>
            <a:r>
              <a:rPr lang="ru-RU" dirty="0" smtClean="0">
                <a:solidFill>
                  <a:srgbClr val="002060"/>
                </a:solidFill>
              </a:rPr>
              <a:t>Граждане РФ участвуют в выборах на равных основаниях (например, имеют равное число голосов)</a:t>
            </a:r>
            <a:endParaRPr lang="ru-RU" dirty="0">
              <a:solidFill>
                <a:srgbClr val="002060"/>
              </a:solidFill>
            </a:endParaRPr>
          </a:p>
        </p:txBody>
      </p:sp>
      <p:sp>
        <p:nvSpPr>
          <p:cNvPr id="17" name="Овал 16"/>
          <p:cNvSpPr/>
          <p:nvPr/>
        </p:nvSpPr>
        <p:spPr>
          <a:xfrm>
            <a:off x="6228184" y="980728"/>
            <a:ext cx="2520280" cy="1296144"/>
          </a:xfrm>
          <a:prstGeom prst="ellipse">
            <a:avLst/>
          </a:prstGeom>
          <a:ln w="9525">
            <a:solidFill>
              <a:schemeClr val="tx1"/>
            </a:solidFill>
          </a:ln>
          <a:effectLst/>
        </p:spPr>
        <p:style>
          <a:lnRef idx="3">
            <a:schemeClr val="lt1"/>
          </a:lnRef>
          <a:fillRef idx="1003">
            <a:schemeClr val="lt1"/>
          </a:fillRef>
          <a:effectRef idx="1">
            <a:schemeClr val="accent3"/>
          </a:effectRef>
          <a:fontRef idx="minor">
            <a:schemeClr val="lt1"/>
          </a:fontRef>
        </p:style>
        <p:txBody>
          <a:bodyPr rtlCol="0" anchor="ctr"/>
          <a:lstStyle/>
          <a:p>
            <a:pPr algn="ctr"/>
            <a:r>
              <a:rPr lang="ru-RU" dirty="0" smtClean="0">
                <a:solidFill>
                  <a:srgbClr val="002060"/>
                </a:solidFill>
              </a:rPr>
              <a:t>Принцип </a:t>
            </a:r>
            <a:r>
              <a:rPr lang="ru-RU" u="sng" dirty="0" smtClean="0">
                <a:solidFill>
                  <a:srgbClr val="002060"/>
                </a:solidFill>
              </a:rPr>
              <a:t>тайного голосования</a:t>
            </a:r>
            <a:endParaRPr lang="ru-RU" u="sng" dirty="0">
              <a:solidFill>
                <a:srgbClr val="002060"/>
              </a:solidFill>
            </a:endParaRPr>
          </a:p>
        </p:txBody>
      </p:sp>
      <p:sp>
        <p:nvSpPr>
          <p:cNvPr id="18" name="Овал 17"/>
          <p:cNvSpPr/>
          <p:nvPr/>
        </p:nvSpPr>
        <p:spPr>
          <a:xfrm>
            <a:off x="3347864" y="980728"/>
            <a:ext cx="2520280" cy="1296144"/>
          </a:xfrm>
          <a:prstGeom prst="ellipse">
            <a:avLst/>
          </a:prstGeom>
          <a:ln/>
        </p:spPr>
        <p:style>
          <a:lnRef idx="1">
            <a:schemeClr val="dk1"/>
          </a:lnRef>
          <a:fillRef idx="1003">
            <a:schemeClr val="lt1"/>
          </a:fillRef>
          <a:effectRef idx="1">
            <a:schemeClr val="dk1"/>
          </a:effectRef>
          <a:fontRef idx="minor">
            <a:schemeClr val="dk1"/>
          </a:fontRef>
        </p:style>
        <p:txBody>
          <a:bodyPr rtlCol="0" anchor="ctr"/>
          <a:lstStyle/>
          <a:p>
            <a:pPr algn="ctr"/>
            <a:r>
              <a:rPr lang="ru-RU" dirty="0" smtClean="0">
                <a:solidFill>
                  <a:srgbClr val="002060"/>
                </a:solidFill>
              </a:rPr>
              <a:t>Принцип </a:t>
            </a:r>
            <a:r>
              <a:rPr lang="ru-RU" u="sng" dirty="0" smtClean="0">
                <a:solidFill>
                  <a:srgbClr val="002060"/>
                </a:solidFill>
              </a:rPr>
              <a:t>прямого избирательного права</a:t>
            </a:r>
            <a:endParaRPr lang="ru-RU" u="sng" dirty="0">
              <a:solidFill>
                <a:srgbClr val="002060"/>
              </a:solidFill>
            </a:endParaRPr>
          </a:p>
        </p:txBody>
      </p:sp>
      <p:sp>
        <p:nvSpPr>
          <p:cNvPr id="19" name="Скругленный прямоугольник 18"/>
          <p:cNvSpPr/>
          <p:nvPr/>
        </p:nvSpPr>
        <p:spPr>
          <a:xfrm>
            <a:off x="3203848" y="2852936"/>
            <a:ext cx="2808312" cy="3024336"/>
          </a:xfrm>
          <a:prstGeom prst="roundRect">
            <a:avLst/>
          </a:prstGeom>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lnSpc>
                <a:spcPct val="150000"/>
              </a:lnSpc>
            </a:pPr>
            <a:r>
              <a:rPr lang="ru-RU" dirty="0" smtClean="0">
                <a:solidFill>
                  <a:srgbClr val="002060"/>
                </a:solidFill>
              </a:rPr>
              <a:t>Граждане РФ голосуют на выборах непосредственно (выборы Президента США – косвенные: граждане голосуют за выборщиков)</a:t>
            </a:r>
            <a:endParaRPr lang="ru-RU" dirty="0">
              <a:solidFill>
                <a:srgbClr val="002060"/>
              </a:solidFill>
            </a:endParaRPr>
          </a:p>
        </p:txBody>
      </p:sp>
      <p:sp>
        <p:nvSpPr>
          <p:cNvPr id="20" name="Скругленный прямоугольник 19"/>
          <p:cNvSpPr/>
          <p:nvPr/>
        </p:nvSpPr>
        <p:spPr>
          <a:xfrm>
            <a:off x="6372200" y="2852936"/>
            <a:ext cx="2304256" cy="3024336"/>
          </a:xfrm>
          <a:prstGeom prst="roundRect">
            <a:avLst/>
          </a:prstGeom>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lnSpc>
                <a:spcPct val="150000"/>
              </a:lnSpc>
            </a:pPr>
            <a:r>
              <a:rPr lang="ru-RU" dirty="0" smtClean="0">
                <a:solidFill>
                  <a:srgbClr val="002060"/>
                </a:solidFill>
              </a:rPr>
              <a:t>Граждане РФ голосуют тайно, то есть возможность контроля за их волеизъявлением исключена</a:t>
            </a:r>
            <a:endParaRPr lang="ru-RU" dirty="0">
              <a:solidFill>
                <a:srgbClr val="002060"/>
              </a:solidFill>
            </a:endParaRPr>
          </a:p>
        </p:txBody>
      </p:sp>
      <p:sp>
        <p:nvSpPr>
          <p:cNvPr id="21" name="Стрелка вправо 20"/>
          <p:cNvSpPr/>
          <p:nvPr/>
        </p:nvSpPr>
        <p:spPr>
          <a:xfrm rot="5400000">
            <a:off x="1403648" y="2420888"/>
            <a:ext cx="432048" cy="288032"/>
          </a:xfrm>
          <a:prstGeom prst="rightArrow">
            <a:avLst/>
          </a:prstGeom>
          <a:ln/>
        </p:spPr>
        <p:style>
          <a:lnRef idx="1">
            <a:schemeClr val="accent1"/>
          </a:lnRef>
          <a:fillRef idx="1002">
            <a:schemeClr val="dk2"/>
          </a:fillRef>
          <a:effectRef idx="1">
            <a:schemeClr val="accent1"/>
          </a:effectRef>
          <a:fontRef idx="minor">
            <a:schemeClr val="dk1"/>
          </a:fontRef>
        </p:style>
        <p:txBody>
          <a:bodyPr rtlCol="0" anchor="ctr"/>
          <a:lstStyle/>
          <a:p>
            <a:pPr algn="ctr"/>
            <a:endParaRPr lang="ru-RU" sz="900" dirty="0"/>
          </a:p>
        </p:txBody>
      </p:sp>
      <p:sp>
        <p:nvSpPr>
          <p:cNvPr id="22" name="Стрелка вправо 21"/>
          <p:cNvSpPr/>
          <p:nvPr/>
        </p:nvSpPr>
        <p:spPr>
          <a:xfrm rot="5400000">
            <a:off x="4355976" y="2420888"/>
            <a:ext cx="432048" cy="288032"/>
          </a:xfrm>
          <a:prstGeom prst="rightArrow">
            <a:avLst/>
          </a:prstGeom>
          <a:ln/>
        </p:spPr>
        <p:style>
          <a:lnRef idx="1">
            <a:schemeClr val="accent1"/>
          </a:lnRef>
          <a:fillRef idx="1002">
            <a:schemeClr val="dk2"/>
          </a:fillRef>
          <a:effectRef idx="1">
            <a:schemeClr val="accent1"/>
          </a:effectRef>
          <a:fontRef idx="minor">
            <a:schemeClr val="dk1"/>
          </a:fontRef>
        </p:style>
        <p:txBody>
          <a:bodyPr rtlCol="0" anchor="ctr"/>
          <a:lstStyle/>
          <a:p>
            <a:pPr algn="ctr"/>
            <a:endParaRPr lang="ru-RU" sz="900" dirty="0"/>
          </a:p>
        </p:txBody>
      </p:sp>
      <p:sp>
        <p:nvSpPr>
          <p:cNvPr id="23" name="Стрелка вправо 22"/>
          <p:cNvSpPr/>
          <p:nvPr/>
        </p:nvSpPr>
        <p:spPr>
          <a:xfrm rot="5400000">
            <a:off x="7308304" y="2420888"/>
            <a:ext cx="432048" cy="288032"/>
          </a:xfrm>
          <a:prstGeom prst="rightArrow">
            <a:avLst/>
          </a:prstGeom>
          <a:ln w="9525">
            <a:solidFill>
              <a:schemeClr val="tx2">
                <a:lumMod val="75000"/>
              </a:schemeClr>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ru-RU" sz="9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Рисунок 54" descr="bigstock-exclamation-mark-40472260_589dc2bdbeac3.jpg"/>
          <p:cNvPicPr>
            <a:picLocks noChangeAspect="1"/>
          </p:cNvPicPr>
          <p:nvPr/>
        </p:nvPicPr>
        <p:blipFill>
          <a:blip r:embed="rId3" cstate="print"/>
          <a:stretch>
            <a:fillRect/>
          </a:stretch>
        </p:blipFill>
        <p:spPr>
          <a:xfrm>
            <a:off x="323528" y="5085185"/>
            <a:ext cx="1512168" cy="1491139"/>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32" name="TextBox 31"/>
          <p:cNvSpPr txBox="1"/>
          <p:nvPr/>
        </p:nvSpPr>
        <p:spPr>
          <a:xfrm>
            <a:off x="2555776" y="764704"/>
            <a:ext cx="4176464" cy="504056"/>
          </a:xfrm>
          <a:prstGeom prst="rect">
            <a:avLst/>
          </a:prstGeom>
          <a:gradFill flip="none" rotWithShape="1">
            <a:gsLst>
              <a:gs pos="20000">
                <a:schemeClr val="bg1"/>
              </a:gs>
              <a:gs pos="24000">
                <a:schemeClr val="tx2">
                  <a:lumMod val="60000"/>
                  <a:lumOff val="40000"/>
                  <a:alpha val="66000"/>
                </a:schemeClr>
              </a:gs>
              <a:gs pos="60000">
                <a:srgbClr val="FF3300">
                  <a:alpha val="51000"/>
                </a:srgbClr>
              </a:gs>
              <a:gs pos="50000">
                <a:schemeClr val="accent1">
                  <a:tint val="44500"/>
                  <a:satMod val="160000"/>
                </a:schemeClr>
              </a:gs>
              <a:gs pos="100000">
                <a:schemeClr val="accent1">
                  <a:tint val="23500"/>
                  <a:satMod val="160000"/>
                </a:schemeClr>
              </a:gs>
            </a:gsLst>
            <a:lin ang="2700000" scaled="1"/>
            <a:tileRect/>
          </a:gradFill>
          <a:ln w="19050">
            <a:solidFill>
              <a:schemeClr val="accent6">
                <a:lumMod val="50000"/>
              </a:schemeClr>
            </a:solidFill>
          </a:ln>
        </p:spPr>
        <p:txBody>
          <a:bodyPr wrap="square" rtlCol="0" anchor="ctr" anchorCtr="0">
            <a:noAutofit/>
          </a:bodyPr>
          <a:lstStyle/>
          <a:p>
            <a:pPr algn="ctr"/>
            <a:r>
              <a:rPr lang="ru-RU" sz="1600" b="1" dirty="0" smtClean="0">
                <a:solidFill>
                  <a:schemeClr val="accent2">
                    <a:lumMod val="75000"/>
                  </a:schemeClr>
                </a:solidFill>
              </a:rPr>
              <a:t>Органы государственной власти и местного самоуправления обязаны публиковать:</a:t>
            </a:r>
          </a:p>
        </p:txBody>
      </p:sp>
      <p:sp>
        <p:nvSpPr>
          <p:cNvPr id="27" name="TextBox 26"/>
          <p:cNvSpPr txBox="1"/>
          <p:nvPr/>
        </p:nvSpPr>
        <p:spPr>
          <a:xfrm>
            <a:off x="1547664" y="1628800"/>
            <a:ext cx="1944216" cy="648072"/>
          </a:xfrm>
          <a:prstGeom prst="rect">
            <a:avLst/>
          </a:prstGeom>
          <a:gradFill flip="none" rotWithShape="1">
            <a:gsLst>
              <a:gs pos="20000">
                <a:schemeClr val="bg1"/>
              </a:gs>
              <a:gs pos="24000">
                <a:schemeClr val="tx2">
                  <a:lumMod val="60000"/>
                  <a:lumOff val="40000"/>
                  <a:alpha val="66000"/>
                </a:schemeClr>
              </a:gs>
              <a:gs pos="60000">
                <a:srgbClr val="FF3300">
                  <a:alpha val="51000"/>
                </a:srgbClr>
              </a:gs>
              <a:gs pos="50000">
                <a:schemeClr val="accent1">
                  <a:tint val="44500"/>
                  <a:satMod val="160000"/>
                </a:schemeClr>
              </a:gs>
              <a:gs pos="100000">
                <a:schemeClr val="accent1">
                  <a:tint val="23500"/>
                  <a:satMod val="160000"/>
                </a:schemeClr>
              </a:gs>
            </a:gsLst>
            <a:lin ang="2700000" scaled="1"/>
            <a:tileRect/>
          </a:gradFill>
          <a:ln w="19050">
            <a:solidFill>
              <a:schemeClr val="accent6">
                <a:lumMod val="50000"/>
              </a:schemeClr>
            </a:solidFill>
          </a:ln>
        </p:spPr>
        <p:txBody>
          <a:bodyPr wrap="square" rtlCol="0" anchor="ctr" anchorCtr="0">
            <a:noAutofit/>
          </a:bodyPr>
          <a:lstStyle/>
          <a:p>
            <a:pPr algn="ctr"/>
            <a:r>
              <a:rPr lang="ru-RU" sz="1400" b="1" dirty="0" smtClean="0">
                <a:solidFill>
                  <a:schemeClr val="accent2">
                    <a:lumMod val="75000"/>
                  </a:schemeClr>
                </a:solidFill>
              </a:rPr>
              <a:t>решения о назначении выборов</a:t>
            </a:r>
          </a:p>
        </p:txBody>
      </p:sp>
      <p:sp>
        <p:nvSpPr>
          <p:cNvPr id="28" name="TextBox 27"/>
          <p:cNvSpPr txBox="1"/>
          <p:nvPr/>
        </p:nvSpPr>
        <p:spPr>
          <a:xfrm>
            <a:off x="3635896" y="1628800"/>
            <a:ext cx="1944216" cy="648072"/>
          </a:xfrm>
          <a:prstGeom prst="rect">
            <a:avLst/>
          </a:prstGeom>
          <a:gradFill flip="none" rotWithShape="1">
            <a:gsLst>
              <a:gs pos="20000">
                <a:schemeClr val="bg1"/>
              </a:gs>
              <a:gs pos="24000">
                <a:schemeClr val="tx2">
                  <a:lumMod val="60000"/>
                  <a:lumOff val="40000"/>
                  <a:alpha val="66000"/>
                </a:schemeClr>
              </a:gs>
              <a:gs pos="60000">
                <a:srgbClr val="FF3300">
                  <a:alpha val="51000"/>
                </a:srgbClr>
              </a:gs>
              <a:gs pos="50000">
                <a:schemeClr val="accent1">
                  <a:tint val="44500"/>
                  <a:satMod val="160000"/>
                </a:schemeClr>
              </a:gs>
              <a:gs pos="100000">
                <a:schemeClr val="accent1">
                  <a:tint val="23500"/>
                  <a:satMod val="160000"/>
                </a:schemeClr>
              </a:gs>
            </a:gsLst>
            <a:lin ang="2700000" scaled="1"/>
            <a:tileRect/>
          </a:gradFill>
          <a:ln w="19050">
            <a:solidFill>
              <a:schemeClr val="accent6">
                <a:lumMod val="50000"/>
              </a:schemeClr>
            </a:solidFill>
          </a:ln>
        </p:spPr>
        <p:txBody>
          <a:bodyPr wrap="square" rtlCol="0" anchor="ctr" anchorCtr="0">
            <a:noAutofit/>
          </a:bodyPr>
          <a:lstStyle/>
          <a:p>
            <a:pPr algn="ctr"/>
            <a:r>
              <a:rPr lang="ru-RU" sz="1400" b="1" dirty="0" smtClean="0">
                <a:solidFill>
                  <a:schemeClr val="accent2">
                    <a:lumMod val="75000"/>
                  </a:schemeClr>
                </a:solidFill>
              </a:rPr>
              <a:t>схемы избирательных округов</a:t>
            </a:r>
          </a:p>
        </p:txBody>
      </p:sp>
      <p:sp>
        <p:nvSpPr>
          <p:cNvPr id="29" name="TextBox 28"/>
          <p:cNvSpPr txBox="1"/>
          <p:nvPr/>
        </p:nvSpPr>
        <p:spPr>
          <a:xfrm>
            <a:off x="5724128" y="1628800"/>
            <a:ext cx="1944216" cy="648072"/>
          </a:xfrm>
          <a:prstGeom prst="rect">
            <a:avLst/>
          </a:prstGeom>
          <a:gradFill flip="none" rotWithShape="1">
            <a:gsLst>
              <a:gs pos="20000">
                <a:schemeClr val="bg1"/>
              </a:gs>
              <a:gs pos="24000">
                <a:schemeClr val="tx2">
                  <a:lumMod val="60000"/>
                  <a:lumOff val="40000"/>
                  <a:alpha val="66000"/>
                </a:schemeClr>
              </a:gs>
              <a:gs pos="60000">
                <a:srgbClr val="FF3300">
                  <a:alpha val="51000"/>
                </a:srgbClr>
              </a:gs>
              <a:gs pos="50000">
                <a:schemeClr val="accent1">
                  <a:tint val="44500"/>
                  <a:satMod val="160000"/>
                </a:schemeClr>
              </a:gs>
              <a:gs pos="100000">
                <a:schemeClr val="accent1">
                  <a:tint val="23500"/>
                  <a:satMod val="160000"/>
                </a:schemeClr>
              </a:gs>
            </a:gsLst>
            <a:lin ang="2700000" scaled="1"/>
            <a:tileRect/>
          </a:gradFill>
          <a:ln w="19050">
            <a:solidFill>
              <a:schemeClr val="accent6">
                <a:lumMod val="50000"/>
              </a:schemeClr>
            </a:solidFill>
          </a:ln>
        </p:spPr>
        <p:txBody>
          <a:bodyPr wrap="square" rtlCol="0" anchor="ctr" anchorCtr="0">
            <a:noAutofit/>
          </a:bodyPr>
          <a:lstStyle/>
          <a:p>
            <a:pPr algn="ctr"/>
            <a:r>
              <a:rPr lang="ru-RU" sz="1400" b="1" dirty="0" smtClean="0">
                <a:solidFill>
                  <a:schemeClr val="accent2">
                    <a:lumMod val="75000"/>
                  </a:schemeClr>
                </a:solidFill>
              </a:rPr>
              <a:t>списки избирательных участков с указанием их границ</a:t>
            </a:r>
          </a:p>
        </p:txBody>
      </p:sp>
      <p:cxnSp>
        <p:nvCxnSpPr>
          <p:cNvPr id="35" name="Прямая со стрелкой 34"/>
          <p:cNvCxnSpPr/>
          <p:nvPr/>
        </p:nvCxnSpPr>
        <p:spPr>
          <a:xfrm flipH="1">
            <a:off x="3059832" y="1340768"/>
            <a:ext cx="360040" cy="21602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868144" y="1340768"/>
            <a:ext cx="288032" cy="21602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572000" y="1340768"/>
            <a:ext cx="0" cy="2796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51520" y="2420888"/>
            <a:ext cx="8640960" cy="504056"/>
          </a:xfrm>
          <a:prstGeom prst="rect">
            <a:avLst/>
          </a:prstGeom>
          <a:solidFill>
            <a:srgbClr val="F2DCDB"/>
          </a:solidFill>
          <a:ln w="19050">
            <a:solidFill>
              <a:schemeClr val="accent6">
                <a:lumMod val="75000"/>
              </a:schemeClr>
            </a:solidFill>
          </a:ln>
        </p:spPr>
        <p:txBody>
          <a:bodyPr wrap="square" rtlCol="0" anchor="ctr" anchorCtr="0">
            <a:noAutofit/>
          </a:bodyPr>
          <a:lstStyle/>
          <a:p>
            <a:pPr algn="ctr"/>
            <a:r>
              <a:rPr lang="ru-RU" sz="1500" b="1" i="1" dirty="0" smtClean="0">
                <a:solidFill>
                  <a:schemeClr val="accent3">
                    <a:lumMod val="50000"/>
                  </a:schemeClr>
                </a:solidFill>
              </a:rPr>
              <a:t>Политическая партия, выдвинувшая кандидата, список кандидатов, обязана не позднее чем за 10 дней до дня голосования опубликовать свою предвыборную программу.</a:t>
            </a:r>
          </a:p>
        </p:txBody>
      </p:sp>
      <p:sp>
        <p:nvSpPr>
          <p:cNvPr id="53" name="TextBox 52"/>
          <p:cNvSpPr txBox="1"/>
          <p:nvPr/>
        </p:nvSpPr>
        <p:spPr>
          <a:xfrm>
            <a:off x="683568" y="2996952"/>
            <a:ext cx="7848872" cy="2016224"/>
          </a:xfrm>
          <a:prstGeom prst="rect">
            <a:avLst/>
          </a:prstGeom>
          <a:solidFill>
            <a:srgbClr val="FFFF66">
              <a:alpha val="69804"/>
            </a:srgbClr>
          </a:solidFill>
          <a:ln w="19050">
            <a:solidFill>
              <a:schemeClr val="accent6"/>
            </a:solidFill>
          </a:ln>
        </p:spPr>
        <p:txBody>
          <a:bodyPr wrap="square" rtlCol="0">
            <a:noAutofit/>
          </a:bodyPr>
          <a:lstStyle/>
          <a:p>
            <a:pPr algn="just"/>
            <a:r>
              <a:rPr lang="ru-RU" sz="1600" b="1" dirty="0" smtClean="0">
                <a:solidFill>
                  <a:schemeClr val="accent3">
                    <a:lumMod val="50000"/>
                  </a:schemeClr>
                </a:solidFill>
              </a:rPr>
              <a:t>Принципы информирования избирателей:</a:t>
            </a:r>
          </a:p>
          <a:p>
            <a:r>
              <a:rPr lang="ru-RU" sz="1600" dirty="0" smtClean="0">
                <a:solidFill>
                  <a:schemeClr val="accent3">
                    <a:lumMod val="50000"/>
                  </a:schemeClr>
                </a:solidFill>
              </a:rPr>
              <a:t>   1</a:t>
            </a:r>
            <a:r>
              <a:rPr lang="ru-RU" sz="1600" u="sng" dirty="0" smtClean="0">
                <a:solidFill>
                  <a:schemeClr val="accent3">
                    <a:lumMod val="50000"/>
                  </a:schemeClr>
                </a:solidFill>
              </a:rPr>
              <a:t>. Объективность </a:t>
            </a:r>
            <a:r>
              <a:rPr lang="ru-RU" sz="1600" dirty="0" smtClean="0">
                <a:solidFill>
                  <a:schemeClr val="accent3">
                    <a:lumMod val="50000"/>
                  </a:schemeClr>
                </a:solidFill>
              </a:rPr>
              <a:t>– освещение события свободно от личного мнения или убеждений;</a:t>
            </a:r>
          </a:p>
          <a:p>
            <a:r>
              <a:rPr lang="ru-RU" sz="1600" dirty="0" smtClean="0">
                <a:solidFill>
                  <a:schemeClr val="accent3">
                    <a:lumMod val="50000"/>
                  </a:schemeClr>
                </a:solidFill>
              </a:rPr>
              <a:t>   2. </a:t>
            </a:r>
            <a:r>
              <a:rPr lang="ru-RU" sz="1600" u="sng" dirty="0" smtClean="0">
                <a:solidFill>
                  <a:schemeClr val="accent3">
                    <a:lumMod val="50000"/>
                  </a:schemeClr>
                </a:solidFill>
              </a:rPr>
              <a:t>Достоверность</a:t>
            </a:r>
            <a:r>
              <a:rPr lang="ru-RU" sz="1600" dirty="0" smtClean="0">
                <a:solidFill>
                  <a:schemeClr val="accent3">
                    <a:lumMod val="50000"/>
                  </a:schemeClr>
                </a:solidFill>
              </a:rPr>
              <a:t> – информация должна соответствовать  действительности, не быть преувеличенной или приукрашенной;</a:t>
            </a:r>
          </a:p>
          <a:p>
            <a:r>
              <a:rPr lang="ru-RU" sz="1600" dirty="0" smtClean="0">
                <a:solidFill>
                  <a:schemeClr val="accent3">
                    <a:lumMod val="50000"/>
                  </a:schemeClr>
                </a:solidFill>
              </a:rPr>
              <a:t>   3. </a:t>
            </a:r>
            <a:r>
              <a:rPr lang="ru-RU" sz="1600" u="sng" dirty="0" smtClean="0">
                <a:solidFill>
                  <a:schemeClr val="accent3">
                    <a:lumMod val="50000"/>
                  </a:schemeClr>
                </a:solidFill>
              </a:rPr>
              <a:t>Равенство кандидатов</a:t>
            </a:r>
            <a:r>
              <a:rPr lang="ru-RU" sz="1600" dirty="0" smtClean="0">
                <a:solidFill>
                  <a:schemeClr val="accent3">
                    <a:lumMod val="50000"/>
                  </a:schemeClr>
                </a:solidFill>
              </a:rPr>
              <a:t>, избирательных объединений – равные возможности по освещению предвыборной деятельности;</a:t>
            </a:r>
          </a:p>
          <a:p>
            <a:r>
              <a:rPr lang="ru-RU" sz="1600" dirty="0" smtClean="0">
                <a:solidFill>
                  <a:schemeClr val="accent3">
                    <a:lumMod val="50000"/>
                  </a:schemeClr>
                </a:solidFill>
              </a:rPr>
              <a:t>   4. </a:t>
            </a:r>
            <a:r>
              <a:rPr lang="ru-RU" sz="1600" u="sng" dirty="0" smtClean="0">
                <a:solidFill>
                  <a:schemeClr val="accent3">
                    <a:lumMod val="50000"/>
                  </a:schemeClr>
                </a:solidFill>
              </a:rPr>
              <a:t>Свобода</a:t>
            </a:r>
            <a:r>
              <a:rPr lang="ru-RU" sz="1600" dirty="0" smtClean="0">
                <a:solidFill>
                  <a:schemeClr val="accent3">
                    <a:lumMod val="50000"/>
                  </a:schemeClr>
                </a:solidFill>
              </a:rPr>
              <a:t> – свободный процесс обмена информации между всеми участниками избирательного процесса.</a:t>
            </a:r>
          </a:p>
          <a:p>
            <a:pPr algn="just"/>
            <a:endParaRPr lang="ru-RU" sz="1600" dirty="0" smtClean="0"/>
          </a:p>
        </p:txBody>
      </p:sp>
      <p:sp>
        <p:nvSpPr>
          <p:cNvPr id="54" name="TextBox 53"/>
          <p:cNvSpPr txBox="1"/>
          <p:nvPr/>
        </p:nvSpPr>
        <p:spPr>
          <a:xfrm>
            <a:off x="1835696" y="5085184"/>
            <a:ext cx="6696744" cy="1584176"/>
          </a:xfrm>
          <a:prstGeom prst="rect">
            <a:avLst/>
          </a:prstGeom>
          <a:solidFill>
            <a:srgbClr val="F2DCDB"/>
          </a:solidFill>
          <a:ln w="19050">
            <a:solidFill>
              <a:schemeClr val="accent6">
                <a:lumMod val="75000"/>
              </a:schemeClr>
            </a:solidFill>
          </a:ln>
        </p:spPr>
        <p:txBody>
          <a:bodyPr wrap="square" rtlCol="0" anchor="ctr" anchorCtr="0">
            <a:noAutofit/>
          </a:bodyPr>
          <a:lstStyle/>
          <a:p>
            <a:pPr algn="just"/>
            <a:r>
              <a:rPr lang="ru-RU" sz="1600" dirty="0" smtClean="0">
                <a:solidFill>
                  <a:schemeClr val="accent3">
                    <a:lumMod val="50000"/>
                  </a:schemeClr>
                </a:solidFill>
              </a:rPr>
              <a:t>Разновидностью информирования избирателей является </a:t>
            </a:r>
            <a:r>
              <a:rPr lang="ru-RU" sz="1600" b="1" dirty="0" smtClean="0">
                <a:solidFill>
                  <a:schemeClr val="accent3">
                    <a:lumMod val="50000"/>
                  </a:schemeClr>
                </a:solidFill>
              </a:rPr>
              <a:t>публикация опросов общественного мнения. </a:t>
            </a:r>
          </a:p>
          <a:p>
            <a:pPr algn="just"/>
            <a:r>
              <a:rPr lang="ru-RU" sz="1600" dirty="0" smtClean="0">
                <a:solidFill>
                  <a:schemeClr val="accent3">
                    <a:lumMod val="50000"/>
                  </a:schemeClr>
                </a:solidFill>
              </a:rPr>
              <a:t>Так как эти результаты способны повлиять на формирование убеждений избирателя, законодатель установил особые требования к их содержанию и порядку размещения в СМИ. В частности, опубликование таких опросов запрещается менее чем за 5 дней до дня голосования. </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109</a:t>
            </a:r>
            <a:endParaRPr lang="ru-RU" b="1" dirty="0">
              <a:solidFill>
                <a:schemeClr val="bg1"/>
              </a:solidFill>
            </a:endParaRPr>
          </a:p>
        </p:txBody>
      </p:sp>
      <p:sp>
        <p:nvSpPr>
          <p:cNvPr id="16" name="Прямоугольник 15"/>
          <p:cNvSpPr/>
          <p:nvPr/>
        </p:nvSpPr>
        <p:spPr>
          <a:xfrm>
            <a:off x="107504" y="44624"/>
            <a:ext cx="885698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4.2.3. Информирование избирателей</a:t>
            </a:r>
            <a:endParaRPr lang="ru-R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764704"/>
          </a:xfrm>
          <a:prstGeom prst="rect">
            <a:avLst/>
          </a:prstGeom>
        </p:spPr>
      </p:pic>
      <p:sp>
        <p:nvSpPr>
          <p:cNvPr id="29" name="TextBox 28"/>
          <p:cNvSpPr txBox="1"/>
          <p:nvPr/>
        </p:nvSpPr>
        <p:spPr>
          <a:xfrm>
            <a:off x="3203848" y="908720"/>
            <a:ext cx="2880320" cy="504056"/>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1600" b="1" dirty="0" smtClean="0">
                <a:solidFill>
                  <a:schemeClr val="bg2">
                    <a:lumMod val="25000"/>
                  </a:schemeClr>
                </a:solidFill>
              </a:rPr>
              <a:t>Формы информирования избирателей</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110</a:t>
            </a:r>
            <a:endParaRPr lang="ru-RU" b="1" dirty="0">
              <a:solidFill>
                <a:schemeClr val="bg1"/>
              </a:solidFill>
            </a:endParaRPr>
          </a:p>
        </p:txBody>
      </p:sp>
      <p:sp>
        <p:nvSpPr>
          <p:cNvPr id="16" name="TextBox 15"/>
          <p:cNvSpPr txBox="1"/>
          <p:nvPr/>
        </p:nvSpPr>
        <p:spPr>
          <a:xfrm>
            <a:off x="251520" y="1772816"/>
            <a:ext cx="2448272" cy="576064"/>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1600" b="1" dirty="0" smtClean="0">
                <a:solidFill>
                  <a:schemeClr val="bg2">
                    <a:lumMod val="25000"/>
                  </a:schemeClr>
                </a:solidFill>
              </a:rPr>
              <a:t>текстовая</a:t>
            </a:r>
          </a:p>
        </p:txBody>
      </p:sp>
      <p:sp>
        <p:nvSpPr>
          <p:cNvPr id="17" name="TextBox 16"/>
          <p:cNvSpPr txBox="1"/>
          <p:nvPr/>
        </p:nvSpPr>
        <p:spPr>
          <a:xfrm>
            <a:off x="2915816" y="1772816"/>
            <a:ext cx="1800200" cy="576064"/>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1600" b="1" dirty="0" smtClean="0">
                <a:solidFill>
                  <a:schemeClr val="bg2">
                    <a:lumMod val="25000"/>
                  </a:schemeClr>
                </a:solidFill>
              </a:rPr>
              <a:t>аудиосообщения</a:t>
            </a:r>
          </a:p>
        </p:txBody>
      </p:sp>
      <p:sp>
        <p:nvSpPr>
          <p:cNvPr id="18" name="TextBox 17"/>
          <p:cNvSpPr txBox="1"/>
          <p:nvPr/>
        </p:nvSpPr>
        <p:spPr>
          <a:xfrm>
            <a:off x="4932040" y="1772816"/>
            <a:ext cx="1800200" cy="576064"/>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1600" b="1" dirty="0" smtClean="0">
                <a:solidFill>
                  <a:schemeClr val="bg2">
                    <a:lumMod val="25000"/>
                  </a:schemeClr>
                </a:solidFill>
              </a:rPr>
              <a:t>аудиовизуальные сообщения</a:t>
            </a:r>
          </a:p>
        </p:txBody>
      </p:sp>
      <p:sp>
        <p:nvSpPr>
          <p:cNvPr id="19" name="TextBox 18"/>
          <p:cNvSpPr txBox="1"/>
          <p:nvPr/>
        </p:nvSpPr>
        <p:spPr>
          <a:xfrm>
            <a:off x="6948264" y="1772816"/>
            <a:ext cx="1944216" cy="576064"/>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1600" b="1" dirty="0" smtClean="0">
                <a:solidFill>
                  <a:schemeClr val="bg2">
                    <a:lumMod val="25000"/>
                  </a:schemeClr>
                </a:solidFill>
              </a:rPr>
              <a:t>визуальная информация</a:t>
            </a:r>
          </a:p>
        </p:txBody>
      </p:sp>
      <p:sp>
        <p:nvSpPr>
          <p:cNvPr id="21" name="TextBox 20"/>
          <p:cNvSpPr txBox="1"/>
          <p:nvPr/>
        </p:nvSpPr>
        <p:spPr>
          <a:xfrm>
            <a:off x="323528" y="3140968"/>
            <a:ext cx="504056"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публикация в печатных изданиях</a:t>
            </a:r>
          </a:p>
        </p:txBody>
      </p:sp>
      <p:sp>
        <p:nvSpPr>
          <p:cNvPr id="24" name="TextBox 23"/>
          <p:cNvSpPr txBox="1"/>
          <p:nvPr/>
        </p:nvSpPr>
        <p:spPr>
          <a:xfrm>
            <a:off x="971600" y="3140968"/>
            <a:ext cx="504056"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распространение листовок, буклетов, писем-приглашений</a:t>
            </a:r>
          </a:p>
        </p:txBody>
      </p:sp>
      <p:sp>
        <p:nvSpPr>
          <p:cNvPr id="25" name="TextBox 24"/>
          <p:cNvSpPr txBox="1"/>
          <p:nvPr/>
        </p:nvSpPr>
        <p:spPr>
          <a:xfrm>
            <a:off x="1691680" y="3140968"/>
            <a:ext cx="360040"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информация в интернете</a:t>
            </a:r>
          </a:p>
        </p:txBody>
      </p:sp>
      <p:sp>
        <p:nvSpPr>
          <p:cNvPr id="26" name="TextBox 25"/>
          <p:cNvSpPr txBox="1"/>
          <p:nvPr/>
        </p:nvSpPr>
        <p:spPr>
          <a:xfrm>
            <a:off x="2267744" y="3140968"/>
            <a:ext cx="432048"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en-US" sz="1600" b="1" dirty="0" smtClean="0">
                <a:solidFill>
                  <a:schemeClr val="bg2">
                    <a:lumMod val="25000"/>
                  </a:schemeClr>
                </a:solidFill>
              </a:rPr>
              <a:t>SMS </a:t>
            </a:r>
            <a:r>
              <a:rPr lang="ru-RU" sz="1600" b="1" dirty="0" smtClean="0">
                <a:solidFill>
                  <a:schemeClr val="bg2">
                    <a:lumMod val="25000"/>
                  </a:schemeClr>
                </a:solidFill>
              </a:rPr>
              <a:t>- сообщения</a:t>
            </a:r>
          </a:p>
        </p:txBody>
      </p:sp>
      <p:cxnSp>
        <p:nvCxnSpPr>
          <p:cNvPr id="37" name="Прямая соединительная линия 36"/>
          <p:cNvCxnSpPr/>
          <p:nvPr/>
        </p:nvCxnSpPr>
        <p:spPr>
          <a:xfrm>
            <a:off x="1475656" y="2348880"/>
            <a:ext cx="0" cy="36004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39552" y="2708920"/>
            <a:ext cx="1944216"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539552"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1187624"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1907704"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2483768"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203848" y="3140968"/>
            <a:ext cx="576064"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устное общение</a:t>
            </a:r>
          </a:p>
        </p:txBody>
      </p:sp>
      <p:sp>
        <p:nvSpPr>
          <p:cNvPr id="66" name="TextBox 65"/>
          <p:cNvSpPr txBox="1"/>
          <p:nvPr/>
        </p:nvSpPr>
        <p:spPr>
          <a:xfrm>
            <a:off x="3995936" y="3140968"/>
            <a:ext cx="648072"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500" b="1" dirty="0" smtClean="0">
                <a:solidFill>
                  <a:schemeClr val="bg2">
                    <a:lumMod val="25000"/>
                  </a:schemeClr>
                </a:solidFill>
              </a:rPr>
              <a:t>трансляция в радио эфире с использованием других технических средств</a:t>
            </a:r>
          </a:p>
        </p:txBody>
      </p:sp>
      <p:cxnSp>
        <p:nvCxnSpPr>
          <p:cNvPr id="67" name="Прямая соединительная линия 66"/>
          <p:cNvCxnSpPr/>
          <p:nvPr/>
        </p:nvCxnSpPr>
        <p:spPr>
          <a:xfrm>
            <a:off x="3851920" y="2348880"/>
            <a:ext cx="0" cy="36004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3491880" y="2708920"/>
            <a:ext cx="792088"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3491880"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4283968" y="2708920"/>
            <a:ext cx="0" cy="43204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5868144" y="2348880"/>
            <a:ext cx="0" cy="7920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580112" y="3140968"/>
            <a:ext cx="648072"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трансляция в телеэфире</a:t>
            </a:r>
          </a:p>
        </p:txBody>
      </p:sp>
      <p:cxnSp>
        <p:nvCxnSpPr>
          <p:cNvPr id="79" name="Прямая со стрелкой 78"/>
          <p:cNvCxnSpPr/>
          <p:nvPr/>
        </p:nvCxnSpPr>
        <p:spPr>
          <a:xfrm>
            <a:off x="7956376" y="2348880"/>
            <a:ext cx="0" cy="7920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524328" y="3140968"/>
            <a:ext cx="792088" cy="2808312"/>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vert="vert270" wrap="square" rtlCol="0" anchor="ctr" anchorCtr="0">
            <a:noAutofit/>
          </a:bodyPr>
          <a:lstStyle/>
          <a:p>
            <a:pPr algn="ctr"/>
            <a:r>
              <a:rPr lang="ru-RU" sz="1600" b="1" dirty="0" smtClean="0">
                <a:solidFill>
                  <a:schemeClr val="bg2">
                    <a:lumMod val="25000"/>
                  </a:schemeClr>
                </a:solidFill>
              </a:rPr>
              <a:t>размещение на рекламных конструкциях (баннеры, растяжки, мониторы)</a:t>
            </a:r>
          </a:p>
        </p:txBody>
      </p:sp>
      <p:cxnSp>
        <p:nvCxnSpPr>
          <p:cNvPr id="83" name="Прямая соединительная линия 82"/>
          <p:cNvCxnSpPr/>
          <p:nvPr/>
        </p:nvCxnSpPr>
        <p:spPr>
          <a:xfrm>
            <a:off x="1259632" y="1196752"/>
            <a:ext cx="1944216"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6084168" y="1124744"/>
            <a:ext cx="1872208"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a:off x="1259632" y="1196752"/>
            <a:ext cx="0" cy="57606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7956376" y="1124744"/>
            <a:ext cx="0" cy="64807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3851920" y="1412776"/>
            <a:ext cx="0"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5580112" y="1412776"/>
            <a:ext cx="0"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107504" y="44624"/>
            <a:ext cx="88569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4.2.3. Информирование избирателей</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0" y="0"/>
            <a:ext cx="9144000"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00" b="1" dirty="0" smtClean="0">
                <a:effectLst>
                  <a:outerShdw blurRad="38100" dist="38100" dir="2700000" algn="tl">
                    <a:srgbClr val="000000">
                      <a:alpha val="43137"/>
                    </a:srgbClr>
                  </a:outerShdw>
                </a:effectLst>
              </a:rPr>
              <a:t>4.2.4. Формирование окружных избирательных комиссий</a:t>
            </a:r>
            <a:endParaRPr lang="ru-RU" sz="2700" b="1" dirty="0">
              <a:effectLst>
                <a:outerShdw blurRad="38100" dist="38100" dir="2700000" algn="tl">
                  <a:srgbClr val="000000">
                    <a:alpha val="43137"/>
                  </a:srgbClr>
                </a:outerShdw>
              </a:effectLst>
            </a:endParaRPr>
          </a:p>
        </p:txBody>
      </p:sp>
      <p:sp>
        <p:nvSpPr>
          <p:cNvPr id="11" name="Прямоугольник 10"/>
          <p:cNvSpPr/>
          <p:nvPr/>
        </p:nvSpPr>
        <p:spPr>
          <a:xfrm>
            <a:off x="395536" y="980728"/>
            <a:ext cx="8352928" cy="1512168"/>
          </a:xfrm>
          <a:prstGeom prst="rect">
            <a:avLst/>
          </a:prstGeom>
          <a:gradFill flip="none" rotWithShape="1">
            <a:gsLst>
              <a:gs pos="0">
                <a:schemeClr val="accent5">
                  <a:lumMod val="75000"/>
                </a:schemeClr>
              </a:gs>
              <a:gs pos="65000">
                <a:schemeClr val="accent6">
                  <a:lumMod val="20000"/>
                  <a:lumOff val="80000"/>
                </a:schemeClr>
              </a:gs>
              <a:gs pos="100000">
                <a:schemeClr val="accent6">
                  <a:lumMod val="60000"/>
                  <a:lumOff val="4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Необходимость формирования окружных избирательных комиссий </a:t>
            </a:r>
            <a:r>
              <a:rPr lang="ru-RU" u="sng" dirty="0" smtClean="0">
                <a:solidFill>
                  <a:schemeClr val="tx2">
                    <a:lumMod val="75000"/>
                  </a:schemeClr>
                </a:solidFill>
              </a:rPr>
              <a:t>может возникнуть</a:t>
            </a:r>
            <a:r>
              <a:rPr lang="ru-RU" dirty="0" smtClean="0">
                <a:solidFill>
                  <a:schemeClr val="tx2">
                    <a:lumMod val="75000"/>
                  </a:schemeClr>
                </a:solidFill>
              </a:rPr>
              <a:t> лишь при проведении выборов депутатов законодательных органов государственной власти и депутатов представительных органов муниципальных образований с применением мажоритарной избирательной системы (т.е. по одномандатным (многомандатным) избирательным округам).</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111</a:t>
            </a:r>
            <a:endParaRPr lang="ru-RU" b="1" dirty="0">
              <a:solidFill>
                <a:schemeClr val="bg1"/>
              </a:solidFill>
            </a:endParaRPr>
          </a:p>
        </p:txBody>
      </p:sp>
      <p:sp>
        <p:nvSpPr>
          <p:cNvPr id="12" name="Прямоугольник 11"/>
          <p:cNvSpPr/>
          <p:nvPr/>
        </p:nvSpPr>
        <p:spPr>
          <a:xfrm>
            <a:off x="395536" y="2636912"/>
            <a:ext cx="8352928" cy="1512168"/>
          </a:xfrm>
          <a:prstGeom prst="rect">
            <a:avLst/>
          </a:prstGeom>
          <a:gradFill flip="none" rotWithShape="1">
            <a:gsLst>
              <a:gs pos="0">
                <a:schemeClr val="accent5">
                  <a:lumMod val="75000"/>
                </a:schemeClr>
              </a:gs>
              <a:gs pos="65000">
                <a:schemeClr val="accent6">
                  <a:lumMod val="20000"/>
                  <a:lumOff val="80000"/>
                </a:schemeClr>
              </a:gs>
              <a:gs pos="100000">
                <a:schemeClr val="accent6">
                  <a:lumMod val="60000"/>
                  <a:lumOff val="4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В этом случае организующая выборы избирательная комиссия должна принять решение об образовании окружных избирательных комиссий либо о возложении их полномочий на избирательные комиссии, действующие на постоянной основе (избирательные комиссии субъектов РФ, ТИК, УИК).</a:t>
            </a:r>
          </a:p>
        </p:txBody>
      </p:sp>
      <p:sp>
        <p:nvSpPr>
          <p:cNvPr id="13" name="Прямоугольник 12"/>
          <p:cNvSpPr/>
          <p:nvPr/>
        </p:nvSpPr>
        <p:spPr>
          <a:xfrm>
            <a:off x="395536" y="4293096"/>
            <a:ext cx="8352928" cy="576064"/>
          </a:xfrm>
          <a:prstGeom prst="rect">
            <a:avLst/>
          </a:prstGeom>
          <a:gradFill flip="none" rotWithShape="1">
            <a:gsLst>
              <a:gs pos="0">
                <a:schemeClr val="accent5">
                  <a:lumMod val="75000"/>
                </a:schemeClr>
              </a:gs>
              <a:gs pos="65000">
                <a:schemeClr val="accent6">
                  <a:lumMod val="20000"/>
                  <a:lumOff val="80000"/>
                </a:schemeClr>
              </a:gs>
              <a:gs pos="100000">
                <a:schemeClr val="accent6">
                  <a:lumMod val="60000"/>
                  <a:lumOff val="4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Срок решения о формировании или возложении полномочий        устанавливается законом о соответствующих выборах.</a:t>
            </a:r>
          </a:p>
        </p:txBody>
      </p:sp>
      <p:sp>
        <p:nvSpPr>
          <p:cNvPr id="17" name="Прямоугольник 16"/>
          <p:cNvSpPr/>
          <p:nvPr/>
        </p:nvSpPr>
        <p:spPr>
          <a:xfrm>
            <a:off x="395536" y="5013176"/>
            <a:ext cx="8352928" cy="1152128"/>
          </a:xfrm>
          <a:prstGeom prst="rect">
            <a:avLst/>
          </a:prstGeom>
          <a:gradFill flip="none" rotWithShape="1">
            <a:gsLst>
              <a:gs pos="0">
                <a:schemeClr val="accent5">
                  <a:lumMod val="75000"/>
                </a:schemeClr>
              </a:gs>
              <a:gs pos="65000">
                <a:schemeClr val="accent6">
                  <a:lumMod val="20000"/>
                  <a:lumOff val="80000"/>
                </a:schemeClr>
              </a:gs>
              <a:gs pos="100000">
                <a:schemeClr val="accent6">
                  <a:lumMod val="60000"/>
                  <a:lumOff val="40000"/>
                </a:schemeClr>
              </a:gs>
            </a:gsLst>
            <a:path path="circle">
              <a:fillToRect l="100000" t="100000"/>
            </a:path>
            <a:tileRect r="-100000" b="-100000"/>
          </a:gra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dirty="0" smtClean="0">
                <a:solidFill>
                  <a:schemeClr val="tx2">
                    <a:lumMod val="75000"/>
                  </a:schemeClr>
                </a:solidFill>
              </a:rPr>
              <a:t>Срок полномочий окружной избирательной комиссии   с момента её формирования до истечения 2 месяцев со дня официального опубликования результатов выборов, в случае обжалования итогов выборов – до решения вышестоящей комиссии или судебного решения.</a:t>
            </a:r>
          </a:p>
        </p:txBody>
      </p:sp>
      <p:cxnSp>
        <p:nvCxnSpPr>
          <p:cNvPr id="18" name="Прямая со стрелкой 17"/>
          <p:cNvCxnSpPr/>
          <p:nvPr/>
        </p:nvCxnSpPr>
        <p:spPr>
          <a:xfrm>
            <a:off x="6660232" y="4437112"/>
            <a:ext cx="360040"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588224" y="5184000"/>
            <a:ext cx="360040" cy="0"/>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0" name="Прямоугольник 9"/>
          <p:cNvSpPr/>
          <p:nvPr/>
        </p:nvSpPr>
        <p:spPr>
          <a:xfrm>
            <a:off x="107504" y="116632"/>
            <a:ext cx="892899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4.2.5.Выдвижение и регистрация кандидатов </a:t>
            </a:r>
          </a:p>
          <a:p>
            <a:pPr algn="ctr"/>
            <a:r>
              <a:rPr lang="ru-RU" sz="2400" b="1" dirty="0" smtClean="0">
                <a:effectLst>
                  <a:outerShdw blurRad="38100" dist="38100" dir="2700000" algn="tl">
                    <a:srgbClr val="000000">
                      <a:alpha val="43137"/>
                    </a:srgbClr>
                  </a:outerShdw>
                </a:effectLst>
              </a:rPr>
              <a:t>(списков кандидатов)</a:t>
            </a:r>
            <a:endParaRPr lang="ru-RU" sz="2400" b="1" dirty="0">
              <a:effectLst>
                <a:outerShdw blurRad="38100" dist="38100" dir="2700000" algn="tl">
                  <a:srgbClr val="000000">
                    <a:alpha val="43137"/>
                  </a:srgbClr>
                </a:outerShdw>
              </a:effectLst>
            </a:endParaRPr>
          </a:p>
        </p:txBody>
      </p:sp>
      <p:sp>
        <p:nvSpPr>
          <p:cNvPr id="12" name="Прямоугольник 11"/>
          <p:cNvSpPr/>
          <p:nvPr/>
        </p:nvSpPr>
        <p:spPr>
          <a:xfrm>
            <a:off x="2339752" y="908720"/>
            <a:ext cx="4176464" cy="360040"/>
          </a:xfrm>
          <a:prstGeom prst="rect">
            <a:avLst/>
          </a:prstGeom>
          <a:gradFill flip="none" rotWithShape="1">
            <a:gsLst>
              <a:gs pos="0">
                <a:schemeClr val="accent4">
                  <a:lumMod val="60000"/>
                  <a:lumOff val="40000"/>
                </a:schemeClr>
              </a:gs>
              <a:gs pos="65000">
                <a:schemeClr val="accent6">
                  <a:lumMod val="20000"/>
                  <a:lumOff val="80000"/>
                </a:schemeClr>
              </a:gs>
              <a:gs pos="100000">
                <a:schemeClr val="accent6">
                  <a:lumMod val="60000"/>
                  <a:lumOff val="40000"/>
                </a:schemeClr>
              </a:gs>
            </a:gsLst>
            <a:lin ang="13500000" scaled="1"/>
            <a:tileRect/>
          </a:gradFill>
          <a:ln>
            <a:solidFill>
              <a:schemeClr val="accent4">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ctr"/>
            <a:r>
              <a:rPr lang="ru-RU" sz="1300" dirty="0" smtClean="0">
                <a:solidFill>
                  <a:schemeClr val="tx2">
                    <a:lumMod val="75000"/>
                  </a:schemeClr>
                </a:solidFill>
              </a:rPr>
              <a:t>Граждане РФ, обладающие пассивным правом, могут быть выдвинуты кандидатами</a:t>
            </a:r>
          </a:p>
        </p:txBody>
      </p:sp>
      <p:sp>
        <p:nvSpPr>
          <p:cNvPr id="14" name="Прямоугольник 13"/>
          <p:cNvSpPr/>
          <p:nvPr/>
        </p:nvSpPr>
        <p:spPr>
          <a:xfrm>
            <a:off x="323528" y="1484784"/>
            <a:ext cx="3744416" cy="576064"/>
          </a:xfrm>
          <a:prstGeom prst="rect">
            <a:avLst/>
          </a:prstGeom>
          <a:gradFill flip="none" rotWithShape="1">
            <a:gsLst>
              <a:gs pos="0">
                <a:schemeClr val="accent4">
                  <a:lumMod val="60000"/>
                  <a:lumOff val="40000"/>
                </a:schemeClr>
              </a:gs>
              <a:gs pos="65000">
                <a:schemeClr val="accent6">
                  <a:lumMod val="20000"/>
                  <a:lumOff val="80000"/>
                </a:schemeClr>
              </a:gs>
              <a:gs pos="100000">
                <a:schemeClr val="accent6">
                  <a:lumMod val="60000"/>
                  <a:lumOff val="40000"/>
                </a:schemeClr>
              </a:gs>
            </a:gsLst>
            <a:lin ang="13500000" scaled="1"/>
            <a:tileRect/>
          </a:gradFill>
          <a:ln>
            <a:solidFill>
              <a:schemeClr val="accent4">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ctr"/>
            <a:r>
              <a:rPr lang="ru-RU" sz="1300" u="sng" dirty="0" smtClean="0">
                <a:solidFill>
                  <a:schemeClr val="tx2">
                    <a:lumMod val="75000"/>
                  </a:schemeClr>
                </a:solidFill>
              </a:rPr>
              <a:t>Непосредственно:</a:t>
            </a:r>
          </a:p>
          <a:p>
            <a:pPr indent="-457200"/>
            <a:r>
              <a:rPr lang="ru-RU" sz="1300" dirty="0" smtClean="0">
                <a:solidFill>
                  <a:schemeClr val="tx2">
                    <a:lumMod val="75000"/>
                  </a:schemeClr>
                </a:solidFill>
              </a:rPr>
              <a:t>- самовыдвижение;</a:t>
            </a:r>
          </a:p>
          <a:p>
            <a:pPr indent="-457200"/>
            <a:r>
              <a:rPr lang="ru-RU" sz="1300" dirty="0" smtClean="0">
                <a:solidFill>
                  <a:schemeClr val="tx2">
                    <a:lumMod val="75000"/>
                  </a:schemeClr>
                </a:solidFill>
              </a:rPr>
              <a:t>- выдвижение избирательным объединением</a:t>
            </a:r>
          </a:p>
        </p:txBody>
      </p:sp>
      <p:sp>
        <p:nvSpPr>
          <p:cNvPr id="15" name="Прямоугольник 14"/>
          <p:cNvSpPr/>
          <p:nvPr/>
        </p:nvSpPr>
        <p:spPr>
          <a:xfrm>
            <a:off x="5076056" y="1484784"/>
            <a:ext cx="3744416" cy="576064"/>
          </a:xfrm>
          <a:prstGeom prst="rect">
            <a:avLst/>
          </a:prstGeom>
          <a:gradFill flip="none" rotWithShape="1">
            <a:gsLst>
              <a:gs pos="0">
                <a:schemeClr val="accent4">
                  <a:lumMod val="60000"/>
                  <a:lumOff val="40000"/>
                </a:schemeClr>
              </a:gs>
              <a:gs pos="65000">
                <a:schemeClr val="accent6">
                  <a:lumMod val="20000"/>
                  <a:lumOff val="80000"/>
                </a:schemeClr>
              </a:gs>
              <a:gs pos="100000">
                <a:schemeClr val="accent6">
                  <a:lumMod val="60000"/>
                  <a:lumOff val="40000"/>
                </a:schemeClr>
              </a:gs>
            </a:gsLst>
            <a:lin ang="13500000" scaled="1"/>
            <a:tileRect/>
          </a:gradFill>
          <a:ln>
            <a:solidFill>
              <a:schemeClr val="accent4">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ctr"/>
            <a:r>
              <a:rPr lang="ru-RU" sz="1300" u="sng" dirty="0" smtClean="0">
                <a:solidFill>
                  <a:schemeClr val="tx2">
                    <a:lumMod val="75000"/>
                  </a:schemeClr>
                </a:solidFill>
              </a:rPr>
              <a:t>В составе списка кандидатов:</a:t>
            </a:r>
          </a:p>
          <a:p>
            <a:pPr indent="-457200"/>
            <a:r>
              <a:rPr lang="ru-RU" sz="1300" dirty="0" smtClean="0">
                <a:solidFill>
                  <a:schemeClr val="tx2">
                    <a:lumMod val="75000"/>
                  </a:schemeClr>
                </a:solidFill>
              </a:rPr>
              <a:t>- политической партией;</a:t>
            </a:r>
          </a:p>
          <a:p>
            <a:pPr indent="-457200"/>
            <a:r>
              <a:rPr lang="ru-RU" sz="1300" dirty="0" smtClean="0">
                <a:solidFill>
                  <a:schemeClr val="tx2">
                    <a:lumMod val="75000"/>
                  </a:schemeClr>
                </a:solidFill>
              </a:rPr>
              <a:t>- её региональным отделением</a:t>
            </a:r>
          </a:p>
        </p:txBody>
      </p:sp>
      <p:cxnSp>
        <p:nvCxnSpPr>
          <p:cNvPr id="27" name="Прямая со стрелкой 26"/>
          <p:cNvCxnSpPr/>
          <p:nvPr/>
        </p:nvCxnSpPr>
        <p:spPr>
          <a:xfrm>
            <a:off x="6948264" y="1124744"/>
            <a:ext cx="0" cy="36004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endCxn id="12" idx="3"/>
          </p:cNvCxnSpPr>
          <p:nvPr/>
        </p:nvCxnSpPr>
        <p:spPr>
          <a:xfrm flipH="1" flipV="1">
            <a:off x="6516216" y="1088740"/>
            <a:ext cx="432048"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1907704" y="1124744"/>
            <a:ext cx="432048"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1907704" y="1124744"/>
            <a:ext cx="0" cy="36004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467544" y="2204864"/>
            <a:ext cx="8136904" cy="4464496"/>
          </a:xfrm>
          <a:prstGeom prst="rect">
            <a:avLst/>
          </a:prstGeom>
          <a:solidFill>
            <a:srgbClr val="FCF5CC"/>
          </a:solidFill>
          <a:ln>
            <a:no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200" dirty="0" smtClean="0">
                <a:solidFill>
                  <a:schemeClr val="tx2">
                    <a:lumMod val="75000"/>
                  </a:schemeClr>
                </a:solidFill>
              </a:rPr>
              <a:t>Кандидат считается выдвинутым после уведомления соответствующей избирательной комиссии (заявление в письменной форме) о согласии баллотироваться по соответствующему избирательному округу.</a:t>
            </a:r>
          </a:p>
          <a:p>
            <a:pPr indent="-457200" algn="just"/>
            <a:r>
              <a:rPr lang="ru-RU" sz="1200" u="sng" dirty="0" smtClean="0">
                <a:solidFill>
                  <a:schemeClr val="tx2">
                    <a:lumMod val="75000"/>
                  </a:schemeClr>
                </a:solidFill>
              </a:rPr>
              <a:t>В заявлении указываются:</a:t>
            </a: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endParaRPr lang="ru-RU" sz="1400" dirty="0" smtClean="0">
              <a:solidFill>
                <a:schemeClr val="tx2">
                  <a:lumMod val="75000"/>
                </a:schemeClr>
              </a:solidFill>
            </a:endParaRPr>
          </a:p>
          <a:p>
            <a:pPr indent="-457200" algn="just"/>
            <a:r>
              <a:rPr lang="ru-RU" sz="1200" u="sng" dirty="0" smtClean="0">
                <a:solidFill>
                  <a:schemeClr val="tx2">
                    <a:lumMod val="75000"/>
                  </a:schemeClr>
                </a:solidFill>
              </a:rPr>
              <a:t>К заявлению прикладываются:</a:t>
            </a:r>
          </a:p>
          <a:p>
            <a:pPr indent="-457200" algn="just"/>
            <a:endParaRPr lang="ru-RU" sz="1200" dirty="0" smtClean="0">
              <a:solidFill>
                <a:schemeClr val="tx2">
                  <a:lumMod val="75000"/>
                </a:schemeClr>
              </a:solidFill>
            </a:endParaRPr>
          </a:p>
          <a:p>
            <a:pPr indent="-457200" algn="just"/>
            <a:endParaRPr lang="ru-RU" sz="1200" dirty="0" smtClean="0">
              <a:solidFill>
                <a:schemeClr val="tx2">
                  <a:lumMod val="75000"/>
                </a:schemeClr>
              </a:solidFill>
            </a:endParaRPr>
          </a:p>
          <a:p>
            <a:pPr indent="-457200" algn="just"/>
            <a:endParaRPr lang="ru-RU" sz="1200" dirty="0" smtClean="0">
              <a:solidFill>
                <a:schemeClr val="tx2">
                  <a:lumMod val="75000"/>
                </a:schemeClr>
              </a:solidFill>
            </a:endParaRPr>
          </a:p>
          <a:p>
            <a:pPr algn="just"/>
            <a:r>
              <a:rPr lang="ru-RU" sz="1200" u="sng" dirty="0" smtClean="0">
                <a:solidFill>
                  <a:schemeClr val="accent1">
                    <a:lumMod val="50000"/>
                  </a:schemeClr>
                </a:solidFill>
              </a:rPr>
              <a:t>При проведении выборов в органы государственной власти, глав муниципалитетов также представляются сведения о:</a:t>
            </a:r>
          </a:p>
        </p:txBody>
      </p:sp>
      <p:sp>
        <p:nvSpPr>
          <p:cNvPr id="44" name="TextBox 43"/>
          <p:cNvSpPr txBox="1"/>
          <p:nvPr/>
        </p:nvSpPr>
        <p:spPr>
          <a:xfrm>
            <a:off x="827584" y="2852936"/>
            <a:ext cx="7704856" cy="1944216"/>
          </a:xfrm>
          <a:prstGeom prst="rect">
            <a:avLst/>
          </a:prstGeom>
          <a:noFill/>
        </p:spPr>
        <p:txBody>
          <a:bodyPr wrap="square" rtlCol="0" anchor="ctr" anchorCtr="0">
            <a:noAutofit/>
          </a:bodyPr>
          <a:lstStyle/>
          <a:p>
            <a:pPr algn="just">
              <a:buFont typeface="Wingdings" pitchFamily="2" charset="2"/>
              <a:buChar char="§"/>
            </a:pPr>
            <a:r>
              <a:rPr lang="ru-RU" sz="1200" dirty="0" smtClean="0">
                <a:solidFill>
                  <a:schemeClr val="accent1">
                    <a:lumMod val="50000"/>
                  </a:schemeClr>
                </a:solidFill>
              </a:rPr>
              <a:t> ФИО;</a:t>
            </a:r>
          </a:p>
          <a:p>
            <a:pPr algn="just">
              <a:buFont typeface="Wingdings" pitchFamily="2" charset="2"/>
              <a:buChar char="§"/>
            </a:pPr>
            <a:r>
              <a:rPr lang="ru-RU" sz="1200" dirty="0" smtClean="0">
                <a:solidFill>
                  <a:schemeClr val="accent1">
                    <a:lumMod val="50000"/>
                  </a:schemeClr>
                </a:solidFill>
              </a:rPr>
              <a:t> дата и место рождения;</a:t>
            </a:r>
          </a:p>
          <a:p>
            <a:pPr algn="just">
              <a:buFont typeface="Wingdings" pitchFamily="2" charset="2"/>
              <a:buChar char="§"/>
            </a:pPr>
            <a:r>
              <a:rPr lang="ru-RU" sz="1200" dirty="0" smtClean="0">
                <a:solidFill>
                  <a:schemeClr val="accent1">
                    <a:lumMod val="50000"/>
                  </a:schemeClr>
                </a:solidFill>
              </a:rPr>
              <a:t> адрес места жительства;</a:t>
            </a:r>
          </a:p>
          <a:p>
            <a:pPr algn="just">
              <a:buFont typeface="Wingdings" pitchFamily="2" charset="2"/>
              <a:buChar char="§"/>
            </a:pPr>
            <a:r>
              <a:rPr lang="ru-RU" sz="1200" dirty="0" smtClean="0">
                <a:solidFill>
                  <a:schemeClr val="accent1">
                    <a:lumMod val="50000"/>
                  </a:schemeClr>
                </a:solidFill>
              </a:rPr>
              <a:t> паспортные данные;</a:t>
            </a:r>
          </a:p>
          <a:p>
            <a:pPr algn="just">
              <a:buFont typeface="Wingdings" pitchFamily="2" charset="2"/>
              <a:buChar char="§"/>
            </a:pPr>
            <a:r>
              <a:rPr lang="ru-RU" sz="1200" dirty="0" smtClean="0">
                <a:solidFill>
                  <a:schemeClr val="accent1">
                    <a:lumMod val="50000"/>
                  </a:schemeClr>
                </a:solidFill>
              </a:rPr>
              <a:t> ИНН;</a:t>
            </a:r>
          </a:p>
          <a:p>
            <a:pPr algn="just">
              <a:buFont typeface="Wingdings" pitchFamily="2" charset="2"/>
              <a:buChar char="§"/>
            </a:pPr>
            <a:r>
              <a:rPr lang="ru-RU" sz="1200" dirty="0" smtClean="0">
                <a:solidFill>
                  <a:schemeClr val="accent1">
                    <a:lumMod val="50000"/>
                  </a:schemeClr>
                </a:solidFill>
              </a:rPr>
              <a:t> гражданство;</a:t>
            </a:r>
          </a:p>
          <a:p>
            <a:pPr algn="just">
              <a:buFont typeface="Wingdings" pitchFamily="2" charset="2"/>
              <a:buChar char="§"/>
            </a:pPr>
            <a:r>
              <a:rPr lang="ru-RU" sz="1200" dirty="0" smtClean="0">
                <a:solidFill>
                  <a:schemeClr val="accent1">
                    <a:lumMod val="50000"/>
                  </a:schemeClr>
                </a:solidFill>
              </a:rPr>
              <a:t> сведения об образовании;</a:t>
            </a:r>
          </a:p>
          <a:p>
            <a:pPr algn="just">
              <a:buFont typeface="Wingdings" pitchFamily="2" charset="2"/>
              <a:buChar char="§"/>
            </a:pPr>
            <a:r>
              <a:rPr lang="ru-RU" sz="1200" dirty="0" smtClean="0">
                <a:solidFill>
                  <a:schemeClr val="accent1">
                    <a:lumMod val="50000"/>
                  </a:schemeClr>
                </a:solidFill>
              </a:rPr>
              <a:t> место работы, должность;</a:t>
            </a:r>
          </a:p>
          <a:p>
            <a:pPr algn="just">
              <a:buFont typeface="Wingdings" pitchFamily="2" charset="2"/>
              <a:buChar char="§"/>
            </a:pPr>
            <a:r>
              <a:rPr lang="ru-RU" sz="1200" dirty="0" smtClean="0">
                <a:solidFill>
                  <a:schemeClr val="accent1">
                    <a:lumMod val="50000"/>
                  </a:schemeClr>
                </a:solidFill>
              </a:rPr>
              <a:t> является ли кандидат депутатом;</a:t>
            </a:r>
          </a:p>
          <a:p>
            <a:pPr algn="just">
              <a:buFont typeface="Wingdings" pitchFamily="2" charset="2"/>
              <a:buChar char="§"/>
            </a:pPr>
            <a:r>
              <a:rPr lang="ru-RU" sz="1200" dirty="0" smtClean="0">
                <a:solidFill>
                  <a:schemeClr val="accent1">
                    <a:lumMod val="50000"/>
                  </a:schemeClr>
                </a:solidFill>
              </a:rPr>
              <a:t> принадлежность к партии или общественному объединению;</a:t>
            </a:r>
          </a:p>
          <a:p>
            <a:pPr algn="just">
              <a:buFont typeface="Wingdings" pitchFamily="2" charset="2"/>
              <a:buChar char="§"/>
            </a:pPr>
            <a:r>
              <a:rPr lang="ru-RU" sz="1200" dirty="0" smtClean="0">
                <a:solidFill>
                  <a:schemeClr val="accent1">
                    <a:lumMod val="50000"/>
                  </a:schemeClr>
                </a:solidFill>
              </a:rPr>
              <a:t> сведения о судимости.</a:t>
            </a:r>
          </a:p>
        </p:txBody>
      </p:sp>
      <p:sp>
        <p:nvSpPr>
          <p:cNvPr id="45" name="TextBox 44"/>
          <p:cNvSpPr txBox="1"/>
          <p:nvPr/>
        </p:nvSpPr>
        <p:spPr>
          <a:xfrm>
            <a:off x="827584" y="5085184"/>
            <a:ext cx="7776864" cy="576064"/>
          </a:xfrm>
          <a:prstGeom prst="rect">
            <a:avLst/>
          </a:prstGeom>
          <a:noFill/>
        </p:spPr>
        <p:txBody>
          <a:bodyPr wrap="square" rtlCol="0" anchor="ctr" anchorCtr="0">
            <a:noAutofit/>
          </a:bodyPr>
          <a:lstStyle/>
          <a:p>
            <a:pPr algn="just">
              <a:buFont typeface="Wingdings" pitchFamily="2" charset="2"/>
              <a:buChar char="§"/>
            </a:pPr>
            <a:r>
              <a:rPr lang="ru-RU" sz="1200" dirty="0" smtClean="0">
                <a:solidFill>
                  <a:schemeClr val="accent1">
                    <a:lumMod val="50000"/>
                  </a:schemeClr>
                </a:solidFill>
              </a:rPr>
              <a:t> копии паспорта;</a:t>
            </a:r>
          </a:p>
          <a:p>
            <a:pPr algn="just">
              <a:buFont typeface="Wingdings" pitchFamily="2" charset="2"/>
              <a:buChar char="§"/>
            </a:pPr>
            <a:r>
              <a:rPr lang="ru-RU" sz="1200" dirty="0" smtClean="0">
                <a:solidFill>
                  <a:schemeClr val="accent1">
                    <a:lumMod val="50000"/>
                  </a:schemeClr>
                </a:solidFill>
              </a:rPr>
              <a:t> копии документов об образовании, месте работы;</a:t>
            </a:r>
          </a:p>
          <a:p>
            <a:pPr algn="just">
              <a:buFont typeface="Wingdings" pitchFamily="2" charset="2"/>
              <a:buChar char="§"/>
            </a:pPr>
            <a:r>
              <a:rPr lang="ru-RU" sz="1200" dirty="0" smtClean="0">
                <a:solidFill>
                  <a:schemeClr val="accent1">
                    <a:lumMod val="50000"/>
                  </a:schemeClr>
                </a:solidFill>
              </a:rPr>
              <a:t> сведения о доходах, имуществе, вкладах в банках.</a:t>
            </a:r>
          </a:p>
        </p:txBody>
      </p:sp>
      <p:sp>
        <p:nvSpPr>
          <p:cNvPr id="51" name="TextBox 50"/>
          <p:cNvSpPr txBox="1"/>
          <p:nvPr/>
        </p:nvSpPr>
        <p:spPr>
          <a:xfrm>
            <a:off x="827584" y="5661248"/>
            <a:ext cx="7776864" cy="936104"/>
          </a:xfrm>
          <a:prstGeom prst="rect">
            <a:avLst/>
          </a:prstGeom>
          <a:noFill/>
        </p:spPr>
        <p:txBody>
          <a:bodyPr wrap="square" rtlCol="0" anchor="ctr" anchorCtr="0">
            <a:noAutofit/>
          </a:bodyPr>
          <a:lstStyle/>
          <a:p>
            <a:pPr algn="just"/>
            <a:endParaRPr lang="ru-RU" sz="1200" dirty="0" smtClean="0">
              <a:solidFill>
                <a:schemeClr val="accent1">
                  <a:lumMod val="50000"/>
                </a:schemeClr>
              </a:solidFill>
            </a:endParaRPr>
          </a:p>
          <a:p>
            <a:pPr algn="just">
              <a:buFont typeface="Wingdings" pitchFamily="2" charset="2"/>
              <a:buChar char="§"/>
            </a:pPr>
            <a:r>
              <a:rPr lang="ru-RU" sz="1200" dirty="0" smtClean="0">
                <a:solidFill>
                  <a:schemeClr val="accent1">
                    <a:lumMod val="50000"/>
                  </a:schemeClr>
                </a:solidFill>
              </a:rPr>
              <a:t> принадлежащем кандидату, его супругу и несовершеннолетним детям недвижимом имуществе и обязательствах за рубежом;</a:t>
            </a:r>
          </a:p>
          <a:p>
            <a:pPr algn="just">
              <a:buFont typeface="Wingdings" pitchFamily="2" charset="2"/>
              <a:buChar char="§"/>
            </a:pPr>
            <a:r>
              <a:rPr lang="ru-RU" sz="1200" dirty="0" smtClean="0">
                <a:solidFill>
                  <a:schemeClr val="accent1">
                    <a:lumMod val="50000"/>
                  </a:schemeClr>
                </a:solidFill>
              </a:rPr>
              <a:t> своих расходах и расходах супруга и несовершеннолетних детей на недвижимость, транспорт, ценные бумаги за последние 3 года.</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112</a:t>
            </a:r>
            <a:endParaRPr lang="ru-RU" b="1" dirty="0">
              <a:solidFill>
                <a:schemeClr val="bg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836712"/>
          </a:xfrm>
          <a:prstGeom prst="rect">
            <a:avLst/>
          </a:prstGeom>
        </p:spPr>
      </p:pic>
      <p:sp>
        <p:nvSpPr>
          <p:cNvPr id="15" name="Прямоугольник 14"/>
          <p:cNvSpPr/>
          <p:nvPr/>
        </p:nvSpPr>
        <p:spPr>
          <a:xfrm>
            <a:off x="251520" y="980728"/>
            <a:ext cx="8640960" cy="1440160"/>
          </a:xfrm>
          <a:prstGeom prst="rect">
            <a:avLst/>
          </a:prstGeom>
          <a:gradFill flip="none" rotWithShape="1">
            <a:gsLst>
              <a:gs pos="29000">
                <a:schemeClr val="accent3">
                  <a:lumMod val="60000"/>
                  <a:lumOff val="40000"/>
                </a:schemeClr>
              </a:gs>
              <a:gs pos="18000">
                <a:srgbClr val="FFFF99"/>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600" b="1" dirty="0" smtClean="0">
                <a:solidFill>
                  <a:schemeClr val="tx2">
                    <a:lumMod val="75000"/>
                  </a:schemeClr>
                </a:solidFill>
              </a:rPr>
              <a:t>Период выдвижения и сбора подписей должен составлять не менее</a:t>
            </a:r>
            <a:r>
              <a:rPr lang="ru-RU" sz="1600" dirty="0" smtClean="0">
                <a:solidFill>
                  <a:schemeClr val="tx2">
                    <a:lumMod val="75000"/>
                  </a:schemeClr>
                </a:solidFill>
              </a:rPr>
              <a:t>: </a:t>
            </a:r>
          </a:p>
        </p:txBody>
      </p:sp>
      <p:sp>
        <p:nvSpPr>
          <p:cNvPr id="45" name="TextBox 44"/>
          <p:cNvSpPr txBox="1"/>
          <p:nvPr/>
        </p:nvSpPr>
        <p:spPr>
          <a:xfrm>
            <a:off x="827584" y="1268760"/>
            <a:ext cx="7776864" cy="1080120"/>
          </a:xfrm>
          <a:prstGeom prst="rect">
            <a:avLst/>
          </a:prstGeom>
          <a:noFill/>
        </p:spPr>
        <p:txBody>
          <a:bodyPr wrap="square" rtlCol="0" anchor="ctr" anchorCtr="0">
            <a:noAutofit/>
          </a:bodyPr>
          <a:lstStyle/>
          <a:p>
            <a:pPr algn="just">
              <a:lnSpc>
                <a:spcPct val="150000"/>
              </a:lnSpc>
              <a:buFont typeface="Wingdings" pitchFamily="2" charset="2"/>
              <a:buChar char="§"/>
            </a:pPr>
            <a:r>
              <a:rPr lang="ru-RU" sz="1600" dirty="0" smtClean="0">
                <a:solidFill>
                  <a:schemeClr val="accent1">
                    <a:lumMod val="50000"/>
                  </a:schemeClr>
                </a:solidFill>
              </a:rPr>
              <a:t> </a:t>
            </a:r>
            <a:r>
              <a:rPr lang="ru-RU" sz="1600" u="sng" dirty="0" smtClean="0">
                <a:solidFill>
                  <a:schemeClr val="accent1">
                    <a:lumMod val="50000"/>
                  </a:schemeClr>
                </a:solidFill>
              </a:rPr>
              <a:t>40 дней </a:t>
            </a:r>
            <a:r>
              <a:rPr lang="ru-RU" sz="1600" dirty="0" smtClean="0">
                <a:solidFill>
                  <a:schemeClr val="accent1">
                    <a:lumMod val="50000"/>
                  </a:schemeClr>
                </a:solidFill>
              </a:rPr>
              <a:t>– при выборах в федеральные органы государственной власти;</a:t>
            </a:r>
          </a:p>
          <a:p>
            <a:pPr algn="just">
              <a:lnSpc>
                <a:spcPct val="150000"/>
              </a:lnSpc>
              <a:buFont typeface="Wingdings" pitchFamily="2" charset="2"/>
              <a:buChar char="§"/>
            </a:pPr>
            <a:r>
              <a:rPr lang="ru-RU" sz="1600" dirty="0" smtClean="0">
                <a:solidFill>
                  <a:schemeClr val="accent1">
                    <a:lumMod val="50000"/>
                  </a:schemeClr>
                </a:solidFill>
              </a:rPr>
              <a:t> </a:t>
            </a:r>
            <a:r>
              <a:rPr lang="ru-RU" sz="1600" u="sng" dirty="0" smtClean="0">
                <a:solidFill>
                  <a:schemeClr val="accent1">
                    <a:lumMod val="50000"/>
                  </a:schemeClr>
                </a:solidFill>
              </a:rPr>
              <a:t>30 дней</a:t>
            </a:r>
            <a:r>
              <a:rPr lang="ru-RU" sz="1600" dirty="0" smtClean="0">
                <a:solidFill>
                  <a:schemeClr val="accent1">
                    <a:lumMod val="50000"/>
                  </a:schemeClr>
                </a:solidFill>
              </a:rPr>
              <a:t> – при выборах в органы государственной власти субъектов РФ;</a:t>
            </a:r>
          </a:p>
          <a:p>
            <a:pPr algn="just">
              <a:lnSpc>
                <a:spcPct val="150000"/>
              </a:lnSpc>
              <a:buFont typeface="Wingdings" pitchFamily="2" charset="2"/>
              <a:buChar char="§"/>
            </a:pPr>
            <a:r>
              <a:rPr lang="ru-RU" sz="1600" dirty="0" smtClean="0">
                <a:solidFill>
                  <a:schemeClr val="accent1">
                    <a:lumMod val="50000"/>
                  </a:schemeClr>
                </a:solidFill>
              </a:rPr>
              <a:t> </a:t>
            </a:r>
            <a:r>
              <a:rPr lang="ru-RU" sz="1600" u="sng" dirty="0" smtClean="0">
                <a:solidFill>
                  <a:schemeClr val="accent1">
                    <a:lumMod val="50000"/>
                  </a:schemeClr>
                </a:solidFill>
              </a:rPr>
              <a:t>20 дней</a:t>
            </a:r>
            <a:r>
              <a:rPr lang="ru-RU" sz="1600" dirty="0" smtClean="0">
                <a:solidFill>
                  <a:schemeClr val="accent1">
                    <a:lumMod val="50000"/>
                  </a:schemeClr>
                </a:solidFill>
              </a:rPr>
              <a:t> – при выборах в органы местного самоуправления.</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113</a:t>
            </a:r>
            <a:endParaRPr lang="ru-RU" b="1" dirty="0">
              <a:solidFill>
                <a:schemeClr val="bg1"/>
              </a:solidFill>
            </a:endParaRPr>
          </a:p>
        </p:txBody>
      </p:sp>
      <p:sp>
        <p:nvSpPr>
          <p:cNvPr id="16" name="Прямоугольник 15"/>
          <p:cNvSpPr/>
          <p:nvPr/>
        </p:nvSpPr>
        <p:spPr>
          <a:xfrm>
            <a:off x="251520" y="2492896"/>
            <a:ext cx="8640960" cy="1512168"/>
          </a:xfrm>
          <a:prstGeom prst="rect">
            <a:avLst/>
          </a:prstGeom>
          <a:gradFill flip="none" rotWithShape="1">
            <a:gsLst>
              <a:gs pos="29000">
                <a:schemeClr val="accent3">
                  <a:lumMod val="60000"/>
                  <a:lumOff val="40000"/>
                </a:schemeClr>
              </a:gs>
              <a:gs pos="18000">
                <a:srgbClr val="FFFF99"/>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lnSpc>
                <a:spcPct val="150000"/>
              </a:lnSpc>
            </a:pPr>
            <a:r>
              <a:rPr lang="ru-RU" sz="1600" dirty="0" smtClean="0">
                <a:solidFill>
                  <a:schemeClr val="tx2">
                    <a:lumMod val="75000"/>
                  </a:schemeClr>
                </a:solidFill>
              </a:rPr>
              <a:t>Необходимое условие регистрации кандидата (списка кандидатов) – </a:t>
            </a:r>
            <a:r>
              <a:rPr lang="ru-RU" sz="1600" u="sng" dirty="0" smtClean="0">
                <a:solidFill>
                  <a:schemeClr val="tx2">
                    <a:lumMod val="75000"/>
                  </a:schemeClr>
                </a:solidFill>
              </a:rPr>
              <a:t>поддержка избирателями</a:t>
            </a:r>
            <a:r>
              <a:rPr lang="ru-RU" sz="1600" dirty="0" smtClean="0">
                <a:solidFill>
                  <a:schemeClr val="tx2">
                    <a:lumMod val="75000"/>
                  </a:schemeClr>
                </a:solidFill>
              </a:rPr>
              <a:t>.</a:t>
            </a:r>
          </a:p>
          <a:p>
            <a:pPr indent="-457200" algn="just">
              <a:lnSpc>
                <a:spcPct val="150000"/>
              </a:lnSpc>
            </a:pPr>
            <a:r>
              <a:rPr lang="ru-RU" sz="1600" dirty="0" smtClean="0">
                <a:solidFill>
                  <a:schemeClr val="tx2">
                    <a:lumMod val="75000"/>
                  </a:schemeClr>
                </a:solidFill>
              </a:rPr>
              <a:t>Её наличие определяется:</a:t>
            </a:r>
          </a:p>
        </p:txBody>
      </p:sp>
      <p:sp>
        <p:nvSpPr>
          <p:cNvPr id="44" name="TextBox 43"/>
          <p:cNvSpPr txBox="1"/>
          <p:nvPr/>
        </p:nvSpPr>
        <p:spPr>
          <a:xfrm>
            <a:off x="827584" y="3140968"/>
            <a:ext cx="7704856" cy="936104"/>
          </a:xfrm>
          <a:prstGeom prst="rect">
            <a:avLst/>
          </a:prstGeom>
          <a:noFill/>
        </p:spPr>
        <p:txBody>
          <a:bodyPr wrap="square" rtlCol="0" anchor="ctr" anchorCtr="0">
            <a:noAutofit/>
          </a:bodyPr>
          <a:lstStyle/>
          <a:p>
            <a:pPr algn="just">
              <a:lnSpc>
                <a:spcPct val="150000"/>
              </a:lnSpc>
              <a:buFont typeface="Wingdings" pitchFamily="2" charset="2"/>
              <a:buChar char="§"/>
            </a:pPr>
            <a:r>
              <a:rPr lang="ru-RU" sz="1600" dirty="0" smtClean="0">
                <a:solidFill>
                  <a:schemeClr val="accent1">
                    <a:lumMod val="50000"/>
                  </a:schemeClr>
                </a:solidFill>
              </a:rPr>
              <a:t> по результатам соответствующих выборов;</a:t>
            </a:r>
          </a:p>
          <a:p>
            <a:pPr algn="just">
              <a:lnSpc>
                <a:spcPct val="150000"/>
              </a:lnSpc>
              <a:buFont typeface="Wingdings" pitchFamily="2" charset="2"/>
              <a:buChar char="§"/>
            </a:pPr>
            <a:r>
              <a:rPr lang="ru-RU" sz="1600" dirty="0" smtClean="0">
                <a:solidFill>
                  <a:schemeClr val="accent1">
                    <a:lumMod val="50000"/>
                  </a:schemeClr>
                </a:solidFill>
              </a:rPr>
              <a:t> числом подписей, собранных в поддержку кандидата (списка кандидатов).</a:t>
            </a:r>
          </a:p>
        </p:txBody>
      </p:sp>
      <p:sp>
        <p:nvSpPr>
          <p:cNvPr id="17" name="Прямоугольник 16"/>
          <p:cNvSpPr/>
          <p:nvPr/>
        </p:nvSpPr>
        <p:spPr>
          <a:xfrm>
            <a:off x="251520" y="4077072"/>
            <a:ext cx="8640960" cy="1080120"/>
          </a:xfrm>
          <a:prstGeom prst="rect">
            <a:avLst/>
          </a:prstGeom>
          <a:gradFill flip="none" rotWithShape="1">
            <a:gsLst>
              <a:gs pos="29000">
                <a:schemeClr val="accent3">
                  <a:lumMod val="60000"/>
                  <a:lumOff val="40000"/>
                </a:schemeClr>
              </a:gs>
              <a:gs pos="18000">
                <a:srgbClr val="FFFF99"/>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600" b="1" dirty="0" smtClean="0">
                <a:solidFill>
                  <a:schemeClr val="tx2">
                    <a:lumMod val="75000"/>
                  </a:schemeClr>
                </a:solidFill>
              </a:rPr>
              <a:t>Для регистрации кандидатом в Президенты РФ необходимо:</a:t>
            </a:r>
            <a:r>
              <a:rPr lang="ru-RU" sz="1600" dirty="0" smtClean="0">
                <a:solidFill>
                  <a:schemeClr val="tx2">
                    <a:lumMod val="75000"/>
                  </a:schemeClr>
                </a:solidFill>
              </a:rPr>
              <a:t> </a:t>
            </a:r>
          </a:p>
        </p:txBody>
      </p:sp>
      <p:sp>
        <p:nvSpPr>
          <p:cNvPr id="18" name="TextBox 17"/>
          <p:cNvSpPr txBox="1"/>
          <p:nvPr/>
        </p:nvSpPr>
        <p:spPr>
          <a:xfrm>
            <a:off x="755576" y="4293096"/>
            <a:ext cx="8136904" cy="864096"/>
          </a:xfrm>
          <a:prstGeom prst="rect">
            <a:avLst/>
          </a:prstGeom>
          <a:noFill/>
        </p:spPr>
        <p:txBody>
          <a:bodyPr wrap="square" rtlCol="0" anchor="ctr" anchorCtr="0">
            <a:noAutofit/>
          </a:bodyPr>
          <a:lstStyle/>
          <a:p>
            <a:pPr algn="just">
              <a:lnSpc>
                <a:spcPct val="150000"/>
              </a:lnSpc>
              <a:buFont typeface="Wingdings" pitchFamily="2" charset="2"/>
              <a:buChar char="Ø"/>
            </a:pPr>
            <a:r>
              <a:rPr lang="ru-RU" sz="1600" dirty="0" smtClean="0">
                <a:solidFill>
                  <a:schemeClr val="accent1">
                    <a:lumMod val="50000"/>
                  </a:schemeClr>
                </a:solidFill>
              </a:rPr>
              <a:t>  </a:t>
            </a:r>
            <a:r>
              <a:rPr lang="ru-RU" sz="1600" u="sng" dirty="0" smtClean="0">
                <a:solidFill>
                  <a:schemeClr val="accent1">
                    <a:lumMod val="50000"/>
                  </a:schemeClr>
                </a:solidFill>
              </a:rPr>
              <a:t>не менее 300 000</a:t>
            </a:r>
            <a:r>
              <a:rPr lang="ru-RU" sz="1600" dirty="0" smtClean="0">
                <a:solidFill>
                  <a:schemeClr val="accent1">
                    <a:lumMod val="50000"/>
                  </a:schemeClr>
                </a:solidFill>
              </a:rPr>
              <a:t> подписей избирателей для самовыдвиженца;</a:t>
            </a:r>
          </a:p>
          <a:p>
            <a:pPr algn="just">
              <a:lnSpc>
                <a:spcPct val="150000"/>
              </a:lnSpc>
              <a:buFont typeface="Wingdings" pitchFamily="2" charset="2"/>
              <a:buChar char="Ø"/>
            </a:pPr>
            <a:r>
              <a:rPr lang="ru-RU" sz="1600" dirty="0" smtClean="0">
                <a:solidFill>
                  <a:schemeClr val="accent1">
                    <a:lumMod val="50000"/>
                  </a:schemeClr>
                </a:solidFill>
              </a:rPr>
              <a:t>  </a:t>
            </a:r>
            <a:r>
              <a:rPr lang="ru-RU" sz="1600" u="sng" dirty="0" smtClean="0">
                <a:solidFill>
                  <a:schemeClr val="accent1">
                    <a:lumMod val="50000"/>
                  </a:schemeClr>
                </a:solidFill>
              </a:rPr>
              <a:t>не менее 100 000</a:t>
            </a:r>
            <a:r>
              <a:rPr lang="ru-RU" sz="1600" dirty="0" smtClean="0">
                <a:solidFill>
                  <a:schemeClr val="accent1">
                    <a:lumMod val="50000"/>
                  </a:schemeClr>
                </a:solidFill>
              </a:rPr>
              <a:t> подписей избирателей для кандидата от «непарламентской» партии.</a:t>
            </a:r>
          </a:p>
        </p:txBody>
      </p:sp>
      <p:sp>
        <p:nvSpPr>
          <p:cNvPr id="19" name="Прямоугольник 18"/>
          <p:cNvSpPr/>
          <p:nvPr/>
        </p:nvSpPr>
        <p:spPr>
          <a:xfrm>
            <a:off x="251520" y="5229200"/>
            <a:ext cx="8640960" cy="1224136"/>
          </a:xfrm>
          <a:prstGeom prst="rect">
            <a:avLst/>
          </a:prstGeom>
          <a:gradFill flip="none" rotWithShape="1">
            <a:gsLst>
              <a:gs pos="29000">
                <a:schemeClr val="accent3">
                  <a:lumMod val="60000"/>
                  <a:lumOff val="40000"/>
                </a:schemeClr>
              </a:gs>
              <a:gs pos="18000">
                <a:srgbClr val="FFFF99"/>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lnSpc>
                <a:spcPct val="150000"/>
              </a:lnSpc>
            </a:pPr>
            <a:r>
              <a:rPr lang="ru-RU" sz="1600" dirty="0" smtClean="0">
                <a:solidFill>
                  <a:schemeClr val="tx2">
                    <a:lumMod val="75000"/>
                  </a:schemeClr>
                </a:solidFill>
              </a:rPr>
              <a:t>На выборах </a:t>
            </a:r>
            <a:r>
              <a:rPr lang="ru-RU" sz="1600" b="1" dirty="0" smtClean="0">
                <a:solidFill>
                  <a:schemeClr val="tx2">
                    <a:lumMod val="75000"/>
                  </a:schemeClr>
                </a:solidFill>
              </a:rPr>
              <a:t>высшего должностного лица субъекта РФ</a:t>
            </a:r>
            <a:r>
              <a:rPr lang="ru-RU" sz="1600" dirty="0" smtClean="0">
                <a:solidFill>
                  <a:schemeClr val="tx2">
                    <a:lumMod val="75000"/>
                  </a:schemeClr>
                </a:solidFill>
              </a:rPr>
              <a:t> собираются подписи депутатов представительных органов муниципальных образований и/или избранных глав муниципальных образований («муниципальный фильтр»). </a:t>
            </a:r>
          </a:p>
        </p:txBody>
      </p:sp>
      <p:sp>
        <p:nvSpPr>
          <p:cNvPr id="12" name="Прямоугольник 11"/>
          <p:cNvSpPr/>
          <p:nvPr/>
        </p:nvSpPr>
        <p:spPr>
          <a:xfrm>
            <a:off x="107504" y="116632"/>
            <a:ext cx="892899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4.2.5.Выдвижение и регистрация кандидатов </a:t>
            </a:r>
          </a:p>
          <a:p>
            <a:pPr algn="ctr"/>
            <a:r>
              <a:rPr lang="ru-RU" sz="2400" b="1" dirty="0" smtClean="0">
                <a:effectLst>
                  <a:outerShdw blurRad="38100" dist="38100" dir="2700000" algn="tl">
                    <a:srgbClr val="000000">
                      <a:alpha val="43137"/>
                    </a:srgbClr>
                  </a:outerShdw>
                </a:effectLst>
              </a:rPr>
              <a:t>(списков кандидатов)</a:t>
            </a:r>
            <a:endParaRPr lang="ru-RU" sz="2400" b="1" dirty="0">
              <a:effectLst>
                <a:outerShdw blurRad="38100" dist="38100" dir="2700000" algn="tl">
                  <a:srgbClr val="000000">
                    <a:alpha val="43137"/>
                  </a:srgbClr>
                </a:outerShdw>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b_1436180899.jpg"/>
          <p:cNvPicPr>
            <a:picLocks noChangeAspect="1"/>
          </p:cNvPicPr>
          <p:nvPr/>
        </p:nvPicPr>
        <p:blipFill>
          <a:blip r:embed="rId3" cstate="print"/>
          <a:stretch>
            <a:fillRect/>
          </a:stretch>
        </p:blipFill>
        <p:spPr>
          <a:xfrm>
            <a:off x="120013" y="1700808"/>
            <a:ext cx="995603" cy="746702"/>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836712"/>
          </a:xfrm>
          <a:prstGeom prst="rect">
            <a:avLst/>
          </a:prstGeom>
        </p:spPr>
      </p:pic>
      <p:sp>
        <p:nvSpPr>
          <p:cNvPr id="15" name="Прямоугольник 14"/>
          <p:cNvSpPr/>
          <p:nvPr/>
        </p:nvSpPr>
        <p:spPr>
          <a:xfrm>
            <a:off x="251520" y="980728"/>
            <a:ext cx="8640960" cy="648072"/>
          </a:xfrm>
          <a:prstGeom prst="rect">
            <a:avLst/>
          </a:prstGeom>
          <a:gradFill flip="none" rotWithShape="1">
            <a:gsLst>
              <a:gs pos="29000">
                <a:schemeClr val="accent6">
                  <a:lumMod val="60000"/>
                  <a:lumOff val="40000"/>
                </a:schemeClr>
              </a:gs>
              <a:gs pos="18000">
                <a:srgbClr val="FCF5CC"/>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600" dirty="0" smtClean="0">
                <a:solidFill>
                  <a:schemeClr val="tx2">
                    <a:lumMod val="75000"/>
                  </a:schemeClr>
                </a:solidFill>
              </a:rPr>
              <a:t>Регистрация кандидата (списка кандидатов) осуществляется соответствующей избирательной комиссией при наличии всех необходимых документов и необходимого количества подписей.</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114</a:t>
            </a:r>
            <a:endParaRPr lang="ru-RU" b="1" dirty="0">
              <a:solidFill>
                <a:schemeClr val="bg1"/>
              </a:solidFill>
            </a:endParaRPr>
          </a:p>
        </p:txBody>
      </p:sp>
      <p:sp>
        <p:nvSpPr>
          <p:cNvPr id="12" name="Прямоугольник 11"/>
          <p:cNvSpPr/>
          <p:nvPr/>
        </p:nvSpPr>
        <p:spPr>
          <a:xfrm>
            <a:off x="1259632" y="1700808"/>
            <a:ext cx="7632848" cy="792088"/>
          </a:xfrm>
          <a:prstGeom prst="rect">
            <a:avLst/>
          </a:prstGeom>
          <a:gradFill flip="none" rotWithShape="1">
            <a:gsLst>
              <a:gs pos="29000">
                <a:schemeClr val="accent6">
                  <a:lumMod val="60000"/>
                  <a:lumOff val="40000"/>
                </a:schemeClr>
              </a:gs>
              <a:gs pos="18000">
                <a:srgbClr val="FCF5CC"/>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600" dirty="0" smtClean="0">
                <a:solidFill>
                  <a:schemeClr val="tx2">
                    <a:lumMod val="75000"/>
                  </a:schemeClr>
                </a:solidFill>
              </a:rPr>
              <a:t>При выявлении неполноты сведений о кандидатах, отсутствия каких-либо документов – избирательная комиссия не позднее, чем за 3 дня до дня заседания комиссии должна уведомить об этом кандидата (избирательное объединение).</a:t>
            </a:r>
          </a:p>
        </p:txBody>
      </p:sp>
      <p:sp>
        <p:nvSpPr>
          <p:cNvPr id="14" name="Прямоугольник 13"/>
          <p:cNvSpPr/>
          <p:nvPr/>
        </p:nvSpPr>
        <p:spPr>
          <a:xfrm>
            <a:off x="1259632" y="2564904"/>
            <a:ext cx="7632848" cy="648072"/>
          </a:xfrm>
          <a:prstGeom prst="rect">
            <a:avLst/>
          </a:prstGeom>
          <a:gradFill flip="none" rotWithShape="1">
            <a:gsLst>
              <a:gs pos="29000">
                <a:schemeClr val="accent6">
                  <a:lumMod val="60000"/>
                  <a:lumOff val="40000"/>
                </a:schemeClr>
              </a:gs>
              <a:gs pos="18000">
                <a:srgbClr val="FCF5CC"/>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600" dirty="0" smtClean="0">
                <a:solidFill>
                  <a:schemeClr val="tx2">
                    <a:lumMod val="75000"/>
                  </a:schemeClr>
                </a:solidFill>
              </a:rPr>
              <a:t>Кандидат (избирательное объединение) вправе вносить уточнения и дополнения в документы не позднее, чем за 1 день до дня заседания комиссии.</a:t>
            </a:r>
          </a:p>
        </p:txBody>
      </p:sp>
      <p:pic>
        <p:nvPicPr>
          <p:cNvPr id="23" name="Рисунок 22" descr="b_1436180899.jpg"/>
          <p:cNvPicPr>
            <a:picLocks noChangeAspect="1"/>
          </p:cNvPicPr>
          <p:nvPr/>
        </p:nvPicPr>
        <p:blipFill>
          <a:blip r:embed="rId3" cstate="print"/>
          <a:stretch>
            <a:fillRect/>
          </a:stretch>
        </p:blipFill>
        <p:spPr>
          <a:xfrm>
            <a:off x="120013" y="2492896"/>
            <a:ext cx="995603" cy="746702"/>
          </a:xfrm>
          <a:prstGeom prst="rect">
            <a:avLst/>
          </a:prstGeom>
        </p:spPr>
      </p:pic>
      <p:sp>
        <p:nvSpPr>
          <p:cNvPr id="24" name="Прямоугольник 23"/>
          <p:cNvSpPr/>
          <p:nvPr/>
        </p:nvSpPr>
        <p:spPr>
          <a:xfrm>
            <a:off x="251520" y="3284984"/>
            <a:ext cx="8640960" cy="3024336"/>
          </a:xfrm>
          <a:prstGeom prst="rect">
            <a:avLst/>
          </a:prstGeom>
          <a:gradFill flip="none" rotWithShape="1">
            <a:gsLst>
              <a:gs pos="29000">
                <a:schemeClr val="accent6">
                  <a:lumMod val="60000"/>
                  <a:lumOff val="40000"/>
                </a:schemeClr>
              </a:gs>
              <a:gs pos="18000">
                <a:srgbClr val="FCF5CC"/>
              </a:gs>
              <a:gs pos="100000">
                <a:srgbClr val="FCF5CC"/>
              </a:gs>
            </a:gsLst>
            <a:path path="circle">
              <a:fillToRect l="100000" t="100000"/>
            </a:path>
            <a:tileRect r="-100000" b="-100000"/>
          </a:gradFill>
          <a:ln>
            <a:solidFill>
              <a:schemeClr val="accent3">
                <a:lumMod val="75000"/>
              </a:schemeClr>
            </a:solidFill>
          </a:ln>
          <a:effectLst>
            <a:outerShdw blurRad="40000" dist="20000" dir="5400000" rotWithShape="0">
              <a:schemeClr val="accent4">
                <a:lumMod val="20000"/>
                <a:lumOff val="80000"/>
                <a:alpha val="38000"/>
              </a:schemeClr>
            </a:outerShdw>
          </a:effectLst>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600" dirty="0" smtClean="0">
                <a:solidFill>
                  <a:schemeClr val="tx2">
                    <a:lumMod val="75000"/>
                  </a:schemeClr>
                </a:solidFill>
              </a:rPr>
              <a:t>Кандидату (списку кандидатов) </a:t>
            </a:r>
            <a:r>
              <a:rPr lang="ru-RU" sz="1600" u="sng" dirty="0" smtClean="0">
                <a:solidFill>
                  <a:schemeClr val="tx2">
                    <a:lumMod val="75000"/>
                  </a:schemeClr>
                </a:solidFill>
              </a:rPr>
              <a:t>может быть отказано</a:t>
            </a:r>
            <a:r>
              <a:rPr lang="ru-RU" sz="1600" dirty="0" smtClean="0">
                <a:solidFill>
                  <a:schemeClr val="tx2">
                    <a:lumMod val="75000"/>
                  </a:schemeClr>
                </a:solidFill>
              </a:rPr>
              <a:t> в регистрации.</a:t>
            </a:r>
          </a:p>
          <a:p>
            <a:pPr indent="-457200" algn="just"/>
            <a:r>
              <a:rPr lang="ru-RU" sz="1600" u="sng" dirty="0" smtClean="0">
                <a:solidFill>
                  <a:schemeClr val="tx2">
                    <a:lumMod val="75000"/>
                  </a:schemeClr>
                </a:solidFill>
              </a:rPr>
              <a:t>Основанием для отказа в регистрации</a:t>
            </a:r>
            <a:r>
              <a:rPr lang="ru-RU" sz="1600" dirty="0" smtClean="0">
                <a:solidFill>
                  <a:schemeClr val="tx2">
                    <a:lumMod val="75000"/>
                  </a:schemeClr>
                </a:solidFill>
              </a:rPr>
              <a:t>, в том числе, являются:</a:t>
            </a:r>
          </a:p>
          <a:p>
            <a:pPr indent="-457200" algn="just"/>
            <a:endParaRPr lang="ru-RU" sz="1600" dirty="0" smtClean="0">
              <a:solidFill>
                <a:schemeClr val="tx2">
                  <a:lumMod val="75000"/>
                </a:schemeClr>
              </a:solidFill>
            </a:endParaRPr>
          </a:p>
        </p:txBody>
      </p:sp>
      <p:sp>
        <p:nvSpPr>
          <p:cNvPr id="45" name="TextBox 44"/>
          <p:cNvSpPr txBox="1"/>
          <p:nvPr/>
        </p:nvSpPr>
        <p:spPr>
          <a:xfrm>
            <a:off x="971600" y="3789040"/>
            <a:ext cx="7920880" cy="2520280"/>
          </a:xfrm>
          <a:prstGeom prst="rect">
            <a:avLst/>
          </a:prstGeom>
          <a:noFill/>
        </p:spPr>
        <p:txBody>
          <a:bodyPr wrap="square" rtlCol="0" anchor="ctr" anchorCtr="0">
            <a:noAutofit/>
          </a:bodyPr>
          <a:lstStyle/>
          <a:p>
            <a:pPr algn="just">
              <a:buFont typeface="Wingdings" pitchFamily="2" charset="2"/>
              <a:buChar char="§"/>
            </a:pPr>
            <a:r>
              <a:rPr lang="ru-RU" sz="1600" dirty="0" smtClean="0">
                <a:solidFill>
                  <a:schemeClr val="accent1">
                    <a:lumMod val="50000"/>
                  </a:schemeClr>
                </a:solidFill>
              </a:rPr>
              <a:t> несоблюдение кандидатом обязанности закрыть счета в иностранных банках;</a:t>
            </a:r>
          </a:p>
          <a:p>
            <a:pPr algn="just">
              <a:buFont typeface="Wingdings" pitchFamily="2" charset="2"/>
              <a:buChar char="§"/>
            </a:pPr>
            <a:r>
              <a:rPr lang="ru-RU" sz="1600" dirty="0" smtClean="0">
                <a:solidFill>
                  <a:schemeClr val="accent1">
                    <a:lumMod val="50000"/>
                  </a:schemeClr>
                </a:solidFill>
              </a:rPr>
              <a:t> для кандидатов, выдвинутых политической партией – несоблюдение процедуры выдвижения;</a:t>
            </a:r>
          </a:p>
          <a:p>
            <a:pPr algn="just">
              <a:buFont typeface="Wingdings" pitchFamily="2" charset="2"/>
              <a:buChar char="§"/>
            </a:pPr>
            <a:r>
              <a:rPr lang="ru-RU" sz="1600" dirty="0" smtClean="0">
                <a:solidFill>
                  <a:schemeClr val="accent1">
                    <a:lumMod val="50000"/>
                  </a:schemeClr>
                </a:solidFill>
              </a:rPr>
              <a:t> отсутствие необходимых для регистрации документов;</a:t>
            </a:r>
          </a:p>
          <a:p>
            <a:pPr algn="just">
              <a:buFont typeface="Wingdings" pitchFamily="2" charset="2"/>
              <a:buChar char="§"/>
            </a:pPr>
            <a:r>
              <a:rPr lang="ru-RU" sz="1600" dirty="0" smtClean="0">
                <a:solidFill>
                  <a:schemeClr val="accent1">
                    <a:lumMod val="50000"/>
                  </a:schemeClr>
                </a:solidFill>
              </a:rPr>
              <a:t> недостаточное количество подписей либо выявление недостоверных или недействительных подписей сверх определённого законом количества;</a:t>
            </a:r>
          </a:p>
          <a:p>
            <a:pPr algn="just">
              <a:buFont typeface="Wingdings" pitchFamily="2" charset="2"/>
              <a:buChar char="§"/>
            </a:pPr>
            <a:r>
              <a:rPr lang="ru-RU" sz="1600" dirty="0" smtClean="0">
                <a:solidFill>
                  <a:schemeClr val="accent1">
                    <a:lumMod val="50000"/>
                  </a:schemeClr>
                </a:solidFill>
              </a:rPr>
              <a:t> сокрытие кандидатом сведений о судимости;</a:t>
            </a:r>
          </a:p>
          <a:p>
            <a:pPr algn="just">
              <a:buFont typeface="Wingdings" pitchFamily="2" charset="2"/>
              <a:buChar char="§"/>
            </a:pPr>
            <a:r>
              <a:rPr lang="ru-RU" sz="1600" dirty="0" smtClean="0">
                <a:solidFill>
                  <a:schemeClr val="accent1">
                    <a:lumMod val="50000"/>
                  </a:schemeClr>
                </a:solidFill>
              </a:rPr>
              <a:t> несоздание кандидатом избирательного фонда;</a:t>
            </a:r>
          </a:p>
          <a:p>
            <a:pPr algn="just">
              <a:buFont typeface="Wingdings" pitchFamily="2" charset="2"/>
              <a:buChar char="§"/>
            </a:pPr>
            <a:r>
              <a:rPr lang="ru-RU" sz="1600" dirty="0" smtClean="0">
                <a:solidFill>
                  <a:schemeClr val="accent1">
                    <a:lumMod val="50000"/>
                  </a:schemeClr>
                </a:solidFill>
              </a:rPr>
              <a:t> использование кандидатом преимуществ своего служебного положения;</a:t>
            </a:r>
          </a:p>
          <a:p>
            <a:pPr algn="just">
              <a:buFont typeface="Wingdings" pitchFamily="2" charset="2"/>
              <a:buChar char="§"/>
            </a:pPr>
            <a:r>
              <a:rPr lang="ru-RU" sz="1600" dirty="0" smtClean="0">
                <a:solidFill>
                  <a:schemeClr val="accent1">
                    <a:lumMod val="50000"/>
                  </a:schemeClr>
                </a:solidFill>
              </a:rPr>
              <a:t> установленный судом факт подкупа избирателей.</a:t>
            </a:r>
          </a:p>
        </p:txBody>
      </p:sp>
      <p:sp>
        <p:nvSpPr>
          <p:cNvPr id="16" name="Прямоугольник 15"/>
          <p:cNvSpPr/>
          <p:nvPr/>
        </p:nvSpPr>
        <p:spPr>
          <a:xfrm>
            <a:off x="107504" y="116632"/>
            <a:ext cx="892899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4.2.5.Выдвижение и регистрация кандидатов </a:t>
            </a:r>
          </a:p>
          <a:p>
            <a:pPr algn="ctr"/>
            <a:r>
              <a:rPr lang="ru-RU" sz="2400" b="1" dirty="0" smtClean="0">
                <a:effectLst>
                  <a:outerShdw blurRad="38100" dist="38100" dir="2700000" algn="tl">
                    <a:srgbClr val="000000">
                      <a:alpha val="43137"/>
                    </a:srgbClr>
                  </a:outerShdw>
                </a:effectLst>
              </a:rPr>
              <a:t>(списков кандидатов)</a:t>
            </a:r>
            <a:endParaRPr lang="ru-RU" sz="2400" b="1" dirty="0">
              <a:effectLst>
                <a:outerShdw blurRad="38100" dist="38100" dir="2700000" algn="tl">
                  <a:srgbClr val="000000">
                    <a:alpha val="43137"/>
                  </a:srgbClr>
                </a:outerShdw>
              </a:effectLs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764704"/>
          </a:xfrm>
          <a:prstGeom prst="rect">
            <a:avLst/>
          </a:prstGeom>
        </p:spPr>
      </p:pic>
      <p:sp>
        <p:nvSpPr>
          <p:cNvPr id="32" name="TextBox 31"/>
          <p:cNvSpPr txBox="1"/>
          <p:nvPr/>
        </p:nvSpPr>
        <p:spPr>
          <a:xfrm>
            <a:off x="395536" y="908720"/>
            <a:ext cx="8352928" cy="864096"/>
          </a:xfrm>
          <a:prstGeom prst="rect">
            <a:avLst/>
          </a:prstGeom>
          <a:solidFill>
            <a:srgbClr val="00B050">
              <a:alpha val="40000"/>
            </a:srgbClr>
          </a:solidFill>
          <a:ln w="12700">
            <a:solidFill>
              <a:schemeClr val="accent1"/>
            </a:solidFill>
          </a:ln>
        </p:spPr>
        <p:txBody>
          <a:bodyPr wrap="square" rtlCol="0">
            <a:noAutofit/>
          </a:bodyPr>
          <a:lstStyle/>
          <a:p>
            <a:pPr algn="just"/>
            <a:r>
              <a:rPr lang="ru-RU" sz="1600" b="1" dirty="0" smtClean="0"/>
              <a:t>Кандидаты</a:t>
            </a:r>
            <a:r>
              <a:rPr lang="ru-RU" sz="1600" dirty="0" smtClean="0"/>
              <a:t> </a:t>
            </a:r>
            <a:r>
              <a:rPr lang="ru-RU" sz="1600" u="sng" dirty="0" smtClean="0"/>
              <a:t>обязаны</a:t>
            </a:r>
            <a:r>
              <a:rPr lang="ru-RU" sz="1600" dirty="0" smtClean="0"/>
              <a:t> создавать избирательные фонды для финансирования своей избирательной кампании в период </a:t>
            </a:r>
            <a:r>
              <a:rPr lang="ru-RU" sz="1600" u="sng" dirty="0" smtClean="0"/>
              <a:t>после</a:t>
            </a:r>
            <a:r>
              <a:rPr lang="ru-RU" sz="1600" dirty="0" smtClean="0"/>
              <a:t> уведомления избирательных комиссий о выдвижении и </a:t>
            </a:r>
            <a:r>
              <a:rPr lang="ru-RU" sz="1600" u="sng" dirty="0" smtClean="0"/>
              <a:t>до</a:t>
            </a:r>
            <a:r>
              <a:rPr lang="ru-RU" sz="1600" dirty="0" smtClean="0"/>
              <a:t> представления документов для регистрации.</a:t>
            </a:r>
          </a:p>
        </p:txBody>
      </p:sp>
      <p:sp>
        <p:nvSpPr>
          <p:cNvPr id="35" name="TextBox 34"/>
          <p:cNvSpPr txBox="1"/>
          <p:nvPr/>
        </p:nvSpPr>
        <p:spPr>
          <a:xfrm>
            <a:off x="395536" y="1772816"/>
            <a:ext cx="8352928" cy="1080120"/>
          </a:xfrm>
          <a:prstGeom prst="rect">
            <a:avLst/>
          </a:prstGeom>
          <a:solidFill>
            <a:srgbClr val="CCFF33">
              <a:alpha val="40000"/>
            </a:srgbClr>
          </a:solidFill>
          <a:ln w="12700">
            <a:solidFill>
              <a:schemeClr val="accent1"/>
            </a:solidFill>
          </a:ln>
        </p:spPr>
        <p:txBody>
          <a:bodyPr wrap="square" rtlCol="0">
            <a:noAutofit/>
          </a:bodyPr>
          <a:lstStyle/>
          <a:p>
            <a:pPr algn="just"/>
            <a:r>
              <a:rPr lang="ru-RU" sz="1600" b="1" dirty="0" smtClean="0"/>
              <a:t>Избирательные объединения</a:t>
            </a:r>
            <a:r>
              <a:rPr lang="ru-RU" sz="1600" dirty="0" smtClean="0"/>
              <a:t>, выдвинувшие списки кандидатов, </a:t>
            </a:r>
            <a:r>
              <a:rPr lang="ru-RU" sz="1600" u="sng" dirty="0" smtClean="0"/>
              <a:t>обязаны</a:t>
            </a:r>
            <a:r>
              <a:rPr lang="ru-RU" sz="1600" dirty="0" smtClean="0"/>
              <a:t> создавать избирательные фонды </a:t>
            </a:r>
            <a:r>
              <a:rPr lang="ru-RU" sz="1600" u="sng" dirty="0" smtClean="0"/>
              <a:t>после регистрации</a:t>
            </a:r>
            <a:r>
              <a:rPr lang="ru-RU" sz="1600" dirty="0" smtClean="0"/>
              <a:t> их уполномоченных представителей по финансовым вопросам (избирательное объединение, выдвинувшее только «одномандатников», избирательный фонд не создает). </a:t>
            </a: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115</a:t>
            </a:r>
            <a:endParaRPr lang="ru-RU" b="1" dirty="0">
              <a:solidFill>
                <a:schemeClr val="bg1"/>
              </a:solidFill>
            </a:endParaRPr>
          </a:p>
        </p:txBody>
      </p:sp>
      <p:sp>
        <p:nvSpPr>
          <p:cNvPr id="19" name="TextBox 18"/>
          <p:cNvSpPr txBox="1"/>
          <p:nvPr/>
        </p:nvSpPr>
        <p:spPr>
          <a:xfrm>
            <a:off x="395536" y="2852936"/>
            <a:ext cx="8352928" cy="576064"/>
          </a:xfrm>
          <a:prstGeom prst="rect">
            <a:avLst/>
          </a:prstGeom>
          <a:solidFill>
            <a:srgbClr val="00B050">
              <a:alpha val="40000"/>
            </a:srgbClr>
          </a:solidFill>
          <a:ln w="12700">
            <a:solidFill>
              <a:schemeClr val="accent1"/>
            </a:solidFill>
          </a:ln>
        </p:spPr>
        <p:txBody>
          <a:bodyPr wrap="square" rtlCol="0">
            <a:noAutofit/>
          </a:bodyPr>
          <a:lstStyle/>
          <a:p>
            <a:pPr algn="just"/>
            <a:r>
              <a:rPr lang="ru-RU" sz="1600" b="1" dirty="0" smtClean="0"/>
              <a:t>Инициативная группа по проведению референдума</a:t>
            </a:r>
            <a:r>
              <a:rPr lang="ru-RU" sz="1600" dirty="0" smtClean="0"/>
              <a:t> обязана создавать свой избирательный фонд для финансирования своей деятельности.</a:t>
            </a:r>
          </a:p>
        </p:txBody>
      </p:sp>
      <p:sp>
        <p:nvSpPr>
          <p:cNvPr id="21" name="TextBox 20"/>
          <p:cNvSpPr txBox="1"/>
          <p:nvPr/>
        </p:nvSpPr>
        <p:spPr>
          <a:xfrm>
            <a:off x="395536" y="3429000"/>
            <a:ext cx="8352928" cy="864096"/>
          </a:xfrm>
          <a:prstGeom prst="rect">
            <a:avLst/>
          </a:prstGeom>
          <a:solidFill>
            <a:srgbClr val="CCFF33">
              <a:alpha val="40000"/>
            </a:srgbClr>
          </a:solidFill>
          <a:ln w="12700">
            <a:solidFill>
              <a:schemeClr val="accent1"/>
            </a:solidFill>
          </a:ln>
        </p:spPr>
        <p:txBody>
          <a:bodyPr wrap="square" rtlCol="0">
            <a:noAutofit/>
          </a:bodyPr>
          <a:lstStyle/>
          <a:p>
            <a:pPr algn="just"/>
            <a:r>
              <a:rPr lang="ru-RU" sz="1600" b="1" dirty="0" smtClean="0"/>
              <a:t>Кандидаты</a:t>
            </a:r>
            <a:r>
              <a:rPr lang="ru-RU" sz="1600" dirty="0" smtClean="0"/>
              <a:t> </a:t>
            </a:r>
            <a:r>
              <a:rPr lang="ru-RU" sz="1600" u="sng" dirty="0" smtClean="0"/>
              <a:t>вправе</a:t>
            </a:r>
            <a:r>
              <a:rPr lang="ru-RU" sz="1600" dirty="0" smtClean="0"/>
              <a:t> или </a:t>
            </a:r>
            <a:r>
              <a:rPr lang="ru-RU" sz="1600" u="sng" dirty="0" smtClean="0"/>
              <a:t>обязаны</a:t>
            </a:r>
            <a:r>
              <a:rPr lang="ru-RU" sz="1600" dirty="0" smtClean="0"/>
              <a:t>, </a:t>
            </a:r>
            <a:r>
              <a:rPr lang="ru-RU" sz="1600" b="1" dirty="0" smtClean="0"/>
              <a:t>избирательные объединения</a:t>
            </a:r>
            <a:r>
              <a:rPr lang="ru-RU" sz="1600" dirty="0" smtClean="0"/>
              <a:t> и </a:t>
            </a:r>
            <a:r>
              <a:rPr lang="ru-RU" sz="1600" b="1" dirty="0" smtClean="0"/>
              <a:t>инициативные группы</a:t>
            </a:r>
            <a:r>
              <a:rPr lang="ru-RU" sz="1600" dirty="0" smtClean="0"/>
              <a:t> </a:t>
            </a:r>
            <a:r>
              <a:rPr lang="ru-RU" sz="1600" b="1" dirty="0" smtClean="0"/>
              <a:t>по проведению референдумов</a:t>
            </a:r>
            <a:r>
              <a:rPr lang="ru-RU" sz="1600" dirty="0" smtClean="0"/>
              <a:t> </a:t>
            </a:r>
            <a:r>
              <a:rPr lang="ru-RU" sz="1600" u="sng" dirty="0" smtClean="0"/>
              <a:t>обязаны</a:t>
            </a:r>
            <a:r>
              <a:rPr lang="ru-RU" sz="1600" dirty="0" smtClean="0"/>
              <a:t> назначать уполномоченных по финансовым вопросам. Их регистрация осуществляется соответствующими избирательными комиссиями. </a:t>
            </a:r>
          </a:p>
        </p:txBody>
      </p:sp>
      <p:sp>
        <p:nvSpPr>
          <p:cNvPr id="23" name="Прямоугольник 22"/>
          <p:cNvSpPr/>
          <p:nvPr/>
        </p:nvSpPr>
        <p:spPr>
          <a:xfrm>
            <a:off x="2123728" y="4509120"/>
            <a:ext cx="5040560" cy="504056"/>
          </a:xfrm>
          <a:prstGeom prst="rect">
            <a:avLst/>
          </a:prstGeom>
          <a:solidFill>
            <a:srgbClr val="FFFF66">
              <a:alpha val="69804"/>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rgbClr val="376092"/>
                </a:solidFill>
              </a:rPr>
              <a:t>Избирательные фонды кандидатов, избирательных объединений создаются за счет:</a:t>
            </a:r>
            <a:endParaRPr lang="ru-RU" sz="1700" dirty="0">
              <a:solidFill>
                <a:srgbClr val="376092"/>
              </a:solidFill>
            </a:endParaRPr>
          </a:p>
        </p:txBody>
      </p:sp>
      <p:sp>
        <p:nvSpPr>
          <p:cNvPr id="24" name="Прямоугольник 23"/>
          <p:cNvSpPr/>
          <p:nvPr/>
        </p:nvSpPr>
        <p:spPr>
          <a:xfrm>
            <a:off x="755576" y="5373216"/>
            <a:ext cx="2448272" cy="1080120"/>
          </a:xfrm>
          <a:prstGeom prst="rect">
            <a:avLst/>
          </a:prstGeom>
          <a:solidFill>
            <a:srgbClr val="99FF33">
              <a:alpha val="3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70C0"/>
                </a:solidFill>
              </a:rPr>
              <a:t>собственных средств кандидата, избирательного объединения</a:t>
            </a:r>
            <a:endParaRPr lang="ru-RU" sz="1600" dirty="0">
              <a:solidFill>
                <a:srgbClr val="0070C0"/>
              </a:solidFill>
            </a:endParaRPr>
          </a:p>
        </p:txBody>
      </p:sp>
      <p:sp>
        <p:nvSpPr>
          <p:cNvPr id="25" name="Прямоугольник 24"/>
          <p:cNvSpPr/>
          <p:nvPr/>
        </p:nvSpPr>
        <p:spPr>
          <a:xfrm>
            <a:off x="3419872" y="5373216"/>
            <a:ext cx="2448272" cy="1080120"/>
          </a:xfrm>
          <a:prstGeom prst="rect">
            <a:avLst/>
          </a:prstGeom>
          <a:solidFill>
            <a:srgbClr val="99FF33">
              <a:alpha val="3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70C0"/>
                </a:solidFill>
              </a:rPr>
              <a:t>средств, выделенных кандидату его избирательным объединением</a:t>
            </a:r>
            <a:endParaRPr lang="ru-RU" sz="1600" dirty="0">
              <a:solidFill>
                <a:srgbClr val="0070C0"/>
              </a:solidFill>
            </a:endParaRPr>
          </a:p>
        </p:txBody>
      </p:sp>
      <p:sp>
        <p:nvSpPr>
          <p:cNvPr id="26" name="Прямоугольник 25"/>
          <p:cNvSpPr/>
          <p:nvPr/>
        </p:nvSpPr>
        <p:spPr>
          <a:xfrm>
            <a:off x="6084168" y="5373216"/>
            <a:ext cx="2448272" cy="1080120"/>
          </a:xfrm>
          <a:prstGeom prst="rect">
            <a:avLst/>
          </a:prstGeom>
          <a:solidFill>
            <a:srgbClr val="99FF33">
              <a:alpha val="3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70C0"/>
                </a:solidFill>
              </a:rPr>
              <a:t>добровольных пожертвований граждан и юридических лиц</a:t>
            </a:r>
            <a:endParaRPr lang="ru-RU" sz="1600" dirty="0">
              <a:solidFill>
                <a:srgbClr val="0070C0"/>
              </a:solidFill>
            </a:endParaRPr>
          </a:p>
        </p:txBody>
      </p:sp>
      <p:cxnSp>
        <p:nvCxnSpPr>
          <p:cNvPr id="28" name="Прямая со стрелкой 27"/>
          <p:cNvCxnSpPr/>
          <p:nvPr/>
        </p:nvCxnSpPr>
        <p:spPr>
          <a:xfrm flipH="1">
            <a:off x="1331640" y="4797152"/>
            <a:ext cx="720080" cy="50405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7236296" y="4797152"/>
            <a:ext cx="648072" cy="50405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4644008" y="5085184"/>
            <a:ext cx="0" cy="27964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07504" y="0"/>
            <a:ext cx="8856984"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4.2.6. Избирательные фонды</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Рисунок 89" descr="Ayo8zuI989E.jpg"/>
          <p:cNvPicPr>
            <a:picLocks noChangeAspect="1"/>
          </p:cNvPicPr>
          <p:nvPr/>
        </p:nvPicPr>
        <p:blipFill>
          <a:blip r:embed="rId3" cstate="print"/>
          <a:stretch>
            <a:fillRect/>
          </a:stretch>
        </p:blipFill>
        <p:spPr>
          <a:xfrm>
            <a:off x="395536" y="5085184"/>
            <a:ext cx="1619672" cy="1512168"/>
          </a:xfrm>
          <a:prstGeom prst="rect">
            <a:avLst/>
          </a:prstGeom>
        </p:spPr>
      </p:pic>
      <p:sp>
        <p:nvSpPr>
          <p:cNvPr id="5" name="Подзаголовок 4"/>
          <p:cNvSpPr>
            <a:spLocks noGrp="1"/>
          </p:cNvSpPr>
          <p:nvPr>
            <p:ph type="subTitle" idx="1"/>
          </p:nvPr>
        </p:nvSpPr>
        <p:spPr>
          <a:xfrm>
            <a:off x="575048" y="1628800"/>
            <a:ext cx="8568952" cy="5616624"/>
          </a:xfrm>
          <a:ln>
            <a:noFill/>
          </a:ln>
        </p:spPr>
        <p:txBody>
          <a:bodyPr>
            <a:normAutofit/>
          </a:bodyPr>
          <a:lstStyle/>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116</a:t>
            </a:r>
            <a:endParaRPr lang="ru-RU" b="1" dirty="0">
              <a:solidFill>
                <a:schemeClr val="bg1"/>
              </a:solidFill>
            </a:endParaRPr>
          </a:p>
        </p:txBody>
      </p:sp>
      <p:pic>
        <p:nvPicPr>
          <p:cNvPr id="17" name="Рисунок 16" descr="7.png"/>
          <p:cNvPicPr>
            <a:picLocks noChangeAspect="1"/>
          </p:cNvPicPr>
          <p:nvPr/>
        </p:nvPicPr>
        <p:blipFill>
          <a:blip r:embed="rId5" cstate="print">
            <a:lum bright="51000"/>
          </a:blip>
          <a:stretch>
            <a:fillRect/>
          </a:stretch>
        </p:blipFill>
        <p:spPr>
          <a:xfrm>
            <a:off x="3419872" y="1052736"/>
            <a:ext cx="1800200" cy="1512168"/>
          </a:xfrm>
          <a:prstGeom prst="rect">
            <a:avLst/>
          </a:prstGeom>
          <a:noFill/>
          <a:ln>
            <a:noFill/>
          </a:ln>
        </p:spPr>
      </p:pic>
      <p:sp>
        <p:nvSpPr>
          <p:cNvPr id="27" name="Прямоугольник 26"/>
          <p:cNvSpPr/>
          <p:nvPr/>
        </p:nvSpPr>
        <p:spPr>
          <a:xfrm>
            <a:off x="3419872" y="1052736"/>
            <a:ext cx="180020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lumMod val="75000"/>
                    <a:lumOff val="25000"/>
                  </a:schemeClr>
                </a:solidFill>
                <a:effectLst>
                  <a:outerShdw blurRad="38100" dist="38100" dir="2700000" algn="tl">
                    <a:srgbClr val="000000">
                      <a:alpha val="43137"/>
                    </a:srgbClr>
                  </a:outerShdw>
                </a:effectLst>
              </a:rPr>
              <a:t>Запрещается вносить пожертвования в избирательные фонды: </a:t>
            </a:r>
            <a:endParaRPr lang="ru-RU" sz="1600" b="1" dirty="0">
              <a:solidFill>
                <a:schemeClr val="tx1">
                  <a:lumMod val="75000"/>
                  <a:lumOff val="25000"/>
                </a:schemeClr>
              </a:solidFill>
              <a:effectLst>
                <a:outerShdw blurRad="38100" dist="38100" dir="2700000" algn="tl">
                  <a:srgbClr val="000000">
                    <a:alpha val="43137"/>
                  </a:srgbClr>
                </a:outerShdw>
              </a:effectLst>
            </a:endParaRPr>
          </a:p>
        </p:txBody>
      </p:sp>
      <p:sp>
        <p:nvSpPr>
          <p:cNvPr id="45" name="Овал 44"/>
          <p:cNvSpPr/>
          <p:nvPr/>
        </p:nvSpPr>
        <p:spPr>
          <a:xfrm>
            <a:off x="971600" y="908720"/>
            <a:ext cx="1656184"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гражданам РФ до 18 лет</a:t>
            </a:r>
            <a:endParaRPr lang="ru-RU" sz="1100" b="1" dirty="0">
              <a:solidFill>
                <a:srgbClr val="0070C0"/>
              </a:solidFill>
            </a:endParaRPr>
          </a:p>
        </p:txBody>
      </p:sp>
      <p:sp>
        <p:nvSpPr>
          <p:cNvPr id="47" name="Овал 46"/>
          <p:cNvSpPr/>
          <p:nvPr/>
        </p:nvSpPr>
        <p:spPr>
          <a:xfrm>
            <a:off x="107504" y="1628800"/>
            <a:ext cx="2664296" cy="100811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иностранным государствам, организациям, гражданам, международным организациям и движениям</a:t>
            </a:r>
            <a:endParaRPr lang="ru-RU" sz="1100" b="1" dirty="0">
              <a:solidFill>
                <a:srgbClr val="0070C0"/>
              </a:solidFill>
            </a:endParaRPr>
          </a:p>
        </p:txBody>
      </p:sp>
      <p:sp>
        <p:nvSpPr>
          <p:cNvPr id="19" name="Овал 18"/>
          <p:cNvSpPr/>
          <p:nvPr/>
        </p:nvSpPr>
        <p:spPr>
          <a:xfrm>
            <a:off x="251520" y="2708920"/>
            <a:ext cx="2520280"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70C0"/>
                </a:solidFill>
              </a:rPr>
              <a:t>органам государственной власти и местного самоуправления, государственным и муниципальным учреждениям и предприятиям</a:t>
            </a:r>
            <a:endParaRPr lang="ru-RU" sz="900" b="1" dirty="0">
              <a:solidFill>
                <a:srgbClr val="0070C0"/>
              </a:solidFill>
            </a:endParaRPr>
          </a:p>
        </p:txBody>
      </p:sp>
      <p:sp>
        <p:nvSpPr>
          <p:cNvPr id="21" name="Овал 20"/>
          <p:cNvSpPr/>
          <p:nvPr/>
        </p:nvSpPr>
        <p:spPr>
          <a:xfrm>
            <a:off x="683568" y="3645024"/>
            <a:ext cx="2808312" cy="100811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российским юридическим лицам с долей иностранного, государственного или муниципального капитала более 30% или их «дочкам»</a:t>
            </a:r>
            <a:endParaRPr lang="ru-RU" sz="1100" b="1" dirty="0">
              <a:solidFill>
                <a:srgbClr val="0070C0"/>
              </a:solidFill>
            </a:endParaRPr>
          </a:p>
        </p:txBody>
      </p:sp>
      <p:sp>
        <p:nvSpPr>
          <p:cNvPr id="23" name="Овал 22"/>
          <p:cNvSpPr/>
          <p:nvPr/>
        </p:nvSpPr>
        <p:spPr>
          <a:xfrm>
            <a:off x="3419872" y="4149080"/>
            <a:ext cx="2160240" cy="79208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воинским частям, учреждениям, правоохранительным органам</a:t>
            </a:r>
            <a:endParaRPr lang="ru-RU" sz="1100" b="1" dirty="0">
              <a:solidFill>
                <a:srgbClr val="0070C0"/>
              </a:solidFill>
            </a:endParaRPr>
          </a:p>
        </p:txBody>
      </p:sp>
      <p:sp>
        <p:nvSpPr>
          <p:cNvPr id="24" name="Овал 23"/>
          <p:cNvSpPr/>
          <p:nvPr/>
        </p:nvSpPr>
        <p:spPr>
          <a:xfrm>
            <a:off x="5508104" y="3717032"/>
            <a:ext cx="2016224"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благотворительными религиозным организациям и их «дочкам»</a:t>
            </a:r>
            <a:endParaRPr lang="ru-RU" sz="1100" b="1" dirty="0">
              <a:solidFill>
                <a:srgbClr val="0070C0"/>
              </a:solidFill>
            </a:endParaRPr>
          </a:p>
        </p:txBody>
      </p:sp>
      <p:sp>
        <p:nvSpPr>
          <p:cNvPr id="25" name="Овал 24"/>
          <p:cNvSpPr/>
          <p:nvPr/>
        </p:nvSpPr>
        <p:spPr>
          <a:xfrm>
            <a:off x="6660232" y="3068960"/>
            <a:ext cx="1656184"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70C0"/>
                </a:solidFill>
              </a:rPr>
              <a:t>анонимным жертвователям</a:t>
            </a:r>
            <a:endParaRPr lang="ru-RU" sz="1100" b="1" dirty="0">
              <a:solidFill>
                <a:srgbClr val="0070C0"/>
              </a:solidFill>
            </a:endParaRPr>
          </a:p>
        </p:txBody>
      </p:sp>
      <p:sp>
        <p:nvSpPr>
          <p:cNvPr id="28" name="Овал 27"/>
          <p:cNvSpPr/>
          <p:nvPr/>
        </p:nvSpPr>
        <p:spPr>
          <a:xfrm>
            <a:off x="6876256" y="2060848"/>
            <a:ext cx="2088232"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70C0"/>
                </a:solidFill>
              </a:rPr>
              <a:t>юридическим лицам, зарегистрированным менее чем за год до выборов</a:t>
            </a:r>
            <a:endParaRPr lang="ru-RU" sz="1050" b="1" dirty="0">
              <a:solidFill>
                <a:srgbClr val="0070C0"/>
              </a:solidFill>
            </a:endParaRPr>
          </a:p>
        </p:txBody>
      </p:sp>
      <p:sp>
        <p:nvSpPr>
          <p:cNvPr id="29" name="Овал 28"/>
          <p:cNvSpPr/>
          <p:nvPr/>
        </p:nvSpPr>
        <p:spPr>
          <a:xfrm>
            <a:off x="6228184" y="836712"/>
            <a:ext cx="2448272"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70C0"/>
                </a:solidFill>
              </a:rPr>
              <a:t>НКО, выполняющим функции иностранного агента, либо НКО, получавших денежные средства и имущество от вышеперечисленных лиц</a:t>
            </a:r>
            <a:endParaRPr lang="ru-RU" sz="1050" b="1" dirty="0">
              <a:solidFill>
                <a:srgbClr val="0070C0"/>
              </a:solidFill>
            </a:endParaRPr>
          </a:p>
        </p:txBody>
      </p:sp>
      <p:cxnSp>
        <p:nvCxnSpPr>
          <p:cNvPr id="32" name="Прямая со стрелкой 31"/>
          <p:cNvCxnSpPr/>
          <p:nvPr/>
        </p:nvCxnSpPr>
        <p:spPr>
          <a:xfrm flipH="1" flipV="1">
            <a:off x="2627784" y="1340768"/>
            <a:ext cx="720080"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2843808" y="2060848"/>
            <a:ext cx="504056" cy="7200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2555776" y="2348880"/>
            <a:ext cx="1008112" cy="57606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H="1">
            <a:off x="2987824" y="2492896"/>
            <a:ext cx="800472" cy="115212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4355976" y="2636912"/>
            <a:ext cx="72008" cy="144016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5004048" y="2420888"/>
            <a:ext cx="936104" cy="129614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5148064" y="2204864"/>
            <a:ext cx="1512168" cy="100811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5292080" y="1916832"/>
            <a:ext cx="1512168" cy="50405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5292080" y="1412776"/>
            <a:ext cx="864096"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7" name="Прямоугольник 86"/>
          <p:cNvSpPr/>
          <p:nvPr/>
        </p:nvSpPr>
        <p:spPr>
          <a:xfrm>
            <a:off x="1907704" y="5157192"/>
            <a:ext cx="6480720" cy="576064"/>
          </a:xfrm>
          <a:prstGeom prst="rect">
            <a:avLst/>
          </a:prstGeom>
          <a:solidFill>
            <a:srgbClr val="FFCC00">
              <a:alpha val="4980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6">
                    <a:lumMod val="50000"/>
                  </a:schemeClr>
                </a:solidFill>
              </a:rPr>
              <a:t>При внесении пожертвований граждане и юридические лица указывают в платежных поручениях идентифицирующие их сведения.</a:t>
            </a:r>
          </a:p>
        </p:txBody>
      </p:sp>
      <p:sp>
        <p:nvSpPr>
          <p:cNvPr id="88" name="Прямоугольник 87"/>
          <p:cNvSpPr/>
          <p:nvPr/>
        </p:nvSpPr>
        <p:spPr>
          <a:xfrm>
            <a:off x="1907704" y="5733256"/>
            <a:ext cx="6480720" cy="792088"/>
          </a:xfrm>
          <a:prstGeom prst="rect">
            <a:avLst/>
          </a:prstGeom>
          <a:solidFill>
            <a:srgbClr val="FFCC00">
              <a:alpha val="5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6">
                    <a:lumMod val="50000"/>
                  </a:schemeClr>
                </a:solidFill>
              </a:rPr>
              <a:t>Кандидат, избирательное объединение, инициативная группа по проведению референдума вправе возвратить жертвователю любое пожертвование.</a:t>
            </a:r>
          </a:p>
        </p:txBody>
      </p:sp>
      <p:sp>
        <p:nvSpPr>
          <p:cNvPr id="33" name="Прямоугольник 32"/>
          <p:cNvSpPr/>
          <p:nvPr/>
        </p:nvSpPr>
        <p:spPr>
          <a:xfrm>
            <a:off x="107504" y="0"/>
            <a:ext cx="8856984"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4.2.6. Избирательные фонды</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Рисунок 52" descr="depositphotos_9831069-stock-photo-orange-check-mark.jpg"/>
          <p:cNvPicPr>
            <a:picLocks noChangeAspect="1"/>
          </p:cNvPicPr>
          <p:nvPr/>
        </p:nvPicPr>
        <p:blipFill>
          <a:blip r:embed="rId3" cstate="print"/>
          <a:stretch>
            <a:fillRect/>
          </a:stretch>
        </p:blipFill>
        <p:spPr>
          <a:xfrm>
            <a:off x="1043608" y="5445224"/>
            <a:ext cx="648072" cy="576064"/>
          </a:xfrm>
          <a:prstGeom prst="rect">
            <a:avLst/>
          </a:prstGeom>
          <a:ln>
            <a:noFill/>
          </a:ln>
        </p:spPr>
      </p:pic>
      <p:pic>
        <p:nvPicPr>
          <p:cNvPr id="51" name="Рисунок 50" descr="depositphotos_9831069-stock-photo-orange-check-mark.jpg"/>
          <p:cNvPicPr>
            <a:picLocks noChangeAspect="1"/>
          </p:cNvPicPr>
          <p:nvPr/>
        </p:nvPicPr>
        <p:blipFill>
          <a:blip r:embed="rId3" cstate="print"/>
          <a:stretch>
            <a:fillRect/>
          </a:stretch>
        </p:blipFill>
        <p:spPr>
          <a:xfrm>
            <a:off x="1043608" y="4869160"/>
            <a:ext cx="576064" cy="576064"/>
          </a:xfrm>
          <a:prstGeom prst="rect">
            <a:avLst/>
          </a:prstGeom>
          <a:ln>
            <a:noFill/>
          </a:ln>
        </p:spPr>
      </p:pic>
      <p:pic>
        <p:nvPicPr>
          <p:cNvPr id="34" name="Рисунок 33" descr="depositphotos_9831069-stock-photo-orange-check-mark.jpg"/>
          <p:cNvPicPr>
            <a:picLocks noChangeAspect="1"/>
          </p:cNvPicPr>
          <p:nvPr/>
        </p:nvPicPr>
        <p:blipFill>
          <a:blip r:embed="rId4" cstate="print"/>
          <a:stretch>
            <a:fillRect/>
          </a:stretch>
        </p:blipFill>
        <p:spPr>
          <a:xfrm>
            <a:off x="1043609" y="3645024"/>
            <a:ext cx="648072" cy="648072"/>
          </a:xfrm>
          <a:prstGeom prst="rect">
            <a:avLst/>
          </a:prstGeom>
          <a:ln>
            <a:noFill/>
          </a:ln>
        </p:spPr>
      </p:pic>
      <p:pic>
        <p:nvPicPr>
          <p:cNvPr id="39" name="Рисунок 38" descr="depositphotos_9831069-stock-photo-orange-check-mark.jpg"/>
          <p:cNvPicPr>
            <a:picLocks noChangeAspect="1"/>
          </p:cNvPicPr>
          <p:nvPr/>
        </p:nvPicPr>
        <p:blipFill>
          <a:blip r:embed="rId3" cstate="print"/>
          <a:stretch>
            <a:fillRect/>
          </a:stretch>
        </p:blipFill>
        <p:spPr>
          <a:xfrm>
            <a:off x="1043608" y="3068960"/>
            <a:ext cx="648072" cy="576064"/>
          </a:xfrm>
          <a:prstGeom prst="rect">
            <a:avLst/>
          </a:prstGeom>
          <a:ln>
            <a:noFill/>
          </a:ln>
        </p:spPr>
      </p:pic>
      <p:pic>
        <p:nvPicPr>
          <p:cNvPr id="20" name="Рисунок 19" descr="1500x500.jpg"/>
          <p:cNvPicPr>
            <a:picLocks noChangeAspect="1"/>
          </p:cNvPicPr>
          <p:nvPr/>
        </p:nvPicPr>
        <p:blipFill>
          <a:blip r:embed="rId5" cstate="print"/>
          <a:stretch>
            <a:fillRect/>
          </a:stretch>
        </p:blipFill>
        <p:spPr>
          <a:xfrm>
            <a:off x="0" y="0"/>
            <a:ext cx="9144000" cy="692696"/>
          </a:xfrm>
          <a:prstGeom prst="rect">
            <a:avLst/>
          </a:prstGeom>
        </p:spPr>
      </p:pic>
      <p:sp>
        <p:nvSpPr>
          <p:cNvPr id="87" name="Прямоугольник 86"/>
          <p:cNvSpPr/>
          <p:nvPr/>
        </p:nvSpPr>
        <p:spPr>
          <a:xfrm>
            <a:off x="899592" y="836712"/>
            <a:ext cx="7272808" cy="792088"/>
          </a:xfrm>
          <a:prstGeom prst="rect">
            <a:avLst/>
          </a:prstGeom>
          <a:solidFill>
            <a:schemeClr val="accent3">
              <a:lumMod val="60000"/>
              <a:lumOff val="40000"/>
              <a:alpha val="7098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6">
                    <a:lumMod val="50000"/>
                  </a:schemeClr>
                </a:solidFill>
              </a:rPr>
              <a:t>Денежные средства, образующие избирательный фонд, перечисляются на специальный избирательный счет, открытый с разрешения соответствующей избирательной комиссии в «Сбербанке России». Плата за услуги не взимается.</a:t>
            </a:r>
          </a:p>
        </p:txBody>
      </p:sp>
      <p:sp>
        <p:nvSpPr>
          <p:cNvPr id="88" name="Прямоугольник 87"/>
          <p:cNvSpPr/>
          <p:nvPr/>
        </p:nvSpPr>
        <p:spPr>
          <a:xfrm>
            <a:off x="899592" y="1700808"/>
            <a:ext cx="7272808" cy="648072"/>
          </a:xfrm>
          <a:prstGeom prst="rect">
            <a:avLst/>
          </a:prstGeom>
          <a:solidFill>
            <a:schemeClr val="accent3">
              <a:lumMod val="60000"/>
              <a:lumOff val="40000"/>
              <a:alpha val="69804"/>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6">
                    <a:lumMod val="50000"/>
                  </a:schemeClr>
                </a:solidFill>
              </a:rPr>
              <a:t>Сведения о поступлении средств на «спецсчет» и их расходовании публичны и размещаются избирательными комиссиями на своих официальных сайтах.</a:t>
            </a:r>
          </a:p>
        </p:txBody>
      </p:sp>
      <p:sp>
        <p:nvSpPr>
          <p:cNvPr id="33" name="Прямоугольник 32"/>
          <p:cNvSpPr/>
          <p:nvPr/>
        </p:nvSpPr>
        <p:spPr>
          <a:xfrm>
            <a:off x="899592" y="2492896"/>
            <a:ext cx="7272808" cy="576064"/>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В частности, размещению подлежат сведения:</a:t>
            </a:r>
          </a:p>
        </p:txBody>
      </p:sp>
      <p:sp>
        <p:nvSpPr>
          <p:cNvPr id="40" name="Прямоугольник 39"/>
          <p:cNvSpPr/>
          <p:nvPr/>
        </p:nvSpPr>
        <p:spPr>
          <a:xfrm>
            <a:off x="1619672" y="3068960"/>
            <a:ext cx="6552728" cy="576064"/>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об операции по расходованию средств на сумму более 50 000 рублей;</a:t>
            </a:r>
          </a:p>
        </p:txBody>
      </p:sp>
      <p:sp>
        <p:nvSpPr>
          <p:cNvPr id="41" name="Прямоугольник 40"/>
          <p:cNvSpPr/>
          <p:nvPr/>
        </p:nvSpPr>
        <p:spPr>
          <a:xfrm>
            <a:off x="1619672" y="3645024"/>
            <a:ext cx="6552728" cy="576064"/>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о юридических лицах, пожертвовавших более 25 000 рублей;</a:t>
            </a:r>
          </a:p>
        </p:txBody>
      </p:sp>
      <p:pic>
        <p:nvPicPr>
          <p:cNvPr id="42" name="Рисунок 41" descr="depositphotos_9831069-stock-photo-orange-check-mark.jpg"/>
          <p:cNvPicPr>
            <a:picLocks noChangeAspect="1"/>
          </p:cNvPicPr>
          <p:nvPr/>
        </p:nvPicPr>
        <p:blipFill>
          <a:blip r:embed="rId3" cstate="print"/>
          <a:stretch>
            <a:fillRect/>
          </a:stretch>
        </p:blipFill>
        <p:spPr>
          <a:xfrm>
            <a:off x="1043609" y="4293096"/>
            <a:ext cx="648072" cy="576064"/>
          </a:xfrm>
          <a:prstGeom prst="rect">
            <a:avLst/>
          </a:prstGeom>
          <a:ln>
            <a:noFill/>
          </a:ln>
        </p:spPr>
      </p:pic>
      <p:sp>
        <p:nvSpPr>
          <p:cNvPr id="43" name="Прямоугольник 42"/>
          <p:cNvSpPr/>
          <p:nvPr/>
        </p:nvSpPr>
        <p:spPr>
          <a:xfrm>
            <a:off x="1619672" y="4221088"/>
            <a:ext cx="6552728" cy="648072"/>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о количестве граждан, пожертвовавших более 20 000 рублей;</a:t>
            </a:r>
          </a:p>
        </p:txBody>
      </p:sp>
      <p:sp>
        <p:nvSpPr>
          <p:cNvPr id="48" name="Прямоугольник 47"/>
          <p:cNvSpPr/>
          <p:nvPr/>
        </p:nvSpPr>
        <p:spPr>
          <a:xfrm>
            <a:off x="1619672" y="4869160"/>
            <a:ext cx="6552728" cy="576064"/>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о возвращенных средствах;</a:t>
            </a:r>
          </a:p>
        </p:txBody>
      </p:sp>
      <p:sp>
        <p:nvSpPr>
          <p:cNvPr id="50" name="Прямоугольник 49"/>
          <p:cNvSpPr/>
          <p:nvPr/>
        </p:nvSpPr>
        <p:spPr>
          <a:xfrm>
            <a:off x="1619672" y="5445224"/>
            <a:ext cx="6552728" cy="576064"/>
          </a:xfrm>
          <a:prstGeom prst="rect">
            <a:avLst/>
          </a:prstGeom>
          <a:solidFill>
            <a:schemeClr val="accent6">
              <a:lumMod val="60000"/>
              <a:lumOff val="40000"/>
              <a:alpha val="6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2">
                    <a:lumMod val="75000"/>
                  </a:schemeClr>
                </a:solidFill>
              </a:rPr>
              <a:t>об общей сумме поступивших и израсходованных средств.</a:t>
            </a:r>
          </a:p>
        </p:txBody>
      </p:sp>
      <p:sp>
        <p:nvSpPr>
          <p:cNvPr id="19" name="Прямоугольник 18"/>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117</a:t>
            </a:r>
            <a:endParaRPr lang="ru-RU" b="1" dirty="0">
              <a:solidFill>
                <a:schemeClr val="bg1"/>
              </a:solidFill>
            </a:endParaRPr>
          </a:p>
        </p:txBody>
      </p:sp>
      <p:sp>
        <p:nvSpPr>
          <p:cNvPr id="21" name="Прямоугольник 20"/>
          <p:cNvSpPr/>
          <p:nvPr/>
        </p:nvSpPr>
        <p:spPr>
          <a:xfrm>
            <a:off x="107504" y="0"/>
            <a:ext cx="8856984"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4.2.6. Избирательные фонды</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87" name="Прямоугольник 86"/>
          <p:cNvSpPr/>
          <p:nvPr/>
        </p:nvSpPr>
        <p:spPr>
          <a:xfrm>
            <a:off x="683568" y="980728"/>
            <a:ext cx="8208912" cy="122413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500" b="1" dirty="0" smtClean="0">
                <a:solidFill>
                  <a:schemeClr val="accent1">
                    <a:lumMod val="75000"/>
                  </a:schemeClr>
                </a:solidFill>
              </a:rPr>
              <a:t>Средства избирательных фондов </a:t>
            </a:r>
            <a:r>
              <a:rPr lang="ru-RU" sz="1500" b="1" u="sng" dirty="0" smtClean="0">
                <a:solidFill>
                  <a:schemeClr val="accent1">
                    <a:lumMod val="75000"/>
                  </a:schemeClr>
                </a:solidFill>
              </a:rPr>
              <a:t>могут использоваться</a:t>
            </a:r>
            <a:r>
              <a:rPr lang="ru-RU" sz="1500" b="1" dirty="0" smtClean="0">
                <a:solidFill>
                  <a:schemeClr val="accent1">
                    <a:lumMod val="75000"/>
                  </a:schemeClr>
                </a:solidFill>
              </a:rPr>
              <a:t>:</a:t>
            </a:r>
          </a:p>
          <a:p>
            <a:r>
              <a:rPr lang="ru-RU" sz="1500" b="1" dirty="0" smtClean="0">
                <a:solidFill>
                  <a:schemeClr val="accent1">
                    <a:lumMod val="75000"/>
                  </a:schemeClr>
                </a:solidFill>
              </a:rPr>
              <a:t>    - только создавшими их кандидатами, избирательными объединениями, инициативными группами по проведению референдумов;</a:t>
            </a:r>
          </a:p>
          <a:p>
            <a:pPr algn="just"/>
            <a:r>
              <a:rPr lang="ru-RU" sz="1500" b="1" dirty="0" smtClean="0">
                <a:solidFill>
                  <a:schemeClr val="accent1">
                    <a:lumMod val="75000"/>
                  </a:schemeClr>
                </a:solidFill>
              </a:rPr>
              <a:t>    - только на покрытие расходов, связанных с проведением избирательной кампании, кампании референдума. </a:t>
            </a:r>
          </a:p>
        </p:txBody>
      </p:sp>
      <p:sp>
        <p:nvSpPr>
          <p:cNvPr id="18" name="Прямоугольник 17"/>
          <p:cNvSpPr/>
          <p:nvPr/>
        </p:nvSpPr>
        <p:spPr>
          <a:xfrm>
            <a:off x="683568" y="2276872"/>
            <a:ext cx="8208912" cy="100811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500" b="1" dirty="0" smtClean="0">
                <a:solidFill>
                  <a:schemeClr val="accent1">
                    <a:lumMod val="75000"/>
                  </a:schemeClr>
                </a:solidFill>
              </a:rPr>
              <a:t>Средства избирательных фондов, </a:t>
            </a:r>
            <a:r>
              <a:rPr lang="ru-RU" sz="1500" b="1" u="sng" dirty="0" smtClean="0">
                <a:solidFill>
                  <a:schemeClr val="accent1">
                    <a:lumMod val="75000"/>
                  </a:schemeClr>
                </a:solidFill>
              </a:rPr>
              <a:t>в частности, могут использоваться</a:t>
            </a:r>
            <a:r>
              <a:rPr lang="ru-RU" sz="1500" b="1" dirty="0" smtClean="0">
                <a:solidFill>
                  <a:schemeClr val="accent1">
                    <a:lumMod val="75000"/>
                  </a:schemeClr>
                </a:solidFill>
              </a:rPr>
              <a:t>:</a:t>
            </a:r>
          </a:p>
          <a:p>
            <a:r>
              <a:rPr lang="ru-RU" sz="1500" b="1" dirty="0" smtClean="0">
                <a:solidFill>
                  <a:schemeClr val="accent1">
                    <a:lumMod val="75000"/>
                  </a:schemeClr>
                </a:solidFill>
              </a:rPr>
              <a:t>    - на сбор подписей;</a:t>
            </a:r>
          </a:p>
          <a:p>
            <a:pPr algn="just"/>
            <a:r>
              <a:rPr lang="ru-RU" sz="1500" b="1" dirty="0" smtClean="0">
                <a:solidFill>
                  <a:schemeClr val="accent1">
                    <a:lumMod val="75000"/>
                  </a:schemeClr>
                </a:solidFill>
              </a:rPr>
              <a:t>    - предвыборную агитацию;</a:t>
            </a:r>
          </a:p>
          <a:p>
            <a:r>
              <a:rPr lang="ru-RU" sz="1500" b="1" dirty="0" smtClean="0">
                <a:solidFill>
                  <a:schemeClr val="accent1">
                    <a:lumMod val="75000"/>
                  </a:schemeClr>
                </a:solidFill>
              </a:rPr>
              <a:t>    - на оплату информационных и консультационных услуг.</a:t>
            </a:r>
          </a:p>
        </p:txBody>
      </p:sp>
      <p:sp>
        <p:nvSpPr>
          <p:cNvPr id="19" name="Прямоугольник 18"/>
          <p:cNvSpPr/>
          <p:nvPr/>
        </p:nvSpPr>
        <p:spPr>
          <a:xfrm>
            <a:off x="683568" y="3356992"/>
            <a:ext cx="8208912" cy="50405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ru-RU" sz="1500" b="1" dirty="0" smtClean="0">
                <a:solidFill>
                  <a:schemeClr val="accent1">
                    <a:lumMod val="75000"/>
                  </a:schemeClr>
                </a:solidFill>
              </a:rPr>
              <a:t>С гражданами и юридическими лицами на выполнение работ, оказание услуг заключаются договоры.</a:t>
            </a:r>
          </a:p>
        </p:txBody>
      </p:sp>
      <p:sp>
        <p:nvSpPr>
          <p:cNvPr id="21" name="Прямоугольник 20"/>
          <p:cNvSpPr/>
          <p:nvPr/>
        </p:nvSpPr>
        <p:spPr>
          <a:xfrm>
            <a:off x="683568" y="3933056"/>
            <a:ext cx="8208912" cy="43204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ru-RU" sz="1500" b="1" u="sng" dirty="0" smtClean="0">
                <a:solidFill>
                  <a:schemeClr val="accent1">
                    <a:lumMod val="75000"/>
                  </a:schemeClr>
                </a:solidFill>
              </a:rPr>
              <a:t>Допускается</a:t>
            </a:r>
            <a:r>
              <a:rPr lang="ru-RU" sz="1500" b="1" dirty="0" smtClean="0">
                <a:solidFill>
                  <a:schemeClr val="accent1">
                    <a:lumMod val="75000"/>
                  </a:schemeClr>
                </a:solidFill>
              </a:rPr>
              <a:t> добровольное бесплатное выполнение работ, оказание услуг гражданами.</a:t>
            </a:r>
          </a:p>
        </p:txBody>
      </p:sp>
      <p:sp>
        <p:nvSpPr>
          <p:cNvPr id="23" name="Прямоугольник 22"/>
          <p:cNvSpPr/>
          <p:nvPr/>
        </p:nvSpPr>
        <p:spPr>
          <a:xfrm>
            <a:off x="683568" y="4437112"/>
            <a:ext cx="8208912" cy="79208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ru-RU" sz="1500" b="1" u="sng" dirty="0" smtClean="0">
                <a:solidFill>
                  <a:schemeClr val="accent1">
                    <a:lumMod val="75000"/>
                  </a:schemeClr>
                </a:solidFill>
              </a:rPr>
              <a:t>Любые расходы</a:t>
            </a:r>
            <a:r>
              <a:rPr lang="ru-RU" sz="1500" b="1" dirty="0" smtClean="0">
                <a:solidFill>
                  <a:schemeClr val="accent1">
                    <a:lumMod val="75000"/>
                  </a:schemeClr>
                </a:solidFill>
              </a:rPr>
              <a:t> со стороны кандидатов и избирательных объединений, </a:t>
            </a:r>
            <a:r>
              <a:rPr lang="ru-RU" sz="1500" b="1" u="sng" dirty="0" smtClean="0">
                <a:solidFill>
                  <a:schemeClr val="accent1">
                    <a:lumMod val="75000"/>
                  </a:schemeClr>
                </a:solidFill>
              </a:rPr>
              <a:t>любая финансовая поддержка</a:t>
            </a:r>
            <a:r>
              <a:rPr lang="ru-RU" sz="1500" b="1" dirty="0" smtClean="0">
                <a:solidFill>
                  <a:schemeClr val="accent1">
                    <a:lumMod val="75000"/>
                  </a:schemeClr>
                </a:solidFill>
              </a:rPr>
              <a:t> от граждан и юридических лиц в целях достижения определенного результата на выборах, минуя избирательные фонды, </a:t>
            </a:r>
            <a:r>
              <a:rPr lang="ru-RU" sz="1500" b="1" u="sng" dirty="0" smtClean="0">
                <a:solidFill>
                  <a:schemeClr val="accent1">
                    <a:lumMod val="75000"/>
                  </a:schemeClr>
                </a:solidFill>
              </a:rPr>
              <a:t>запрещается</a:t>
            </a:r>
            <a:r>
              <a:rPr lang="ru-RU" sz="1500" b="1" dirty="0" smtClean="0">
                <a:solidFill>
                  <a:schemeClr val="accent1">
                    <a:lumMod val="75000"/>
                  </a:schemeClr>
                </a:solidFill>
              </a:rPr>
              <a:t>!</a:t>
            </a:r>
          </a:p>
        </p:txBody>
      </p:sp>
      <p:sp>
        <p:nvSpPr>
          <p:cNvPr id="24" name="Прямоугольник 23"/>
          <p:cNvSpPr/>
          <p:nvPr/>
        </p:nvSpPr>
        <p:spPr>
          <a:xfrm>
            <a:off x="683568" y="5301208"/>
            <a:ext cx="8208912" cy="57606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ru-RU" sz="1500" b="1" u="sng" dirty="0" smtClean="0">
                <a:solidFill>
                  <a:schemeClr val="accent1">
                    <a:lumMod val="75000"/>
                  </a:schemeClr>
                </a:solidFill>
              </a:rPr>
              <a:t>Не позднее чем через 30 дней</a:t>
            </a:r>
            <a:r>
              <a:rPr lang="ru-RU" sz="1500" b="1" dirty="0" smtClean="0">
                <a:solidFill>
                  <a:schemeClr val="accent1">
                    <a:lumMod val="75000"/>
                  </a:schemeClr>
                </a:solidFill>
              </a:rPr>
              <a:t> со дня официального опубликования результатов выборов в соответствующую избирательную комиссию представляется итоговый </a:t>
            </a:r>
            <a:r>
              <a:rPr lang="ru-RU" sz="1500" b="1" u="sng" dirty="0" smtClean="0">
                <a:solidFill>
                  <a:schemeClr val="accent1">
                    <a:lumMod val="75000"/>
                  </a:schemeClr>
                </a:solidFill>
              </a:rPr>
              <a:t>финансовый отчет</a:t>
            </a:r>
            <a:r>
              <a:rPr lang="ru-RU" sz="1500" b="1" dirty="0" smtClean="0">
                <a:solidFill>
                  <a:schemeClr val="accent1">
                    <a:lumMod val="75000"/>
                  </a:schemeClr>
                </a:solidFill>
              </a:rPr>
              <a:t>.</a:t>
            </a:r>
          </a:p>
        </p:txBody>
      </p:sp>
      <p:sp>
        <p:nvSpPr>
          <p:cNvPr id="25" name="Прямоугольник 24"/>
          <p:cNvSpPr/>
          <p:nvPr/>
        </p:nvSpPr>
        <p:spPr>
          <a:xfrm>
            <a:off x="683568" y="5949280"/>
            <a:ext cx="8208912" cy="57606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ru-RU" sz="1500" b="1" u="sng" dirty="0" smtClean="0">
                <a:solidFill>
                  <a:schemeClr val="accent1">
                    <a:lumMod val="75000"/>
                  </a:schemeClr>
                </a:solidFill>
              </a:rPr>
              <a:t>Копии</a:t>
            </a:r>
            <a:r>
              <a:rPr lang="ru-RU" sz="1500" b="1" dirty="0" smtClean="0">
                <a:solidFill>
                  <a:schemeClr val="accent1">
                    <a:lumMod val="75000"/>
                  </a:schemeClr>
                </a:solidFill>
              </a:rPr>
              <a:t> этих отчетов передаются избирательными комиссиями в средства массовой информации </a:t>
            </a:r>
            <a:r>
              <a:rPr lang="ru-RU" sz="1500" b="1" u="sng" dirty="0" smtClean="0">
                <a:solidFill>
                  <a:schemeClr val="accent1">
                    <a:lumMod val="75000"/>
                  </a:schemeClr>
                </a:solidFill>
              </a:rPr>
              <a:t>для публикации</a:t>
            </a:r>
            <a:r>
              <a:rPr lang="ru-RU" sz="1500" b="1" dirty="0" smtClean="0">
                <a:solidFill>
                  <a:schemeClr val="accent1">
                    <a:lumMod val="75000"/>
                  </a:schemeClr>
                </a:solidFill>
              </a:rPr>
              <a:t>.</a:t>
            </a:r>
          </a:p>
        </p:txBody>
      </p:sp>
      <p:sp>
        <p:nvSpPr>
          <p:cNvPr id="12" name="Прямоугольник 11"/>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118</a:t>
            </a:r>
            <a:endParaRPr lang="ru-RU" b="1" dirty="0">
              <a:solidFill>
                <a:schemeClr val="bg1"/>
              </a:solidFill>
            </a:endParaRPr>
          </a:p>
        </p:txBody>
      </p:sp>
      <p:sp>
        <p:nvSpPr>
          <p:cNvPr id="14" name="Скругленный прямоугольник 13"/>
          <p:cNvSpPr/>
          <p:nvPr/>
        </p:nvSpPr>
        <p:spPr>
          <a:xfrm>
            <a:off x="1187624" y="692696"/>
            <a:ext cx="6912768" cy="28803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chemeClr val="accent1">
                    <a:lumMod val="75000"/>
                  </a:schemeClr>
                </a:solidFill>
              </a:rPr>
              <a:t>РАСХОДОВАНИЕ СРЕДСТВ ИЗБИРАТЕЛЬНЫХ ФОНДОВ</a:t>
            </a:r>
            <a:endParaRPr lang="ru-RU" b="1" dirty="0">
              <a:solidFill>
                <a:schemeClr val="accent1">
                  <a:lumMod val="75000"/>
                </a:schemeClr>
              </a:solidFill>
            </a:endParaRPr>
          </a:p>
        </p:txBody>
      </p:sp>
      <p:sp>
        <p:nvSpPr>
          <p:cNvPr id="15" name="Прямоугольник 1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4.2.6. Избирательные фонды</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179512" y="0"/>
            <a:ext cx="8784976"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1.3. Система избирательного права</a:t>
            </a:r>
            <a:endParaRPr lang="ru-RU" sz="3200" b="1" dirty="0">
              <a:effectLst>
                <a:outerShdw blurRad="38100" dist="38100" dir="2700000" algn="tl">
                  <a:srgbClr val="000000">
                    <a:alpha val="43137"/>
                  </a:srgbClr>
                </a:outerShdw>
              </a:effectLst>
            </a:endParaRPr>
          </a:p>
        </p:txBody>
      </p:sp>
      <p:sp>
        <p:nvSpPr>
          <p:cNvPr id="14" name="Прямоугольник 13"/>
          <p:cNvSpPr/>
          <p:nvPr/>
        </p:nvSpPr>
        <p:spPr>
          <a:xfrm>
            <a:off x="395536" y="836712"/>
            <a:ext cx="8424936" cy="792088"/>
          </a:xfrm>
          <a:prstGeom prst="rect">
            <a:avLst/>
          </a:prstGeom>
          <a:gradFill flip="none" rotWithShape="1">
            <a:gsLst>
              <a:gs pos="0">
                <a:srgbClr val="FFEFD1"/>
              </a:gs>
              <a:gs pos="64999">
                <a:srgbClr val="F0EBD5"/>
              </a:gs>
              <a:gs pos="100000">
                <a:srgbClr val="D1C39F"/>
              </a:gs>
            </a:gsLst>
            <a:lin ang="5400000" scaled="0"/>
            <a:tileRect r="-100000" b="-100000"/>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a:lnSpc>
                <a:spcPct val="150000"/>
              </a:lnSpc>
            </a:pPr>
            <a:r>
              <a:rPr lang="ru-RU" sz="1600" b="1" dirty="0" smtClean="0">
                <a:solidFill>
                  <a:schemeClr val="tx2">
                    <a:lumMod val="75000"/>
                  </a:schemeClr>
                </a:solidFill>
              </a:rPr>
              <a:t>Система избирательного права </a:t>
            </a:r>
            <a:r>
              <a:rPr lang="ru-RU" sz="1600" dirty="0" smtClean="0">
                <a:solidFill>
                  <a:schemeClr val="tx2">
                    <a:lumMod val="75000"/>
                  </a:schemeClr>
                </a:solidFill>
              </a:rPr>
              <a:t>– совокупность элементов, составляющих институт избирательного права Российской Федерации.</a:t>
            </a:r>
            <a:endParaRPr lang="ru-RU" sz="1600" dirty="0">
              <a:solidFill>
                <a:schemeClr val="tx2">
                  <a:lumMod val="75000"/>
                </a:schemeClr>
              </a:solidFill>
            </a:endParaRPr>
          </a:p>
        </p:txBody>
      </p:sp>
      <p:sp>
        <p:nvSpPr>
          <p:cNvPr id="16" name="Прямоугольник 15"/>
          <p:cNvSpPr/>
          <p:nvPr/>
        </p:nvSpPr>
        <p:spPr>
          <a:xfrm>
            <a:off x="2987824" y="1916832"/>
            <a:ext cx="3312368" cy="288032"/>
          </a:xfrm>
          <a:prstGeom prst="rect">
            <a:avLst/>
          </a:prstGeom>
          <a:ln w="9525">
            <a:solidFill>
              <a:schemeClr val="tx2">
                <a:lumMod val="7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dirty="0" smtClean="0">
                <a:solidFill>
                  <a:schemeClr val="tx2">
                    <a:lumMod val="75000"/>
                  </a:schemeClr>
                </a:solidFill>
              </a:rPr>
              <a:t>Основные элементы:</a:t>
            </a:r>
            <a:endParaRPr lang="ru-RU" sz="1600" dirty="0">
              <a:solidFill>
                <a:schemeClr val="tx2">
                  <a:lumMod val="75000"/>
                </a:schemeClr>
              </a:solidFill>
            </a:endParaRPr>
          </a:p>
        </p:txBody>
      </p:sp>
      <p:sp>
        <p:nvSpPr>
          <p:cNvPr id="24" name="Прямоугольник 23"/>
          <p:cNvSpPr/>
          <p:nvPr/>
        </p:nvSpPr>
        <p:spPr>
          <a:xfrm>
            <a:off x="683568" y="2564904"/>
            <a:ext cx="3312368" cy="1152128"/>
          </a:xfrm>
          <a:prstGeom prst="rect">
            <a:avLst/>
          </a:prstGeom>
          <a:ln w="9525">
            <a:solidFill>
              <a:schemeClr val="tx2">
                <a:lumMod val="7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dirty="0" smtClean="0">
                <a:solidFill>
                  <a:schemeClr val="tx2">
                    <a:lumMod val="75000"/>
                  </a:schemeClr>
                </a:solidFill>
              </a:rPr>
              <a:t>материальная часть</a:t>
            </a:r>
          </a:p>
          <a:p>
            <a:pPr algn="ctr"/>
            <a:r>
              <a:rPr lang="ru-RU" sz="1400" dirty="0" smtClean="0">
                <a:solidFill>
                  <a:schemeClr val="tx2">
                    <a:lumMod val="75000"/>
                  </a:schemeClr>
                </a:solidFill>
              </a:rPr>
              <a:t>(нормы, закрепляющие субъективное избирательное право, понятие выборов, принципы избирательного права и т.д.)</a:t>
            </a:r>
            <a:endParaRPr lang="ru-RU" sz="1400" dirty="0">
              <a:solidFill>
                <a:schemeClr val="tx2">
                  <a:lumMod val="75000"/>
                </a:schemeClr>
              </a:solidFill>
            </a:endParaRPr>
          </a:p>
        </p:txBody>
      </p:sp>
      <p:sp>
        <p:nvSpPr>
          <p:cNvPr id="25" name="Прямоугольник 24"/>
          <p:cNvSpPr/>
          <p:nvPr/>
        </p:nvSpPr>
        <p:spPr>
          <a:xfrm>
            <a:off x="5292080" y="2564904"/>
            <a:ext cx="3312368" cy="1152128"/>
          </a:xfrm>
          <a:prstGeom prst="rect">
            <a:avLst/>
          </a:prstGeom>
          <a:ln w="9525">
            <a:solidFill>
              <a:schemeClr val="tx2">
                <a:lumMod val="7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ru-RU" sz="1600" dirty="0" smtClean="0">
                <a:solidFill>
                  <a:schemeClr val="tx2">
                    <a:lumMod val="75000"/>
                  </a:schemeClr>
                </a:solidFill>
              </a:rPr>
              <a:t>процессуальная часть</a:t>
            </a:r>
          </a:p>
          <a:p>
            <a:pPr algn="ctr"/>
            <a:r>
              <a:rPr lang="ru-RU" sz="1400" dirty="0" smtClean="0">
                <a:solidFill>
                  <a:schemeClr val="tx2">
                    <a:lumMod val="75000"/>
                  </a:schemeClr>
                </a:solidFill>
              </a:rPr>
              <a:t>(порядок реализации материальных норм, например, регламентация отдельных стадий выборов)</a:t>
            </a:r>
            <a:endParaRPr lang="ru-RU" sz="1400" dirty="0">
              <a:solidFill>
                <a:schemeClr val="tx2">
                  <a:lumMod val="75000"/>
                </a:schemeClr>
              </a:solidFill>
            </a:endParaRPr>
          </a:p>
        </p:txBody>
      </p:sp>
      <p:cxnSp>
        <p:nvCxnSpPr>
          <p:cNvPr id="32" name="Прямая соединительная линия 31"/>
          <p:cNvCxnSpPr/>
          <p:nvPr/>
        </p:nvCxnSpPr>
        <p:spPr>
          <a:xfrm flipH="1">
            <a:off x="2339752" y="2060848"/>
            <a:ext cx="648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339752" y="2060848"/>
            <a:ext cx="0"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a:off x="6300192" y="2060848"/>
            <a:ext cx="648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948264" y="2060848"/>
            <a:ext cx="0"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395536" y="4293096"/>
            <a:ext cx="8424936" cy="2304256"/>
          </a:xfrm>
          <a:prstGeom prst="rect">
            <a:avLst/>
          </a:prstGeom>
          <a:gradFill flip="none" rotWithShape="1">
            <a:gsLst>
              <a:gs pos="0">
                <a:srgbClr val="FFEFD1"/>
              </a:gs>
              <a:gs pos="64999">
                <a:srgbClr val="F0EBD5"/>
              </a:gs>
              <a:gs pos="100000">
                <a:srgbClr val="D1C39F"/>
              </a:gs>
            </a:gsLst>
            <a:lin ang="5400000" scaled="0"/>
            <a:tileRect r="-100000" b="-100000"/>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gn="just">
              <a:lnSpc>
                <a:spcPct val="150000"/>
              </a:lnSpc>
            </a:pPr>
            <a:r>
              <a:rPr lang="ru-RU" sz="1600" dirty="0" smtClean="0">
                <a:solidFill>
                  <a:schemeClr val="tx2">
                    <a:lumMod val="75000"/>
                  </a:schemeClr>
                </a:solidFill>
              </a:rPr>
              <a:t>По территориальному принципу избирательное право подразделяется на правовое регулирование:</a:t>
            </a:r>
          </a:p>
          <a:p>
            <a:pPr algn="just"/>
            <a:endParaRPr lang="ru-RU" sz="1600" dirty="0">
              <a:solidFill>
                <a:schemeClr val="tx2">
                  <a:lumMod val="75000"/>
                </a:schemeClr>
              </a:solidFill>
            </a:endParaRPr>
          </a:p>
        </p:txBody>
      </p:sp>
      <p:sp>
        <p:nvSpPr>
          <p:cNvPr id="54" name="TextBox 53"/>
          <p:cNvSpPr txBox="1"/>
          <p:nvPr/>
        </p:nvSpPr>
        <p:spPr>
          <a:xfrm>
            <a:off x="611560" y="5013176"/>
            <a:ext cx="8136905" cy="1512168"/>
          </a:xfrm>
          <a:prstGeom prst="rect">
            <a:avLst/>
          </a:prstGeom>
          <a:noFill/>
        </p:spPr>
        <p:txBody>
          <a:bodyPr wrap="square" rtlCol="0">
            <a:noAutofit/>
          </a:bodyPr>
          <a:lstStyle/>
          <a:p>
            <a:pPr algn="just">
              <a:lnSpc>
                <a:spcPct val="150000"/>
              </a:lnSpc>
            </a:pPr>
            <a:r>
              <a:rPr lang="ru-RU" sz="1600" dirty="0" smtClean="0">
                <a:solidFill>
                  <a:schemeClr val="tx2">
                    <a:lumMod val="75000"/>
                  </a:schemeClr>
                </a:solidFill>
              </a:rPr>
              <a:t>- федеральных выборов (Президента РФ, Государственной Думы РФ);</a:t>
            </a:r>
          </a:p>
          <a:p>
            <a:pPr algn="just">
              <a:lnSpc>
                <a:spcPct val="150000"/>
              </a:lnSpc>
              <a:buFontTx/>
              <a:buChar char="-"/>
            </a:pPr>
            <a:r>
              <a:rPr lang="ru-RU" sz="1600" dirty="0" smtClean="0">
                <a:solidFill>
                  <a:schemeClr val="tx2">
                    <a:lumMod val="75000"/>
                  </a:schemeClr>
                </a:solidFill>
              </a:rPr>
              <a:t> выборов в субъектах РФ (высших должностных лиц и законодательных органов государственной власти субъектов РФ);</a:t>
            </a:r>
          </a:p>
          <a:p>
            <a:pPr algn="just">
              <a:lnSpc>
                <a:spcPct val="150000"/>
              </a:lnSpc>
              <a:buFontTx/>
              <a:buChar char="-"/>
            </a:pPr>
            <a:r>
              <a:rPr lang="ru-RU" sz="1600" dirty="0" smtClean="0">
                <a:solidFill>
                  <a:schemeClr val="tx2">
                    <a:lumMod val="75000"/>
                  </a:schemeClr>
                </a:solidFill>
              </a:rPr>
              <a:t> муниципальных выборов (должностных лиц и органов местного самоуправления).</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a:t>
            </a:r>
            <a:endParaRPr lang="ru-RU" b="1" dirty="0">
              <a:solidFill>
                <a:schemeClr val="bg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87" name="Прямоугольник 86"/>
          <p:cNvSpPr/>
          <p:nvPr/>
        </p:nvSpPr>
        <p:spPr>
          <a:xfrm>
            <a:off x="107504" y="764704"/>
            <a:ext cx="8928992" cy="864096"/>
          </a:xfrm>
          <a:prstGeom prst="rect">
            <a:avLst/>
          </a:prstGeom>
          <a:solidFill>
            <a:schemeClr val="accent3">
              <a:lumMod val="60000"/>
              <a:lumOff val="40000"/>
              <a:alpha val="7098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accent6">
                    <a:lumMod val="50000"/>
                  </a:schemeClr>
                </a:solidFill>
              </a:rPr>
              <a:t>Предвыборная агитация – </a:t>
            </a:r>
            <a:r>
              <a:rPr lang="ru-RU" sz="1400" dirty="0" smtClean="0">
                <a:solidFill>
                  <a:schemeClr val="accent6">
                    <a:lumMod val="50000"/>
                  </a:schemeClr>
                </a:solidFill>
              </a:rPr>
              <a:t>деятельность, осуществляемая в период избирательной кампании и имеющая целью побудить или побуждающая избирателя к голосованию за кандидата (кандидатов, список кандидатов) или против него (них) (подпункт 4 ст.2 «Об основных гарантиях избирательных прав и права на участие в референдуме граждан Российской Федерации» ). </a:t>
            </a:r>
          </a:p>
        </p:txBody>
      </p:sp>
      <p:sp>
        <p:nvSpPr>
          <p:cNvPr id="88" name="Прямоугольник 87"/>
          <p:cNvSpPr/>
          <p:nvPr/>
        </p:nvSpPr>
        <p:spPr>
          <a:xfrm>
            <a:off x="2051720" y="1700808"/>
            <a:ext cx="6984776" cy="3384376"/>
          </a:xfrm>
          <a:prstGeom prst="rect">
            <a:avLst/>
          </a:prstGeom>
          <a:solidFill>
            <a:schemeClr val="accent3">
              <a:lumMod val="60000"/>
              <a:lumOff val="40000"/>
              <a:alpha val="69804"/>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accent6">
                    <a:lumMod val="50000"/>
                  </a:schemeClr>
                </a:solidFill>
              </a:rPr>
              <a:t>а)</a:t>
            </a:r>
            <a:r>
              <a:rPr lang="ru-RU" sz="1200" dirty="0" smtClean="0">
                <a:solidFill>
                  <a:schemeClr val="accent6">
                    <a:lumMod val="50000"/>
                  </a:schemeClr>
                </a:solidFill>
              </a:rPr>
              <a:t> призывы </a:t>
            </a:r>
            <a:r>
              <a:rPr lang="ru-RU" sz="1250" dirty="0" smtClean="0">
                <a:solidFill>
                  <a:schemeClr val="accent6">
                    <a:lumMod val="50000"/>
                  </a:schemeClr>
                </a:solidFill>
              </a:rPr>
              <a:t>голосовать за кандидата, </a:t>
            </a:r>
            <a:r>
              <a:rPr lang="ru-RU" sz="1200" dirty="0" smtClean="0">
                <a:solidFill>
                  <a:schemeClr val="accent6">
                    <a:lumMod val="50000"/>
                  </a:schemeClr>
                </a:solidFill>
              </a:rPr>
              <a:t>кандидатов,</a:t>
            </a:r>
            <a:r>
              <a:rPr lang="ru-RU" sz="1250" dirty="0" smtClean="0">
                <a:solidFill>
                  <a:schemeClr val="accent6">
                    <a:lumMod val="50000"/>
                  </a:schemeClr>
                </a:solidFill>
              </a:rPr>
              <a:t> список, </a:t>
            </a:r>
            <a:r>
              <a:rPr lang="ru-RU" sz="1200" dirty="0" smtClean="0">
                <a:solidFill>
                  <a:schemeClr val="accent6">
                    <a:lumMod val="50000"/>
                  </a:schemeClr>
                </a:solidFill>
              </a:rPr>
              <a:t>списки кандидатов</a:t>
            </a:r>
            <a:r>
              <a:rPr lang="ru-RU" sz="1250" dirty="0" smtClean="0">
                <a:solidFill>
                  <a:schemeClr val="accent6">
                    <a:lumMod val="50000"/>
                  </a:schemeClr>
                </a:solidFill>
              </a:rPr>
              <a:t> либо против него (них);</a:t>
            </a:r>
          </a:p>
          <a:p>
            <a:pPr algn="just"/>
            <a:r>
              <a:rPr lang="ru-RU" sz="1250" b="1" dirty="0" smtClean="0">
                <a:solidFill>
                  <a:schemeClr val="accent6">
                    <a:lumMod val="50000"/>
                  </a:schemeClr>
                </a:solidFill>
              </a:rPr>
              <a:t>б)</a:t>
            </a:r>
            <a:r>
              <a:rPr lang="ru-RU" sz="1250" dirty="0" smtClean="0">
                <a:solidFill>
                  <a:schemeClr val="accent6">
                    <a:lumMod val="50000"/>
                  </a:schemeClr>
                </a:solidFill>
              </a:rPr>
              <a:t> выражение предпочтения какому-либо кандидату, избирательному объединению, в частности указание на то, за какого кандидата, за какой список кандидатов, за какое избирательное объединение будет голосовать избиратель (за исключением случая опубликования (обнародования) результатов опроса общественного мнения в соответствии с пунктом 2 статьи 46 настоящего Федерального закона);</a:t>
            </a:r>
          </a:p>
          <a:p>
            <a:pPr algn="just"/>
            <a:r>
              <a:rPr lang="ru-RU" sz="1250" b="1" dirty="0" smtClean="0">
                <a:solidFill>
                  <a:schemeClr val="accent6">
                    <a:lumMod val="50000"/>
                  </a:schemeClr>
                </a:solidFill>
              </a:rPr>
              <a:t>в)</a:t>
            </a:r>
            <a:r>
              <a:rPr lang="ru-RU" sz="1250" dirty="0" smtClean="0">
                <a:solidFill>
                  <a:schemeClr val="accent6">
                    <a:lumMod val="50000"/>
                  </a:schemeClr>
                </a:solidFill>
              </a:rPr>
              <a:t> описание возможных последствий в случае, если тот или иной кандидат будет избран или не будет избран, тот или иной список кандидатов будет допущен или не будет допущен к распределению депутатских мандатов;</a:t>
            </a:r>
          </a:p>
          <a:p>
            <a:pPr algn="just"/>
            <a:r>
              <a:rPr lang="ru-RU" sz="1250" b="1" dirty="0" smtClean="0">
                <a:solidFill>
                  <a:schemeClr val="accent6">
                    <a:lumMod val="50000"/>
                  </a:schemeClr>
                </a:solidFill>
              </a:rPr>
              <a:t>г)</a:t>
            </a:r>
            <a:r>
              <a:rPr lang="ru-RU" sz="1250" dirty="0" smtClean="0">
                <a:solidFill>
                  <a:schemeClr val="accent6">
                    <a:lumMod val="50000"/>
                  </a:schemeClr>
                </a:solidFill>
              </a:rPr>
              <a:t> распространение информации, в которой явно преобладают сведения о каком-либо кандидате (каких-либо кандидатах), избирательном объединении в сочетании с позитивными либо негативными комментариями;</a:t>
            </a:r>
          </a:p>
          <a:p>
            <a:pPr algn="just"/>
            <a:r>
              <a:rPr lang="ru-RU" sz="1250" b="1" dirty="0" smtClean="0">
                <a:solidFill>
                  <a:schemeClr val="accent6">
                    <a:lumMod val="50000"/>
                  </a:schemeClr>
                </a:solidFill>
              </a:rPr>
              <a:t>д)</a:t>
            </a:r>
            <a:r>
              <a:rPr lang="ru-RU" sz="1250" dirty="0" smtClean="0">
                <a:solidFill>
                  <a:schemeClr val="accent6">
                    <a:lumMod val="50000"/>
                  </a:schemeClr>
                </a:solidFill>
              </a:rPr>
              <a:t> распространение информации о деятельности кандидата, не связанной с его профессиональной деятельностью или исполнением им своих служебных (должностных) обязанностей;</a:t>
            </a:r>
          </a:p>
          <a:p>
            <a:pPr algn="just"/>
            <a:r>
              <a:rPr lang="ru-RU" sz="1250" b="1" dirty="0" smtClean="0">
                <a:solidFill>
                  <a:schemeClr val="accent6">
                    <a:lumMod val="50000"/>
                  </a:schemeClr>
                </a:solidFill>
              </a:rPr>
              <a:t>е)</a:t>
            </a:r>
            <a:r>
              <a:rPr lang="ru-RU" sz="1250" dirty="0" smtClean="0">
                <a:solidFill>
                  <a:schemeClr val="accent6">
                    <a:lumMod val="50000"/>
                  </a:schemeClr>
                </a:solidFill>
              </a:rPr>
              <a:t> деятельность, способствующая созданию положительного или отрицательного отношения избирателей к кандидату, избирательному объединению, выдвинувшему кандидата, список кандидатов.</a:t>
            </a:r>
          </a:p>
        </p:txBody>
      </p:sp>
      <p:sp>
        <p:nvSpPr>
          <p:cNvPr id="18" name="Прямоугольник 17"/>
          <p:cNvSpPr/>
          <p:nvPr/>
        </p:nvSpPr>
        <p:spPr>
          <a:xfrm>
            <a:off x="107504" y="2348880"/>
            <a:ext cx="1440160" cy="1656184"/>
          </a:xfrm>
          <a:prstGeom prst="rect">
            <a:avLst/>
          </a:prstGeom>
          <a:solidFill>
            <a:srgbClr val="E46C0A">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bg1"/>
                </a:solidFill>
              </a:rPr>
              <a:t>В соответствии с п.2 ст.48 </a:t>
            </a:r>
          </a:p>
          <a:p>
            <a:pPr algn="ctr"/>
            <a:r>
              <a:rPr lang="ru-RU" sz="1500" b="1" dirty="0" smtClean="0">
                <a:solidFill>
                  <a:schemeClr val="bg1"/>
                </a:solidFill>
              </a:rPr>
              <a:t>67-ФЗ </a:t>
            </a:r>
            <a:r>
              <a:rPr lang="ru-RU" sz="1500" b="1" dirty="0" smtClean="0">
                <a:ea typeface="Microsoft JhengHei" pitchFamily="34" charset="-120"/>
              </a:rPr>
              <a:t>от 12.06.2002</a:t>
            </a:r>
            <a:r>
              <a:rPr lang="ru-RU" sz="1500" b="1" dirty="0" smtClean="0">
                <a:solidFill>
                  <a:schemeClr val="bg1"/>
                </a:solidFill>
              </a:rPr>
              <a:t> предвыборной агитацией признаются:</a:t>
            </a:r>
          </a:p>
        </p:txBody>
      </p:sp>
      <p:sp>
        <p:nvSpPr>
          <p:cNvPr id="19" name="Стрелка вправо 18"/>
          <p:cNvSpPr/>
          <p:nvPr/>
        </p:nvSpPr>
        <p:spPr>
          <a:xfrm>
            <a:off x="1619672" y="2996952"/>
            <a:ext cx="360040" cy="360040"/>
          </a:xfrm>
          <a:prstGeom prst="rightArrow">
            <a:avLst/>
          </a:prstGeom>
          <a:solidFill>
            <a:srgbClr val="E46C0A">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07504" y="5373216"/>
            <a:ext cx="1440160" cy="864096"/>
          </a:xfrm>
          <a:prstGeom prst="rect">
            <a:avLst/>
          </a:prstGeom>
          <a:solidFill>
            <a:srgbClr val="E46C0A">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bg1"/>
                </a:solidFill>
              </a:rPr>
              <a:t>п.21 ст.48 </a:t>
            </a:r>
          </a:p>
          <a:p>
            <a:pPr algn="ctr"/>
            <a:r>
              <a:rPr lang="ru-RU" sz="1500" b="1" dirty="0" smtClean="0">
                <a:solidFill>
                  <a:schemeClr val="bg1"/>
                </a:solidFill>
              </a:rPr>
              <a:t>67-ФЗ </a:t>
            </a:r>
            <a:r>
              <a:rPr lang="ru-RU" sz="1500" b="1" dirty="0" smtClean="0">
                <a:ea typeface="Microsoft JhengHei" pitchFamily="34" charset="-120"/>
              </a:rPr>
              <a:t>от 12.06.2002</a:t>
            </a:r>
            <a:endParaRPr lang="ru-RU" sz="1500" b="1" dirty="0" smtClean="0">
              <a:solidFill>
                <a:schemeClr val="bg1"/>
              </a:solidFill>
            </a:endParaRPr>
          </a:p>
        </p:txBody>
      </p:sp>
      <p:sp>
        <p:nvSpPr>
          <p:cNvPr id="24" name="Стрелка вправо 23"/>
          <p:cNvSpPr/>
          <p:nvPr/>
        </p:nvSpPr>
        <p:spPr>
          <a:xfrm>
            <a:off x="1619672" y="5589240"/>
            <a:ext cx="360040" cy="360040"/>
          </a:xfrm>
          <a:prstGeom prst="rightArrow">
            <a:avLst/>
          </a:prstGeom>
          <a:solidFill>
            <a:srgbClr val="E46C0A">
              <a:alpha val="8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2051720" y="5157192"/>
            <a:ext cx="6984776" cy="1440160"/>
          </a:xfrm>
          <a:prstGeom prst="rect">
            <a:avLst/>
          </a:prstGeom>
          <a:solidFill>
            <a:schemeClr val="accent3">
              <a:lumMod val="60000"/>
              <a:lumOff val="40000"/>
              <a:alpha val="69804"/>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accent6">
                    <a:lumMod val="50000"/>
                  </a:schemeClr>
                </a:solidFill>
              </a:rPr>
              <a:t>Действия, совершаемые при осуществлении представителями организаций, осуществляющих выпуск средств массовой информации, и представителями редакций сетевых изданий профессиональной деятельности и указанные в подпункте «а» пункта 2 настоящей статьи, признаются предвыборной агитацией в случае, если эти действия совершены с целью побудить избирателей голосовать за кандидата, кандидатов, список, списки кандидатов или против него (них), а действия, указанные в подпунктах «б» – «е» пункта 2 настоящей статьи, - в случае, если эти действия совершены с такой целью неоднократно.</a:t>
            </a:r>
          </a:p>
        </p:txBody>
      </p:sp>
      <p:sp>
        <p:nvSpPr>
          <p:cNvPr id="12" name="Прямоугольник 11"/>
          <p:cNvSpPr/>
          <p:nvPr/>
        </p:nvSpPr>
        <p:spPr>
          <a:xfrm>
            <a:off x="107504" y="0"/>
            <a:ext cx="8856984"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
        <p:nvSpPr>
          <p:cNvPr id="13" name="Прямоугольник 12"/>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119</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Прямая со стрелкой 114"/>
          <p:cNvCxnSpPr/>
          <p:nvPr/>
        </p:nvCxnSpPr>
        <p:spPr>
          <a:xfrm>
            <a:off x="5436096" y="2924944"/>
            <a:ext cx="0" cy="4320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8" name="TextBox 17"/>
          <p:cNvSpPr txBox="1"/>
          <p:nvPr/>
        </p:nvSpPr>
        <p:spPr>
          <a:xfrm>
            <a:off x="2987824" y="764704"/>
            <a:ext cx="3240360" cy="576064"/>
          </a:xfrm>
          <a:prstGeom prst="rect">
            <a:avLst/>
          </a:prstGeom>
          <a:ln w="19050"/>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lang="ru-RU" sz="1600" dirty="0" smtClean="0">
                <a:solidFill>
                  <a:schemeClr val="tx2">
                    <a:lumMod val="75000"/>
                  </a:schemeClr>
                </a:solidFill>
              </a:rPr>
              <a:t>Основные методы предвыборной агитации</a:t>
            </a:r>
          </a:p>
        </p:txBody>
      </p:sp>
      <p:cxnSp>
        <p:nvCxnSpPr>
          <p:cNvPr id="79" name="Прямая со стрелкой 78"/>
          <p:cNvCxnSpPr/>
          <p:nvPr/>
        </p:nvCxnSpPr>
        <p:spPr>
          <a:xfrm>
            <a:off x="3203848" y="1340768"/>
            <a:ext cx="0" cy="4320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95536" y="1772816"/>
            <a:ext cx="1728192" cy="1224136"/>
          </a:xfrm>
          <a:prstGeom prst="rect">
            <a:avLst/>
          </a:prstGeom>
          <a:ln w="19050"/>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lang="ru-RU" sz="1400" b="1" dirty="0" smtClean="0">
                <a:solidFill>
                  <a:schemeClr val="tx2">
                    <a:lumMod val="75000"/>
                  </a:schemeClr>
                </a:solidFill>
              </a:rPr>
              <a:t>агитация на каналах организаций телерадиовещания</a:t>
            </a:r>
          </a:p>
        </p:txBody>
      </p:sp>
      <p:sp>
        <p:nvSpPr>
          <p:cNvPr id="38" name="TextBox 37"/>
          <p:cNvSpPr txBox="1"/>
          <p:nvPr/>
        </p:nvSpPr>
        <p:spPr>
          <a:xfrm>
            <a:off x="2411760" y="1772816"/>
            <a:ext cx="1656184" cy="1224136"/>
          </a:xfrm>
          <a:prstGeom prst="rect">
            <a:avLst/>
          </a:prstGeom>
          <a:ln w="19050"/>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lang="ru-RU" sz="1400" b="1" dirty="0" smtClean="0">
                <a:solidFill>
                  <a:schemeClr val="tx2">
                    <a:lumMod val="75000"/>
                  </a:schemeClr>
                </a:solidFill>
              </a:rPr>
              <a:t>агитация в периодических печатных изданиях</a:t>
            </a:r>
          </a:p>
        </p:txBody>
      </p:sp>
      <p:sp>
        <p:nvSpPr>
          <p:cNvPr id="39" name="TextBox 38"/>
          <p:cNvSpPr txBox="1"/>
          <p:nvPr/>
        </p:nvSpPr>
        <p:spPr>
          <a:xfrm>
            <a:off x="4283968" y="1772816"/>
            <a:ext cx="2160240" cy="1224136"/>
          </a:xfrm>
          <a:prstGeom prst="rect">
            <a:avLst/>
          </a:prstGeom>
          <a:ln w="19050"/>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lang="ru-RU" sz="1400" b="1" dirty="0" smtClean="0">
                <a:solidFill>
                  <a:schemeClr val="tx2">
                    <a:lumMod val="75000"/>
                  </a:schemeClr>
                </a:solidFill>
              </a:rPr>
              <a:t>агитационные публичные мероприятия:</a:t>
            </a:r>
          </a:p>
        </p:txBody>
      </p:sp>
      <p:sp>
        <p:nvSpPr>
          <p:cNvPr id="40" name="TextBox 39"/>
          <p:cNvSpPr txBox="1"/>
          <p:nvPr/>
        </p:nvSpPr>
        <p:spPr>
          <a:xfrm>
            <a:off x="6660232" y="1772816"/>
            <a:ext cx="2232248" cy="1224136"/>
          </a:xfrm>
          <a:prstGeom prst="rect">
            <a:avLst/>
          </a:prstGeom>
          <a:ln w="19050"/>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ctr"/>
            <a:r>
              <a:rPr lang="ru-RU" sz="1330" b="1" dirty="0" smtClean="0">
                <a:solidFill>
                  <a:schemeClr val="tx2">
                    <a:lumMod val="75000"/>
                  </a:schemeClr>
                </a:solidFill>
              </a:rPr>
              <a:t>посредством выпуска и распространения печатных, аудиовизуальных и других агитационных материалов</a:t>
            </a:r>
          </a:p>
        </p:txBody>
      </p:sp>
      <p:sp>
        <p:nvSpPr>
          <p:cNvPr id="41" name="TextBox 40"/>
          <p:cNvSpPr txBox="1"/>
          <p:nvPr/>
        </p:nvSpPr>
        <p:spPr>
          <a:xfrm>
            <a:off x="179512" y="3356992"/>
            <a:ext cx="648072"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выступление кандидата, представителя избирательного объединения</a:t>
            </a:r>
          </a:p>
        </p:txBody>
      </p:sp>
      <p:cxnSp>
        <p:nvCxnSpPr>
          <p:cNvPr id="45" name="Прямая со стрелкой 44"/>
          <p:cNvCxnSpPr/>
          <p:nvPr/>
        </p:nvCxnSpPr>
        <p:spPr>
          <a:xfrm>
            <a:off x="5364088" y="1340768"/>
            <a:ext cx="0" cy="4320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99592" y="3356992"/>
            <a:ext cx="576064"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совместное мероприятие (круглый стол, дискуссия)</a:t>
            </a:r>
          </a:p>
        </p:txBody>
      </p:sp>
      <p:sp>
        <p:nvSpPr>
          <p:cNvPr id="47" name="TextBox 46"/>
          <p:cNvSpPr txBox="1"/>
          <p:nvPr/>
        </p:nvSpPr>
        <p:spPr>
          <a:xfrm>
            <a:off x="1547664" y="3356992"/>
            <a:ext cx="576064"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трансляция видеороликов кандидата, избирательного объединения</a:t>
            </a:r>
          </a:p>
        </p:txBody>
      </p:sp>
      <p:sp>
        <p:nvSpPr>
          <p:cNvPr id="48" name="TextBox 47"/>
          <p:cNvSpPr txBox="1"/>
          <p:nvPr/>
        </p:nvSpPr>
        <p:spPr>
          <a:xfrm>
            <a:off x="2411760" y="3356992"/>
            <a:ext cx="288032"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обращение к избирателям</a:t>
            </a:r>
          </a:p>
        </p:txBody>
      </p:sp>
      <p:sp>
        <p:nvSpPr>
          <p:cNvPr id="49" name="TextBox 48"/>
          <p:cNvSpPr txBox="1"/>
          <p:nvPr/>
        </p:nvSpPr>
        <p:spPr>
          <a:xfrm>
            <a:off x="3347864" y="3356992"/>
            <a:ext cx="360040"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статья</a:t>
            </a:r>
          </a:p>
        </p:txBody>
      </p:sp>
      <p:sp>
        <p:nvSpPr>
          <p:cNvPr id="50" name="TextBox 49"/>
          <p:cNvSpPr txBox="1"/>
          <p:nvPr/>
        </p:nvSpPr>
        <p:spPr>
          <a:xfrm>
            <a:off x="3923928" y="3356992"/>
            <a:ext cx="432048"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графическое изображение, фото</a:t>
            </a:r>
          </a:p>
        </p:txBody>
      </p:sp>
      <p:sp>
        <p:nvSpPr>
          <p:cNvPr id="52" name="TextBox 51"/>
          <p:cNvSpPr txBox="1"/>
          <p:nvPr/>
        </p:nvSpPr>
        <p:spPr>
          <a:xfrm>
            <a:off x="2915816" y="3356992"/>
            <a:ext cx="288032"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интервью</a:t>
            </a:r>
          </a:p>
        </p:txBody>
      </p:sp>
      <p:sp>
        <p:nvSpPr>
          <p:cNvPr id="53" name="TextBox 52"/>
          <p:cNvSpPr txBox="1"/>
          <p:nvPr/>
        </p:nvSpPr>
        <p:spPr>
          <a:xfrm>
            <a:off x="6588224" y="3356992"/>
            <a:ext cx="432048"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листовки, плакаты, буклеты, бамперы</a:t>
            </a:r>
          </a:p>
        </p:txBody>
      </p:sp>
      <p:sp>
        <p:nvSpPr>
          <p:cNvPr id="54" name="TextBox 53"/>
          <p:cNvSpPr txBox="1"/>
          <p:nvPr/>
        </p:nvSpPr>
        <p:spPr>
          <a:xfrm>
            <a:off x="7092280" y="3356992"/>
            <a:ext cx="936104"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аудио, видеоролики для трансляции на мониторах, в общественном транспорте, торговых центрах, на улице</a:t>
            </a:r>
          </a:p>
        </p:txBody>
      </p:sp>
      <p:sp>
        <p:nvSpPr>
          <p:cNvPr id="55" name="TextBox 54"/>
          <p:cNvSpPr txBox="1"/>
          <p:nvPr/>
        </p:nvSpPr>
        <p:spPr>
          <a:xfrm>
            <a:off x="8100392" y="3356992"/>
            <a:ext cx="864096"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надписи на растяжках, рекламных конструкциях, транспортных средствах, предметах одежды, сувенирах</a:t>
            </a:r>
          </a:p>
        </p:txBody>
      </p:sp>
      <p:sp>
        <p:nvSpPr>
          <p:cNvPr id="56" name="TextBox 55"/>
          <p:cNvSpPr txBox="1"/>
          <p:nvPr/>
        </p:nvSpPr>
        <p:spPr>
          <a:xfrm>
            <a:off x="5004048" y="3356992"/>
            <a:ext cx="936104" cy="3096344"/>
          </a:xfrm>
          <a:prstGeom prst="rect">
            <a:avLst/>
          </a:prstGeom>
          <a:ln w="19050"/>
        </p:spPr>
        <p:style>
          <a:lnRef idx="1">
            <a:schemeClr val="accent6"/>
          </a:lnRef>
          <a:fillRef idx="2">
            <a:schemeClr val="accent6"/>
          </a:fillRef>
          <a:effectRef idx="1">
            <a:schemeClr val="accent6"/>
          </a:effectRef>
          <a:fontRef idx="minor">
            <a:schemeClr val="dk1"/>
          </a:fontRef>
        </p:style>
        <p:txBody>
          <a:bodyPr vert="vert270" wrap="square" rtlCol="0" anchor="ctr" anchorCtr="0">
            <a:noAutofit/>
          </a:bodyPr>
          <a:lstStyle/>
          <a:p>
            <a:pPr algn="ctr"/>
            <a:r>
              <a:rPr lang="ru-RU" sz="1400" b="1" dirty="0" smtClean="0">
                <a:solidFill>
                  <a:schemeClr val="tx2">
                    <a:lumMod val="75000"/>
                  </a:schemeClr>
                </a:solidFill>
              </a:rPr>
              <a:t>в формах, предусмотренных 54-ФЗ от 19.06.2004 «О собраниях, митингах, демонстрациях, шествиях и пикетированиях»</a:t>
            </a:r>
          </a:p>
        </p:txBody>
      </p:sp>
      <p:cxnSp>
        <p:nvCxnSpPr>
          <p:cNvPr id="58" name="Прямая соединительная линия 57"/>
          <p:cNvCxnSpPr/>
          <p:nvPr/>
        </p:nvCxnSpPr>
        <p:spPr>
          <a:xfrm flipH="1">
            <a:off x="1259632" y="1052736"/>
            <a:ext cx="172819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H="1">
            <a:off x="6228184" y="1052736"/>
            <a:ext cx="144016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1259632" y="1052736"/>
            <a:ext cx="0" cy="72008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7668344" y="1052736"/>
            <a:ext cx="0" cy="72008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flipH="1">
            <a:off x="539552" y="3140968"/>
            <a:ext cx="129614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1187624" y="2996952"/>
            <a:ext cx="0" cy="1440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3275856" y="2996952"/>
            <a:ext cx="0" cy="1440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7812360" y="2996952"/>
            <a:ext cx="0" cy="1440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flipH="1">
            <a:off x="2555776" y="3140968"/>
            <a:ext cx="158417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flipH="1">
            <a:off x="6804248" y="3140968"/>
            <a:ext cx="172819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a:off x="539552"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a:off x="1187624"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a:off x="1835696"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a:off x="2555776"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a:off x="4139952"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3059832"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a:off x="3563888"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6804248"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p:cNvCxnSpPr/>
          <p:nvPr/>
        </p:nvCxnSpPr>
        <p:spPr>
          <a:xfrm>
            <a:off x="7596336"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a:off x="8532440" y="3140968"/>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120</a:t>
            </a:r>
            <a:endParaRPr lang="ru-RU" b="1" dirty="0">
              <a:solidFill>
                <a:schemeClr val="bg1"/>
              </a:solidFill>
            </a:endParaRPr>
          </a:p>
        </p:txBody>
      </p:sp>
      <p:sp>
        <p:nvSpPr>
          <p:cNvPr id="57" name="Прямоугольник 56"/>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TwJ8LG6HRY.jpg"/>
          <p:cNvPicPr>
            <a:picLocks noChangeAspect="1"/>
          </p:cNvPicPr>
          <p:nvPr/>
        </p:nvPicPr>
        <p:blipFill>
          <a:blip r:embed="rId3" cstate="print"/>
          <a:stretch>
            <a:fillRect/>
          </a:stretch>
        </p:blipFill>
        <p:spPr>
          <a:xfrm>
            <a:off x="1331640" y="2060848"/>
            <a:ext cx="6288168" cy="4320480"/>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87" name="Прямоугольник 86"/>
          <p:cNvSpPr/>
          <p:nvPr/>
        </p:nvSpPr>
        <p:spPr>
          <a:xfrm>
            <a:off x="2843808" y="836712"/>
            <a:ext cx="6120680" cy="1224136"/>
          </a:xfrm>
          <a:prstGeom prst="rect">
            <a:avLst/>
          </a:prstGeom>
          <a:solidFill>
            <a:srgbClr val="FFFF66">
              <a:alpha val="70980"/>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1450" b="1" dirty="0" smtClean="0">
                <a:solidFill>
                  <a:schemeClr val="accent6">
                    <a:lumMod val="50000"/>
                  </a:schemeClr>
                </a:solidFill>
              </a:rPr>
              <a:t> </a:t>
            </a:r>
            <a:r>
              <a:rPr lang="ru-RU" sz="1600" b="1" dirty="0" smtClean="0">
                <a:solidFill>
                  <a:schemeClr val="accent6">
                    <a:lumMod val="50000"/>
                  </a:schemeClr>
                </a:solidFill>
              </a:rPr>
              <a:t>- начинается со дня выдвижения кандидата (списка кандидатов);</a:t>
            </a:r>
          </a:p>
          <a:p>
            <a:pPr>
              <a:lnSpc>
                <a:spcPct val="150000"/>
              </a:lnSpc>
            </a:pPr>
            <a:r>
              <a:rPr lang="ru-RU" sz="1600" b="1" dirty="0" smtClean="0">
                <a:solidFill>
                  <a:schemeClr val="accent6">
                    <a:lumMod val="50000"/>
                  </a:schemeClr>
                </a:solidFill>
              </a:rPr>
              <a:t> - прекращается в 0 часов по местному времени за сутки до дня голосования.</a:t>
            </a:r>
          </a:p>
        </p:txBody>
      </p:sp>
      <p:sp>
        <p:nvSpPr>
          <p:cNvPr id="23" name="Прямоугольник 22"/>
          <p:cNvSpPr/>
          <p:nvPr/>
        </p:nvSpPr>
        <p:spPr>
          <a:xfrm>
            <a:off x="179512" y="836712"/>
            <a:ext cx="2016224" cy="1224136"/>
          </a:xfrm>
          <a:prstGeom prst="rect">
            <a:avLst/>
          </a:prstGeom>
          <a:solidFill>
            <a:srgbClr val="FFFF66">
              <a:alpha val="80000"/>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6">
                    <a:lumMod val="50000"/>
                  </a:schemeClr>
                </a:solidFill>
              </a:rPr>
              <a:t>Агитационный период по общему правилу:</a:t>
            </a:r>
          </a:p>
        </p:txBody>
      </p:sp>
      <p:sp>
        <p:nvSpPr>
          <p:cNvPr id="24" name="Стрелка вправо 23"/>
          <p:cNvSpPr/>
          <p:nvPr/>
        </p:nvSpPr>
        <p:spPr>
          <a:xfrm>
            <a:off x="2339752" y="1196752"/>
            <a:ext cx="360040" cy="360040"/>
          </a:xfrm>
          <a:prstGeom prst="rightArrow">
            <a:avLst/>
          </a:prstGeom>
          <a:solidFill>
            <a:schemeClr val="accent6">
              <a:lumMod val="40000"/>
              <a:lumOff val="60000"/>
              <a:alpha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121</a:t>
            </a:r>
            <a:endParaRPr lang="ru-RU" b="1" dirty="0">
              <a:solidFill>
                <a:schemeClr val="bg1"/>
              </a:solidFill>
            </a:endParaRPr>
          </a:p>
        </p:txBody>
      </p:sp>
      <p:sp>
        <p:nvSpPr>
          <p:cNvPr id="13" name="Прямоугольник 12"/>
          <p:cNvSpPr/>
          <p:nvPr/>
        </p:nvSpPr>
        <p:spPr>
          <a:xfrm>
            <a:off x="827584" y="2204864"/>
            <a:ext cx="7560840" cy="1512168"/>
          </a:xfrm>
          <a:prstGeom prst="rect">
            <a:avLst/>
          </a:prstGeom>
          <a:gradFill flip="none" rotWithShape="1">
            <a:gsLst>
              <a:gs pos="0">
                <a:schemeClr val="accent6">
                  <a:lumMod val="75000"/>
                  <a:tint val="66000"/>
                  <a:satMod val="160000"/>
                  <a:alpha val="7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700" b="1" dirty="0" smtClean="0">
                <a:solidFill>
                  <a:schemeClr val="accent6">
                    <a:lumMod val="50000"/>
                  </a:schemeClr>
                </a:solidFill>
              </a:rPr>
              <a:t>Агитация на каналах организаций телерадиовещания и в периодических печатных изданиях начинается за 28 дней до дня голосования и также прекращается в 0 часов по местному времени за сутки до дня голосования.</a:t>
            </a:r>
          </a:p>
        </p:txBody>
      </p:sp>
      <p:sp>
        <p:nvSpPr>
          <p:cNvPr id="14" name="Прямоугольник 13"/>
          <p:cNvSpPr/>
          <p:nvPr/>
        </p:nvSpPr>
        <p:spPr>
          <a:xfrm>
            <a:off x="827584" y="5229200"/>
            <a:ext cx="7560840" cy="1080120"/>
          </a:xfrm>
          <a:prstGeom prst="rect">
            <a:avLst/>
          </a:prstGeom>
          <a:gradFill flip="none" rotWithShape="1">
            <a:gsLst>
              <a:gs pos="0">
                <a:schemeClr val="accent6">
                  <a:lumMod val="75000"/>
                  <a:tint val="66000"/>
                  <a:satMod val="160000"/>
                  <a:alpha val="7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700" b="1" dirty="0" smtClean="0">
                <a:solidFill>
                  <a:schemeClr val="accent6">
                    <a:lumMod val="50000"/>
                  </a:schemeClr>
                </a:solidFill>
              </a:rPr>
              <a:t>Вне агитационного периода (т.е. до его начала или после его окончания) проводить агитацию запрещается.</a:t>
            </a:r>
          </a:p>
        </p:txBody>
      </p:sp>
      <p:sp>
        <p:nvSpPr>
          <p:cNvPr id="15" name="Прямоугольник 14"/>
          <p:cNvSpPr/>
          <p:nvPr/>
        </p:nvSpPr>
        <p:spPr>
          <a:xfrm>
            <a:off x="827584" y="3789040"/>
            <a:ext cx="7560840" cy="1368152"/>
          </a:xfrm>
          <a:prstGeom prst="rect">
            <a:avLst/>
          </a:prstGeom>
          <a:gradFill flip="none" rotWithShape="1">
            <a:gsLst>
              <a:gs pos="0">
                <a:schemeClr val="accent6">
                  <a:lumMod val="75000"/>
                  <a:tint val="66000"/>
                  <a:satMod val="160000"/>
                  <a:alpha val="7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700" b="1" dirty="0" smtClean="0">
                <a:solidFill>
                  <a:schemeClr val="accent6">
                    <a:lumMod val="50000"/>
                  </a:schemeClr>
                </a:solidFill>
              </a:rPr>
              <a:t>Агитационные печатные материалы, ранее размещенные вне зданий избирательных комиссий и не ближе 50 метров к ним, сохраняются в день голосования на прежних местах.</a:t>
            </a:r>
          </a:p>
        </p:txBody>
      </p:sp>
      <p:sp>
        <p:nvSpPr>
          <p:cNvPr id="17" name="Прямоугольник 16"/>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descr="sm.png"/>
          <p:cNvPicPr>
            <a:picLocks noChangeAspect="1"/>
          </p:cNvPicPr>
          <p:nvPr/>
        </p:nvPicPr>
        <p:blipFill>
          <a:blip r:embed="rId3" cstate="print"/>
          <a:stretch>
            <a:fillRect/>
          </a:stretch>
        </p:blipFill>
        <p:spPr>
          <a:xfrm>
            <a:off x="1547664" y="3501008"/>
            <a:ext cx="453650" cy="648072"/>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32" name="TextBox 31"/>
          <p:cNvSpPr txBox="1"/>
          <p:nvPr/>
        </p:nvSpPr>
        <p:spPr>
          <a:xfrm>
            <a:off x="2555776" y="836712"/>
            <a:ext cx="4176464" cy="432048"/>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600" b="1" dirty="0" smtClean="0">
                <a:solidFill>
                  <a:schemeClr val="accent4">
                    <a:lumMod val="75000"/>
                  </a:schemeClr>
                </a:solidFill>
              </a:rPr>
              <a:t>Субъекты предвыборной агитации</a:t>
            </a:r>
          </a:p>
        </p:txBody>
      </p:sp>
      <p:sp>
        <p:nvSpPr>
          <p:cNvPr id="16" name="TextBox 15"/>
          <p:cNvSpPr txBox="1"/>
          <p:nvPr/>
        </p:nvSpPr>
        <p:spPr>
          <a:xfrm>
            <a:off x="1331640" y="1700808"/>
            <a:ext cx="2160240" cy="288032"/>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600" b="1" dirty="0" smtClean="0">
                <a:solidFill>
                  <a:schemeClr val="accent4">
                    <a:lumMod val="75000"/>
                  </a:schemeClr>
                </a:solidFill>
              </a:rPr>
              <a:t>специальные</a:t>
            </a:r>
          </a:p>
        </p:txBody>
      </p:sp>
      <p:sp>
        <p:nvSpPr>
          <p:cNvPr id="17" name="TextBox 16"/>
          <p:cNvSpPr txBox="1"/>
          <p:nvPr/>
        </p:nvSpPr>
        <p:spPr>
          <a:xfrm>
            <a:off x="5436096" y="1700808"/>
            <a:ext cx="2160240" cy="288032"/>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600" b="1" dirty="0" smtClean="0">
                <a:solidFill>
                  <a:schemeClr val="accent4">
                    <a:lumMod val="75000"/>
                  </a:schemeClr>
                </a:solidFill>
              </a:rPr>
              <a:t>общие</a:t>
            </a:r>
          </a:p>
        </p:txBody>
      </p:sp>
      <p:sp>
        <p:nvSpPr>
          <p:cNvPr id="19" name="Стрелка вправо 18"/>
          <p:cNvSpPr/>
          <p:nvPr/>
        </p:nvSpPr>
        <p:spPr>
          <a:xfrm rot="8449054">
            <a:off x="2920106" y="1400765"/>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21" name="Стрелка вправо 20"/>
          <p:cNvSpPr/>
          <p:nvPr/>
        </p:nvSpPr>
        <p:spPr>
          <a:xfrm rot="2333615">
            <a:off x="5639510" y="1395188"/>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23" name="TextBox 22"/>
          <p:cNvSpPr txBox="1"/>
          <p:nvPr/>
        </p:nvSpPr>
        <p:spPr>
          <a:xfrm>
            <a:off x="323528" y="2420888"/>
            <a:ext cx="1224136" cy="864096"/>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600" b="1" dirty="0" smtClean="0">
                <a:solidFill>
                  <a:schemeClr val="accent4">
                    <a:lumMod val="75000"/>
                  </a:schemeClr>
                </a:solidFill>
              </a:rPr>
              <a:t>кандидаты</a:t>
            </a:r>
          </a:p>
        </p:txBody>
      </p:sp>
      <p:sp>
        <p:nvSpPr>
          <p:cNvPr id="24" name="TextBox 23"/>
          <p:cNvSpPr txBox="1"/>
          <p:nvPr/>
        </p:nvSpPr>
        <p:spPr>
          <a:xfrm>
            <a:off x="1691680" y="2420888"/>
            <a:ext cx="1368152" cy="864096"/>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370" b="1" dirty="0" smtClean="0">
                <a:solidFill>
                  <a:schemeClr val="accent4">
                    <a:lumMod val="75000"/>
                  </a:schemeClr>
                </a:solidFill>
              </a:rPr>
              <a:t>избирательные объединения</a:t>
            </a:r>
          </a:p>
        </p:txBody>
      </p:sp>
      <p:sp>
        <p:nvSpPr>
          <p:cNvPr id="25" name="TextBox 24"/>
          <p:cNvSpPr txBox="1"/>
          <p:nvPr/>
        </p:nvSpPr>
        <p:spPr>
          <a:xfrm>
            <a:off x="3203848" y="2420888"/>
            <a:ext cx="1656184" cy="864096"/>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400" b="1" dirty="0" smtClean="0">
                <a:solidFill>
                  <a:schemeClr val="accent4">
                    <a:lumMod val="75000"/>
                  </a:schemeClr>
                </a:solidFill>
              </a:rPr>
              <a:t>доверенные </a:t>
            </a:r>
          </a:p>
          <a:p>
            <a:pPr algn="ctr"/>
            <a:r>
              <a:rPr lang="ru-RU" sz="1400" b="1" dirty="0" smtClean="0">
                <a:solidFill>
                  <a:schemeClr val="accent4">
                    <a:lumMod val="75000"/>
                  </a:schemeClr>
                </a:solidFill>
              </a:rPr>
              <a:t>лица и уполномоченные представители</a:t>
            </a:r>
          </a:p>
        </p:txBody>
      </p:sp>
      <p:sp>
        <p:nvSpPr>
          <p:cNvPr id="31" name="Стрелка вправо 30"/>
          <p:cNvSpPr/>
          <p:nvPr/>
        </p:nvSpPr>
        <p:spPr>
          <a:xfrm rot="8449054">
            <a:off x="1119907" y="2156297"/>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33" name="Стрелка вправо 32"/>
          <p:cNvSpPr/>
          <p:nvPr/>
        </p:nvSpPr>
        <p:spPr>
          <a:xfrm rot="2333615">
            <a:off x="3352432" y="2155828"/>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34" name="Стрелка вправо 33"/>
          <p:cNvSpPr/>
          <p:nvPr/>
        </p:nvSpPr>
        <p:spPr>
          <a:xfrm rot="5400000">
            <a:off x="2308026" y="2164585"/>
            <a:ext cx="207475" cy="144016"/>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36" name="TextBox 35"/>
          <p:cNvSpPr txBox="1"/>
          <p:nvPr/>
        </p:nvSpPr>
        <p:spPr>
          <a:xfrm>
            <a:off x="5364088" y="2420888"/>
            <a:ext cx="1080120" cy="864096"/>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600" b="1" dirty="0" smtClean="0">
                <a:solidFill>
                  <a:schemeClr val="accent4">
                    <a:lumMod val="75000"/>
                  </a:schemeClr>
                </a:solidFill>
              </a:rPr>
              <a:t>граждане РФ</a:t>
            </a:r>
          </a:p>
        </p:txBody>
      </p:sp>
      <p:sp>
        <p:nvSpPr>
          <p:cNvPr id="37" name="TextBox 36"/>
          <p:cNvSpPr txBox="1"/>
          <p:nvPr/>
        </p:nvSpPr>
        <p:spPr>
          <a:xfrm>
            <a:off x="6588224" y="2420888"/>
            <a:ext cx="2376264" cy="864096"/>
          </a:xfrm>
          <a:prstGeom prst="rect">
            <a:avLst/>
          </a:prstGeom>
          <a:gradFill flip="none" rotWithShape="1">
            <a:gsLst>
              <a:gs pos="14000">
                <a:schemeClr val="accent4">
                  <a:lumMod val="60000"/>
                  <a:lumOff val="40000"/>
                  <a:alpha val="8000"/>
                </a:schemeClr>
              </a:gs>
              <a:gs pos="65000">
                <a:schemeClr val="accent4">
                  <a:lumMod val="40000"/>
                  <a:lumOff val="60000"/>
                </a:schemeClr>
              </a:gs>
            </a:gsLst>
            <a:lin ang="2700000" scaled="1"/>
            <a:tileRect/>
          </a:gradFill>
          <a:ln w="38100">
            <a:solidFill>
              <a:schemeClr val="accent4">
                <a:lumMod val="60000"/>
                <a:lumOff val="40000"/>
              </a:schemeClr>
            </a:solidFill>
          </a:ln>
        </p:spPr>
        <p:txBody>
          <a:bodyPr wrap="square" rtlCol="0" anchor="ctr" anchorCtr="0">
            <a:noAutofit/>
          </a:bodyPr>
          <a:lstStyle/>
          <a:p>
            <a:pPr algn="ctr"/>
            <a:r>
              <a:rPr lang="ru-RU" sz="1300" b="1" dirty="0" smtClean="0">
                <a:solidFill>
                  <a:schemeClr val="accent4">
                    <a:lumMod val="75000"/>
                  </a:schemeClr>
                </a:solidFill>
              </a:rPr>
              <a:t>общественные объединения, не обладающие статусом кандидатов и </a:t>
            </a:r>
          </a:p>
          <a:p>
            <a:pPr algn="ctr"/>
            <a:r>
              <a:rPr lang="ru-RU" sz="1300" b="1" dirty="0" smtClean="0">
                <a:solidFill>
                  <a:schemeClr val="accent4">
                    <a:lumMod val="75000"/>
                  </a:schemeClr>
                </a:solidFill>
              </a:rPr>
              <a:t>избирательных объединений</a:t>
            </a:r>
          </a:p>
        </p:txBody>
      </p:sp>
      <p:sp>
        <p:nvSpPr>
          <p:cNvPr id="38" name="Стрелка вправо 37"/>
          <p:cNvSpPr/>
          <p:nvPr/>
        </p:nvSpPr>
        <p:spPr>
          <a:xfrm rot="2333615">
            <a:off x="6880820" y="2155828"/>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40" name="Стрелка вправо 39"/>
          <p:cNvSpPr/>
          <p:nvPr/>
        </p:nvSpPr>
        <p:spPr>
          <a:xfrm rot="8449054">
            <a:off x="5800426" y="2156297"/>
            <a:ext cx="351491" cy="13863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42" name="Скругленный прямоугольник 41"/>
          <p:cNvSpPr/>
          <p:nvPr/>
        </p:nvSpPr>
        <p:spPr>
          <a:xfrm>
            <a:off x="323528" y="4293096"/>
            <a:ext cx="8352928" cy="2304256"/>
          </a:xfrm>
          <a:prstGeom prst="roundRect">
            <a:avLst/>
          </a:prstGeom>
          <a:solidFill>
            <a:schemeClr val="accent5">
              <a:lumMod val="40000"/>
              <a:lumOff val="6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accent4">
                    <a:lumMod val="50000"/>
                  </a:schemeClr>
                </a:solidFill>
              </a:rPr>
              <a:t>Вопрос о формах и способах участия в предвыборной агитации граждан РФ рассматривался Конституционным судом РФ, правовые позиции которого сводятся к следующему:</a:t>
            </a:r>
          </a:p>
          <a:p>
            <a:pPr marL="342900" indent="-342900" algn="just">
              <a:buAutoNum type="arabicPeriod"/>
            </a:pPr>
            <a:r>
              <a:rPr lang="ru-RU" sz="1300" dirty="0" smtClean="0">
                <a:solidFill>
                  <a:schemeClr val="accent4">
                    <a:lumMod val="50000"/>
                  </a:schemeClr>
                </a:solidFill>
              </a:rPr>
              <a:t>положения законодательства, запрещающие предвыборную агитацию не из избирательного фонда, не противоречат конституции.</a:t>
            </a:r>
          </a:p>
          <a:p>
            <a:pPr marL="342900" indent="-342900" algn="just">
              <a:buAutoNum type="arabicPeriod"/>
            </a:pPr>
            <a:r>
              <a:rPr lang="ru-RU" sz="1300" dirty="0" smtClean="0">
                <a:solidFill>
                  <a:schemeClr val="accent4">
                    <a:lumMod val="50000"/>
                  </a:schemeClr>
                </a:solidFill>
              </a:rPr>
              <a:t> избиратель – не только объект, но и субъект избирательного процесса, его роль не сводится только к голосованию.</a:t>
            </a:r>
          </a:p>
          <a:p>
            <a:pPr marL="342900" indent="-342900" algn="just">
              <a:buAutoNum type="arabicPeriod"/>
            </a:pPr>
            <a:r>
              <a:rPr lang="ru-RU" sz="1300" dirty="0" smtClean="0">
                <a:solidFill>
                  <a:schemeClr val="accent4">
                    <a:lumMod val="50000"/>
                  </a:schemeClr>
                </a:solidFill>
              </a:rPr>
              <a:t>граждане, не являющиеся кандидатами, вправе проводить агитацию в формах, которые не требуют финансовых затрат (например – устная агитация).</a:t>
            </a:r>
          </a:p>
          <a:p>
            <a:pPr marL="342900" indent="-342900" algn="just">
              <a:buAutoNum type="arabicPeriod"/>
            </a:pPr>
            <a:r>
              <a:rPr lang="ru-RU" sz="1300" dirty="0" smtClean="0">
                <a:solidFill>
                  <a:schemeClr val="accent4">
                    <a:lumMod val="50000"/>
                  </a:schemeClr>
                </a:solidFill>
              </a:rPr>
              <a:t> требование к гражданам осуществлять агитацию только за счет избирательного фонда – правомерное ограничение, направленное на обеспечение равенства прав кандидатов</a:t>
            </a:r>
          </a:p>
          <a:p>
            <a:pPr marL="342900" indent="-342900" algn="just">
              <a:buAutoNum type="arabicPeriod"/>
            </a:pPr>
            <a:r>
              <a:rPr lang="ru-RU" sz="1300" dirty="0" smtClean="0">
                <a:solidFill>
                  <a:schemeClr val="accent4">
                    <a:lumMod val="50000"/>
                  </a:schemeClr>
                </a:solidFill>
              </a:rPr>
              <a:t> запрет самостоятельного финансирования гражданами избирательных кампаний обоснован</a:t>
            </a:r>
            <a:endParaRPr lang="ru-RU" sz="1300" dirty="0">
              <a:solidFill>
                <a:schemeClr val="accent4">
                  <a:lumMod val="50000"/>
                </a:schemeClr>
              </a:solidFill>
            </a:endParaRPr>
          </a:p>
        </p:txBody>
      </p:sp>
      <p:sp>
        <p:nvSpPr>
          <p:cNvPr id="45" name="Скругленный прямоугольник 44"/>
          <p:cNvSpPr/>
          <p:nvPr/>
        </p:nvSpPr>
        <p:spPr>
          <a:xfrm>
            <a:off x="2051720" y="3501008"/>
            <a:ext cx="6552728" cy="576064"/>
          </a:xfrm>
          <a:prstGeom prst="roundRect">
            <a:avLst/>
          </a:prstGeom>
          <a:solidFill>
            <a:schemeClr val="accent5">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smtClean="0">
                <a:solidFill>
                  <a:srgbClr val="002060"/>
                </a:solidFill>
              </a:rPr>
              <a:t>Только</a:t>
            </a:r>
            <a:r>
              <a:rPr lang="ru-RU" sz="1400" dirty="0" smtClean="0">
                <a:solidFill>
                  <a:srgbClr val="002060"/>
                </a:solidFill>
              </a:rPr>
              <a:t> </a:t>
            </a:r>
            <a:r>
              <a:rPr lang="ru-RU" sz="1400" u="sng" dirty="0" smtClean="0">
                <a:solidFill>
                  <a:srgbClr val="002060"/>
                </a:solidFill>
              </a:rPr>
              <a:t>специальные субъекты</a:t>
            </a:r>
            <a:r>
              <a:rPr lang="ru-RU" sz="1400" dirty="0" smtClean="0">
                <a:solidFill>
                  <a:srgbClr val="002060"/>
                </a:solidFill>
              </a:rPr>
              <a:t> предвыборной агитации имеют право формировать избирательные фонды и использовать находящиеся в них средства.</a:t>
            </a:r>
          </a:p>
        </p:txBody>
      </p:sp>
      <p:sp>
        <p:nvSpPr>
          <p:cNvPr id="26" name="Прямоугольник 25"/>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122</a:t>
            </a:r>
            <a:endParaRPr lang="ru-RU" b="1" dirty="0">
              <a:solidFill>
                <a:schemeClr val="bg1"/>
              </a:solidFill>
            </a:endParaRPr>
          </a:p>
        </p:txBody>
      </p:sp>
      <p:sp>
        <p:nvSpPr>
          <p:cNvPr id="28" name="Прямоугольник 27"/>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снимает-запрет1.jpg"/>
          <p:cNvPicPr>
            <a:picLocks noChangeAspect="1"/>
          </p:cNvPicPr>
          <p:nvPr/>
        </p:nvPicPr>
        <p:blipFill>
          <a:blip r:embed="rId3" cstate="print">
            <a:lum bright="11000" contrast="-5000"/>
          </a:blip>
          <a:stretch>
            <a:fillRect/>
          </a:stretch>
        </p:blipFill>
        <p:spPr>
          <a:xfrm>
            <a:off x="179512" y="692707"/>
            <a:ext cx="1449288" cy="1089223"/>
          </a:xfrm>
          <a:prstGeom prst="rect">
            <a:avLst/>
          </a:prstGeom>
          <a:solidFill>
            <a:schemeClr val="accent1">
              <a:lumMod val="60000"/>
              <a:lumOff val="40000"/>
            </a:schemeClr>
          </a:solidFill>
        </p:spPr>
      </p:pic>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17" name="Прямоугольник 16"/>
          <p:cNvSpPr/>
          <p:nvPr/>
        </p:nvSpPr>
        <p:spPr>
          <a:xfrm>
            <a:off x="107504" y="908720"/>
            <a:ext cx="18722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rPr>
              <a:t>ЗАПРЕЩАЕТСЯ</a:t>
            </a:r>
          </a:p>
          <a:p>
            <a:pPr algn="ctr"/>
            <a:r>
              <a:rPr lang="ru-RU" sz="1400" b="1" dirty="0" smtClean="0">
                <a:solidFill>
                  <a:schemeClr val="accent1">
                    <a:lumMod val="50000"/>
                  </a:schemeClr>
                </a:solidFill>
              </a:rPr>
              <a:t>(пп.6,7,8  ст.48 </a:t>
            </a:r>
          </a:p>
          <a:p>
            <a:pPr algn="ctr"/>
            <a:r>
              <a:rPr lang="ru-RU" sz="1400" b="1" dirty="0" smtClean="0">
                <a:solidFill>
                  <a:schemeClr val="accent1">
                    <a:lumMod val="50000"/>
                  </a:schemeClr>
                </a:solidFill>
              </a:rPr>
              <a:t>67-ФЗ </a:t>
            </a:r>
            <a:r>
              <a:rPr lang="ru-RU" sz="1400" b="1" dirty="0" smtClean="0">
                <a:solidFill>
                  <a:schemeClr val="accent1">
                    <a:lumMod val="50000"/>
                  </a:schemeClr>
                </a:solidFill>
                <a:ea typeface="Microsoft JhengHei" pitchFamily="34" charset="-120"/>
              </a:rPr>
              <a:t>от 12.06.2002)</a:t>
            </a:r>
            <a:endParaRPr lang="ru-RU" sz="1400" b="1" dirty="0" smtClean="0">
              <a:solidFill>
                <a:schemeClr val="accent1">
                  <a:lumMod val="50000"/>
                </a:schemeClr>
              </a:solidFill>
            </a:endParaRPr>
          </a:p>
        </p:txBody>
      </p:sp>
      <p:sp>
        <p:nvSpPr>
          <p:cNvPr id="29" name="Прямоугольник 28"/>
          <p:cNvSpPr/>
          <p:nvPr/>
        </p:nvSpPr>
        <p:spPr>
          <a:xfrm>
            <a:off x="251520" y="1772816"/>
            <a:ext cx="8712968" cy="4104456"/>
          </a:xfrm>
          <a:prstGeom prst="rect">
            <a:avLst/>
          </a:prstGeom>
          <a:solidFill>
            <a:srgbClr val="FFFF66">
              <a:alpha val="50196"/>
            </a:srgbClr>
          </a:solidFill>
          <a:ln w="127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accent1">
                    <a:lumMod val="50000"/>
                  </a:schemeClr>
                </a:solidFill>
              </a:rPr>
              <a:t>Запрещается проводить предвыборную агитацию, агитацию по вопросам референдума, выпускать и распространять любые агитационные материалы:</a:t>
            </a:r>
          </a:p>
          <a:p>
            <a:pPr algn="just"/>
            <a:r>
              <a:rPr lang="ru-RU" sz="1200" b="1" dirty="0" smtClean="0">
                <a:solidFill>
                  <a:schemeClr val="accent1">
                    <a:lumMod val="50000"/>
                  </a:schemeClr>
                </a:solidFill>
              </a:rPr>
              <a:t>а) </a:t>
            </a:r>
            <a:r>
              <a:rPr lang="ru-RU" sz="1200" dirty="0" smtClean="0">
                <a:solidFill>
                  <a:schemeClr val="accent1">
                    <a:lumMod val="50000"/>
                  </a:schemeClr>
                </a:solidFill>
              </a:rPr>
              <a:t>федеральным органам государственной власти, органам государственной власти субъектов Российской Федерации, иным государственным органам, органам местного самоуправления;</a:t>
            </a:r>
          </a:p>
          <a:p>
            <a:pPr algn="just"/>
            <a:r>
              <a:rPr lang="ru-RU" sz="1200" b="1" dirty="0" smtClean="0">
                <a:solidFill>
                  <a:schemeClr val="accent1">
                    <a:lumMod val="50000"/>
                  </a:schemeClr>
                </a:solidFill>
              </a:rPr>
              <a:t>б)</a:t>
            </a:r>
            <a:r>
              <a:rPr lang="ru-RU" sz="1200" dirty="0" smtClean="0">
                <a:solidFill>
                  <a:schemeClr val="accent1">
                    <a:lumMod val="50000"/>
                  </a:schemeClr>
                </a:solidFill>
              </a:rPr>
              <a:t> лицам, замещающим государственные или выборные муниципальные должности, государственным и муниципальным служащим, лицам, являющимся членами органов управления организаций независимо от формы собственности (в организациях, высшим органом управления которых является собрание, - членами органов, осуществляющих руководство деятельностью этих организаций), за исключением политических партий, при исполнении ими своих должностных или служебных обязанностей, кроме случая, предусмотренного пунктом 8.1 настоящей статьи, и (или) с использованием преимуществ своего должностного или служебного положения. Указание в агитационном материале должности такого лица не является нарушением настоящего запрета;</a:t>
            </a:r>
          </a:p>
          <a:p>
            <a:pPr algn="just"/>
            <a:r>
              <a:rPr lang="ru-RU" sz="1200" b="1" dirty="0" smtClean="0">
                <a:solidFill>
                  <a:schemeClr val="accent1">
                    <a:lumMod val="50000"/>
                  </a:schemeClr>
                </a:solidFill>
              </a:rPr>
              <a:t>в)</a:t>
            </a:r>
            <a:r>
              <a:rPr lang="ru-RU" sz="1200" dirty="0" smtClean="0">
                <a:solidFill>
                  <a:schemeClr val="accent1">
                    <a:lumMod val="50000"/>
                  </a:schemeClr>
                </a:solidFill>
              </a:rPr>
              <a:t> воинским частям, военным учреждениям и организациям;</a:t>
            </a:r>
          </a:p>
          <a:p>
            <a:pPr algn="just"/>
            <a:r>
              <a:rPr lang="ru-RU" sz="1200" b="1" dirty="0" smtClean="0">
                <a:solidFill>
                  <a:schemeClr val="accent1">
                    <a:lumMod val="50000"/>
                  </a:schemeClr>
                </a:solidFill>
              </a:rPr>
              <a:t>г)</a:t>
            </a:r>
            <a:r>
              <a:rPr lang="ru-RU" sz="1200" dirty="0" smtClean="0">
                <a:solidFill>
                  <a:schemeClr val="accent1">
                    <a:lumMod val="50000"/>
                  </a:schemeClr>
                </a:solidFill>
              </a:rPr>
              <a:t> благотворительным и религиозным организациям, учрежденным ими организациям, а также членам и участникам религиозных объединений при совершении обрядов и церемоний;</a:t>
            </a:r>
          </a:p>
          <a:p>
            <a:pPr algn="just"/>
            <a:r>
              <a:rPr lang="ru-RU" sz="1200" b="1" dirty="0" smtClean="0">
                <a:solidFill>
                  <a:schemeClr val="accent1">
                    <a:lumMod val="50000"/>
                  </a:schemeClr>
                </a:solidFill>
              </a:rPr>
              <a:t>д)</a:t>
            </a:r>
            <a:r>
              <a:rPr lang="ru-RU" sz="1200" dirty="0" smtClean="0">
                <a:solidFill>
                  <a:schemeClr val="accent1">
                    <a:lumMod val="50000"/>
                  </a:schemeClr>
                </a:solidFill>
              </a:rPr>
              <a:t> комиссиям, членам комиссий с правом решающего голоса;</a:t>
            </a:r>
          </a:p>
          <a:p>
            <a:pPr algn="just"/>
            <a:r>
              <a:rPr lang="ru-RU" sz="1200" b="1" dirty="0" smtClean="0">
                <a:solidFill>
                  <a:schemeClr val="accent1">
                    <a:lumMod val="50000"/>
                  </a:schemeClr>
                </a:solidFill>
              </a:rPr>
              <a:t>е)</a:t>
            </a:r>
            <a:r>
              <a:rPr lang="ru-RU" sz="1200" dirty="0" smtClean="0">
                <a:solidFill>
                  <a:schemeClr val="accent1">
                    <a:lumMod val="50000"/>
                  </a:schemeClr>
                </a:solidFill>
              </a:rPr>
              <a:t> иностранным гражданам, за исключением случая, предусмотренного пунктом 10 статьи 4 настоящего Федерального закона, лицам без гражданства, иностранным юридическим лицам;</a:t>
            </a:r>
          </a:p>
          <a:p>
            <a:pPr algn="just"/>
            <a:r>
              <a:rPr lang="ru-RU" sz="1200" b="1" dirty="0" smtClean="0">
                <a:solidFill>
                  <a:schemeClr val="accent1">
                    <a:lumMod val="50000"/>
                  </a:schemeClr>
                </a:solidFill>
              </a:rPr>
              <a:t>е.1)</a:t>
            </a:r>
            <a:r>
              <a:rPr lang="ru-RU" sz="1200" dirty="0" smtClean="0">
                <a:solidFill>
                  <a:schemeClr val="accent1">
                    <a:lumMod val="50000"/>
                  </a:schemeClr>
                </a:solidFill>
              </a:rPr>
              <a:t> международным организациям и международным общественным движениям;</a:t>
            </a:r>
          </a:p>
          <a:p>
            <a:pPr algn="just"/>
            <a:r>
              <a:rPr lang="ru-RU" sz="1200" b="1" dirty="0" smtClean="0">
                <a:solidFill>
                  <a:schemeClr val="accent1">
                    <a:lumMod val="50000"/>
                  </a:schemeClr>
                </a:solidFill>
              </a:rPr>
              <a:t>ж)</a:t>
            </a:r>
            <a:r>
              <a:rPr lang="ru-RU" sz="1200" dirty="0" smtClean="0">
                <a:solidFill>
                  <a:schemeClr val="accent1">
                    <a:lumMod val="50000"/>
                  </a:schemeClr>
                </a:solidFill>
              </a:rPr>
              <a:t> представителям организаций, осуществляющих выпуск средств массовой информации, и представителям редакций сетевых изданий при осуществлении ими профессиональной деятельности;</a:t>
            </a:r>
          </a:p>
          <a:p>
            <a:pPr algn="just"/>
            <a:r>
              <a:rPr lang="ru-RU" sz="1200" b="1" dirty="0" smtClean="0">
                <a:solidFill>
                  <a:schemeClr val="accent1">
                    <a:lumMod val="50000"/>
                  </a:schemeClr>
                </a:solidFill>
              </a:rPr>
              <a:t>з)</a:t>
            </a:r>
            <a:r>
              <a:rPr lang="ru-RU" sz="1200" dirty="0" smtClean="0">
                <a:solidFill>
                  <a:schemeClr val="accent1">
                    <a:lumMod val="50000"/>
                  </a:schemeClr>
                </a:solidFill>
              </a:rPr>
              <a:t> лицам, в отношении которых решением суда в период проводимой избирательной кампании, кампании референдума установлен факт нарушения ограничений, предусмотренных пунктом 1 статьи 56 настоящего Федерального закона.</a:t>
            </a:r>
          </a:p>
        </p:txBody>
      </p:sp>
      <p:sp>
        <p:nvSpPr>
          <p:cNvPr id="31" name="Прямоугольник 30"/>
          <p:cNvSpPr/>
          <p:nvPr/>
        </p:nvSpPr>
        <p:spPr>
          <a:xfrm>
            <a:off x="1979712" y="908720"/>
            <a:ext cx="6984776" cy="720080"/>
          </a:xfrm>
          <a:prstGeom prst="rect">
            <a:avLst/>
          </a:prstGeom>
          <a:solidFill>
            <a:srgbClr val="FFFF66">
              <a:alpha val="50196"/>
            </a:srgbClr>
          </a:solidFill>
          <a:ln w="127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accent1">
                    <a:lumMod val="50000"/>
                  </a:schemeClr>
                </a:solidFill>
              </a:rPr>
              <a:t>Запрещается привлекать к предвыборной агитации, агитации по вопросам референдума лиц, не достигших на день голосования возраста 18 лет, в том числе использовать изображения и высказывания таких лиц в агитационных материалах.</a:t>
            </a:r>
            <a:endParaRPr lang="ru-RU" sz="1300" dirty="0">
              <a:solidFill>
                <a:schemeClr val="accent1">
                  <a:lumMod val="50000"/>
                </a:schemeClr>
              </a:solidFill>
            </a:endParaRPr>
          </a:p>
        </p:txBody>
      </p:sp>
      <p:sp>
        <p:nvSpPr>
          <p:cNvPr id="32" name="Прямоугольник 31"/>
          <p:cNvSpPr/>
          <p:nvPr/>
        </p:nvSpPr>
        <p:spPr>
          <a:xfrm>
            <a:off x="251520" y="6021288"/>
            <a:ext cx="8712968" cy="720080"/>
          </a:xfrm>
          <a:prstGeom prst="rect">
            <a:avLst/>
          </a:prstGeom>
          <a:solidFill>
            <a:srgbClr val="FFFF66">
              <a:alpha val="50196"/>
            </a:srgbClr>
          </a:solidFill>
          <a:ln w="127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accent1">
                    <a:lumMod val="50000"/>
                  </a:schemeClr>
                </a:solidFill>
              </a:rPr>
              <a:t>Лицам, замещающим государственные или выборные муниципальные должности, запрещается проводить предвыборную агитацию на каналах организаций телерадиовещания и в периодических печатных изданиях, за исключением случаев, если указанные лица зарегистрированы в качестве кандидатов в депутаты или на выборные должности.</a:t>
            </a:r>
            <a:endParaRPr lang="ru-RU" sz="1200" dirty="0">
              <a:solidFill>
                <a:schemeClr val="accent1">
                  <a:lumMod val="50000"/>
                </a:schemeClr>
              </a:solidFill>
            </a:endParaRPr>
          </a:p>
        </p:txBody>
      </p:sp>
      <p:sp>
        <p:nvSpPr>
          <p:cNvPr id="11" name="Прямоугольник 10"/>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123</a:t>
            </a:r>
            <a:endParaRPr lang="ru-RU" b="1" dirty="0">
              <a:solidFill>
                <a:schemeClr val="bg1"/>
              </a:solidFill>
            </a:endParaRPr>
          </a:p>
        </p:txBody>
      </p:sp>
      <p:sp>
        <p:nvSpPr>
          <p:cNvPr id="12" name="Прямоугольник 1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7" name="Прямоугольник 16"/>
          <p:cNvSpPr/>
          <p:nvPr/>
        </p:nvSpPr>
        <p:spPr>
          <a:xfrm>
            <a:off x="251520" y="908720"/>
            <a:ext cx="1512168" cy="1368152"/>
          </a:xfrm>
          <a:prstGeom prst="rect">
            <a:avLst/>
          </a:prstGeom>
          <a:solidFill>
            <a:srgbClr val="F79646"/>
          </a:solidFill>
          <a:ln w="127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b="1" dirty="0" smtClean="0">
                <a:solidFill>
                  <a:schemeClr val="accent1">
                    <a:lumMod val="50000"/>
                  </a:schemeClr>
                </a:solidFill>
              </a:rPr>
              <a:t>АГИТАЦИЯ НЕ ДОЛЖНА</a:t>
            </a:r>
          </a:p>
        </p:txBody>
      </p:sp>
      <p:sp>
        <p:nvSpPr>
          <p:cNvPr id="31" name="Прямоугольник 30"/>
          <p:cNvSpPr/>
          <p:nvPr/>
        </p:nvSpPr>
        <p:spPr>
          <a:xfrm>
            <a:off x="2339752" y="908720"/>
            <a:ext cx="6696744" cy="288032"/>
          </a:xfrm>
          <a:prstGeom prst="rect">
            <a:avLst/>
          </a:prstGeom>
          <a:solidFill>
            <a:srgbClr val="FFFF66">
              <a:alpha val="50196"/>
            </a:srgbClr>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1">
                    <a:lumMod val="50000"/>
                  </a:schemeClr>
                </a:solidFill>
              </a:rPr>
              <a:t>возбуждать социальную, расовую, национальную или религиозную рознь</a:t>
            </a:r>
            <a:endParaRPr lang="ru-RU" sz="1400" dirty="0">
              <a:solidFill>
                <a:schemeClr val="accent1">
                  <a:lumMod val="50000"/>
                </a:schemeClr>
              </a:solidFill>
            </a:endParaRPr>
          </a:p>
        </p:txBody>
      </p:sp>
      <p:sp>
        <p:nvSpPr>
          <p:cNvPr id="32" name="Прямоугольник 31"/>
          <p:cNvSpPr/>
          <p:nvPr/>
        </p:nvSpPr>
        <p:spPr>
          <a:xfrm>
            <a:off x="1763688" y="2492896"/>
            <a:ext cx="5760640" cy="1296144"/>
          </a:xfrm>
          <a:prstGeom prst="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1400" b="1" dirty="0" smtClean="0">
                <a:solidFill>
                  <a:schemeClr val="accent1">
                    <a:lumMod val="50000"/>
                  </a:schemeClr>
                </a:solidFill>
              </a:rPr>
              <a:t>ЗАПРЕЩЕНА также агитация:</a:t>
            </a:r>
          </a:p>
          <a:p>
            <a:pPr>
              <a:lnSpc>
                <a:spcPct val="150000"/>
              </a:lnSpc>
            </a:pPr>
            <a:r>
              <a:rPr lang="ru-RU" sz="1400" dirty="0" smtClean="0">
                <a:solidFill>
                  <a:schemeClr val="accent1">
                    <a:lumMod val="50000"/>
                  </a:schemeClr>
                </a:solidFill>
              </a:rPr>
              <a:t>   - при которой осуществляется демонстрация нацистской символики;</a:t>
            </a:r>
          </a:p>
          <a:p>
            <a:pPr>
              <a:lnSpc>
                <a:spcPct val="150000"/>
              </a:lnSpc>
            </a:pPr>
            <a:r>
              <a:rPr lang="ru-RU" sz="1400" dirty="0" smtClean="0">
                <a:solidFill>
                  <a:schemeClr val="accent1">
                    <a:lumMod val="50000"/>
                  </a:schemeClr>
                </a:solidFill>
              </a:rPr>
              <a:t>   - нарушающая законодательство об интеллектуальной собственности;</a:t>
            </a:r>
          </a:p>
          <a:p>
            <a:pPr>
              <a:lnSpc>
                <a:spcPct val="150000"/>
              </a:lnSpc>
            </a:pPr>
            <a:r>
              <a:rPr lang="ru-RU" sz="1400" dirty="0" smtClean="0">
                <a:solidFill>
                  <a:schemeClr val="accent1">
                    <a:lumMod val="50000"/>
                  </a:schemeClr>
                </a:solidFill>
              </a:rPr>
              <a:t>   - содержащая коммерческую рекламу.</a:t>
            </a:r>
            <a:endParaRPr lang="ru-RU" sz="1400" dirty="0">
              <a:solidFill>
                <a:schemeClr val="accent1">
                  <a:lumMod val="50000"/>
                </a:schemeClr>
              </a:solidFill>
            </a:endParaRPr>
          </a:p>
        </p:txBody>
      </p:sp>
      <p:sp>
        <p:nvSpPr>
          <p:cNvPr id="10" name="Прямоугольник 9"/>
          <p:cNvSpPr/>
          <p:nvPr/>
        </p:nvSpPr>
        <p:spPr>
          <a:xfrm>
            <a:off x="2339752" y="1268760"/>
            <a:ext cx="6696744" cy="288032"/>
          </a:xfrm>
          <a:prstGeom prst="rect">
            <a:avLst/>
          </a:prstGeom>
          <a:solidFill>
            <a:srgbClr val="FFFF66">
              <a:alpha val="50196"/>
            </a:srgbClr>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1">
                    <a:lumMod val="50000"/>
                  </a:schemeClr>
                </a:solidFill>
              </a:rPr>
              <a:t>унижать национальное достоинство</a:t>
            </a:r>
            <a:endParaRPr lang="ru-RU" sz="1400" dirty="0">
              <a:solidFill>
                <a:schemeClr val="accent1">
                  <a:lumMod val="50000"/>
                </a:schemeClr>
              </a:solidFill>
            </a:endParaRPr>
          </a:p>
        </p:txBody>
      </p:sp>
      <p:sp>
        <p:nvSpPr>
          <p:cNvPr id="11" name="Прямоугольник 10"/>
          <p:cNvSpPr/>
          <p:nvPr/>
        </p:nvSpPr>
        <p:spPr>
          <a:xfrm>
            <a:off x="2339752" y="1628800"/>
            <a:ext cx="6696744" cy="648072"/>
          </a:xfrm>
          <a:prstGeom prst="rect">
            <a:avLst/>
          </a:prstGeom>
          <a:solidFill>
            <a:srgbClr val="FFFF66">
              <a:alpha val="50196"/>
            </a:srgbClr>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1">
                    <a:lumMod val="50000"/>
                  </a:schemeClr>
                </a:solidFill>
              </a:rPr>
              <a:t>пропагандировать исключительность, превосходство либо неполноценность граждан по признаку их отношения и религии, социальной, расовой, национальной, религиозной или языковой принадлежности</a:t>
            </a:r>
            <a:endParaRPr lang="ru-RU" sz="1400" dirty="0">
              <a:solidFill>
                <a:schemeClr val="accent1">
                  <a:lumMod val="50000"/>
                </a:schemeClr>
              </a:solidFill>
            </a:endParaRPr>
          </a:p>
        </p:txBody>
      </p:sp>
      <p:sp>
        <p:nvSpPr>
          <p:cNvPr id="14" name="Прямоугольник 13"/>
          <p:cNvSpPr/>
          <p:nvPr/>
        </p:nvSpPr>
        <p:spPr>
          <a:xfrm>
            <a:off x="467544" y="4005064"/>
            <a:ext cx="8208912" cy="1512168"/>
          </a:xfrm>
          <a:prstGeom prst="rect">
            <a:avLst/>
          </a:prstGeom>
          <a:solidFill>
            <a:srgbClr val="FFFF66">
              <a:alpha val="50196"/>
            </a:srgbClr>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1">
                    <a:lumMod val="50000"/>
                  </a:schemeClr>
                </a:solidFill>
              </a:rPr>
              <a:t>При проведении агитации в телеэфире кандидат, избирательное объединение </a:t>
            </a:r>
            <a:r>
              <a:rPr lang="ru-RU" sz="1400" b="1" dirty="0" smtClean="0">
                <a:solidFill>
                  <a:schemeClr val="accent1">
                    <a:lumMod val="50000"/>
                  </a:schemeClr>
                </a:solidFill>
              </a:rPr>
              <a:t>не вправе</a:t>
            </a:r>
            <a:r>
              <a:rPr lang="ru-RU" sz="1400" dirty="0" smtClean="0">
                <a:solidFill>
                  <a:schemeClr val="accent1">
                    <a:lumMod val="50000"/>
                  </a:schemeClr>
                </a:solidFill>
              </a:rPr>
              <a:t>:</a:t>
            </a:r>
          </a:p>
          <a:p>
            <a:r>
              <a:rPr lang="ru-RU" sz="1400" dirty="0" smtClean="0">
                <a:solidFill>
                  <a:schemeClr val="accent1">
                    <a:lumMod val="50000"/>
                  </a:schemeClr>
                </a:solidFill>
              </a:rPr>
              <a:t>   - призывать голосовать против кандидатов, избирательных объединений;</a:t>
            </a:r>
          </a:p>
          <a:p>
            <a:r>
              <a:rPr lang="ru-RU" sz="1400" dirty="0" smtClean="0">
                <a:solidFill>
                  <a:schemeClr val="accent1">
                    <a:lumMod val="50000"/>
                  </a:schemeClr>
                </a:solidFill>
              </a:rPr>
              <a:t>   - описывать возможные негативные последствия в случае, если тот или иной кандидат (избирательное объединение) будет избран;</a:t>
            </a:r>
          </a:p>
          <a:p>
            <a:r>
              <a:rPr lang="ru-RU" sz="1400" dirty="0" smtClean="0">
                <a:solidFill>
                  <a:schemeClr val="accent1">
                    <a:lumMod val="50000"/>
                  </a:schemeClr>
                </a:solidFill>
              </a:rPr>
              <a:t>   - распространять информацию, в которой явно преобладают негативные комментарии о каком-либо кандидате, избирательном объединении или способствующую созданию отрицательного отношения к ним.</a:t>
            </a:r>
            <a:endParaRPr lang="ru-RU" sz="1400" dirty="0">
              <a:solidFill>
                <a:schemeClr val="accent1">
                  <a:lumMod val="50000"/>
                </a:schemeClr>
              </a:solidFill>
            </a:endParaRPr>
          </a:p>
        </p:txBody>
      </p:sp>
      <p:sp>
        <p:nvSpPr>
          <p:cNvPr id="15" name="Стрелка вправо 14"/>
          <p:cNvSpPr/>
          <p:nvPr/>
        </p:nvSpPr>
        <p:spPr>
          <a:xfrm>
            <a:off x="1979712" y="980728"/>
            <a:ext cx="216024" cy="216024"/>
          </a:xfrm>
          <a:prstGeom prst="rightArrow">
            <a:avLst/>
          </a:prstGeom>
          <a:solidFill>
            <a:schemeClr val="accent6">
              <a:lumMod val="40000"/>
              <a:lumOff val="60000"/>
              <a:alpha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1979712" y="1340768"/>
            <a:ext cx="216024" cy="216024"/>
          </a:xfrm>
          <a:prstGeom prst="rightArrow">
            <a:avLst/>
          </a:prstGeom>
          <a:solidFill>
            <a:schemeClr val="accent6">
              <a:lumMod val="40000"/>
              <a:lumOff val="60000"/>
              <a:alpha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1979712" y="1844824"/>
            <a:ext cx="216024" cy="216024"/>
          </a:xfrm>
          <a:prstGeom prst="rightArrow">
            <a:avLst/>
          </a:prstGeom>
          <a:solidFill>
            <a:schemeClr val="accent6">
              <a:lumMod val="40000"/>
              <a:lumOff val="60000"/>
              <a:alpha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67544" y="5733256"/>
            <a:ext cx="8208912" cy="656456"/>
          </a:xfrm>
          <a:prstGeom prst="rect">
            <a:avLst/>
          </a:prstGeom>
          <a:solidFill>
            <a:srgbClr val="FFFF66">
              <a:alpha val="50196"/>
            </a:srgbClr>
          </a:solidFill>
          <a:ln w="95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1">
                    <a:lumMod val="50000"/>
                  </a:schemeClr>
                </a:solidFill>
              </a:rPr>
              <a:t>Агитационные печатные материалы </a:t>
            </a:r>
            <a:r>
              <a:rPr lang="ru-RU" sz="1400" b="1" dirty="0" smtClean="0">
                <a:solidFill>
                  <a:schemeClr val="accent1">
                    <a:lumMod val="50000"/>
                  </a:schemeClr>
                </a:solidFill>
              </a:rPr>
              <a:t>должны</a:t>
            </a:r>
            <a:r>
              <a:rPr lang="ru-RU" sz="1400" dirty="0" smtClean="0">
                <a:solidFill>
                  <a:schemeClr val="accent1">
                    <a:lumMod val="50000"/>
                  </a:schemeClr>
                </a:solidFill>
              </a:rPr>
              <a:t> размещаться на специально выделенных местах.</a:t>
            </a:r>
          </a:p>
          <a:p>
            <a:pPr algn="just"/>
            <a:r>
              <a:rPr lang="ru-RU" sz="1400" dirty="0" smtClean="0">
                <a:solidFill>
                  <a:schemeClr val="accent1">
                    <a:lumMod val="50000"/>
                  </a:schemeClr>
                </a:solidFill>
              </a:rPr>
              <a:t>На иных местах такие материалы могут размещаться </a:t>
            </a:r>
            <a:r>
              <a:rPr lang="ru-RU" sz="1400" b="1" dirty="0" smtClean="0">
                <a:solidFill>
                  <a:schemeClr val="accent1">
                    <a:lumMod val="50000"/>
                  </a:schemeClr>
                </a:solidFill>
              </a:rPr>
              <a:t>только с согласия</a:t>
            </a:r>
            <a:r>
              <a:rPr lang="ru-RU" sz="1400" dirty="0" smtClean="0">
                <a:solidFill>
                  <a:schemeClr val="accent1">
                    <a:lumMod val="50000"/>
                  </a:schemeClr>
                </a:solidFill>
              </a:rPr>
              <a:t> </a:t>
            </a:r>
            <a:r>
              <a:rPr lang="ru-RU" sz="1400" b="1" dirty="0" smtClean="0">
                <a:solidFill>
                  <a:schemeClr val="accent1">
                    <a:lumMod val="50000"/>
                  </a:schemeClr>
                </a:solidFill>
              </a:rPr>
              <a:t>и на условиях собственника</a:t>
            </a:r>
            <a:r>
              <a:rPr lang="ru-RU" sz="1400" dirty="0" smtClean="0">
                <a:solidFill>
                  <a:schemeClr val="accent1">
                    <a:lumMod val="50000"/>
                  </a:schemeClr>
                </a:solidFill>
              </a:rPr>
              <a:t>.</a:t>
            </a:r>
          </a:p>
        </p:txBody>
      </p:sp>
      <p:sp>
        <p:nvSpPr>
          <p:cNvPr id="23" name="Прямоугольник 22"/>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124</a:t>
            </a:r>
            <a:endParaRPr lang="ru-RU" b="1" dirty="0">
              <a:solidFill>
                <a:schemeClr val="bg1"/>
              </a:solidFill>
            </a:endParaRPr>
          </a:p>
        </p:txBody>
      </p:sp>
      <p:sp>
        <p:nvSpPr>
          <p:cNvPr id="22" name="Прямоугольник 2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31" name="Прямоугольник 30"/>
          <p:cNvSpPr/>
          <p:nvPr/>
        </p:nvSpPr>
        <p:spPr>
          <a:xfrm>
            <a:off x="539552" y="836712"/>
            <a:ext cx="8064896" cy="360040"/>
          </a:xfrm>
          <a:prstGeom prst="rect">
            <a:avLst/>
          </a:prstGeom>
          <a:ln>
            <a:noFill/>
          </a:ln>
          <a:effectLst>
            <a:glow rad="101600">
              <a:schemeClr val="accent3">
                <a:satMod val="175000"/>
                <a:alpha val="40000"/>
              </a:schemeClr>
            </a:glow>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just"/>
            <a:r>
              <a:rPr lang="ru-RU" sz="1600" dirty="0" smtClean="0">
                <a:solidFill>
                  <a:schemeClr val="accent5">
                    <a:lumMod val="50000"/>
                  </a:schemeClr>
                </a:solidFill>
              </a:rPr>
              <a:t>Требования к лицам, изготавливающим агитационные печатные материалы:</a:t>
            </a:r>
            <a:endParaRPr lang="ru-RU" sz="1600" dirty="0">
              <a:solidFill>
                <a:schemeClr val="accent5">
                  <a:lumMod val="50000"/>
                </a:schemeClr>
              </a:solidFill>
            </a:endParaRPr>
          </a:p>
        </p:txBody>
      </p:sp>
      <p:sp>
        <p:nvSpPr>
          <p:cNvPr id="21" name="Прямоугольник 20"/>
          <p:cNvSpPr/>
          <p:nvPr/>
        </p:nvSpPr>
        <p:spPr>
          <a:xfrm>
            <a:off x="1547664" y="1268760"/>
            <a:ext cx="7056784" cy="648072"/>
          </a:xfrm>
          <a:prstGeom prst="rect">
            <a:avLst/>
          </a:prstGeom>
          <a:ln>
            <a:noFill/>
          </a:ln>
          <a:effectLst>
            <a:glow rad="101600">
              <a:schemeClr val="accent3">
                <a:satMod val="175000"/>
                <a:alpha val="40000"/>
              </a:schemeClr>
            </a:glow>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noAutofit/>
          </a:bodyPr>
          <a:lstStyle/>
          <a:p>
            <a:pPr algn="just">
              <a:lnSpc>
                <a:spcPct val="150000"/>
              </a:lnSpc>
            </a:pPr>
            <a:r>
              <a:rPr lang="ru-RU" sz="1400" dirty="0" smtClean="0">
                <a:solidFill>
                  <a:schemeClr val="accent5">
                    <a:lumMod val="50000"/>
                  </a:schemeClr>
                </a:solidFill>
              </a:rPr>
              <a:t>не позднее 30 дней со дня объявления выборов опубликовать расценки и представить эти сведения в соответствующую избирательную комиссию; </a:t>
            </a:r>
            <a:endParaRPr lang="ru-RU" sz="1400" dirty="0">
              <a:solidFill>
                <a:schemeClr val="accent5">
                  <a:lumMod val="50000"/>
                </a:schemeClr>
              </a:solidFill>
            </a:endParaRPr>
          </a:p>
        </p:txBody>
      </p:sp>
      <p:sp>
        <p:nvSpPr>
          <p:cNvPr id="23" name="Прямоугольник 22"/>
          <p:cNvSpPr/>
          <p:nvPr/>
        </p:nvSpPr>
        <p:spPr>
          <a:xfrm>
            <a:off x="1547664" y="1916832"/>
            <a:ext cx="7056784" cy="432048"/>
          </a:xfrm>
          <a:prstGeom prst="rect">
            <a:avLst/>
          </a:prstGeom>
          <a:ln>
            <a:noFill/>
          </a:ln>
          <a:effectLst>
            <a:glow rad="101600">
              <a:schemeClr val="accent3">
                <a:satMod val="175000"/>
                <a:alpha val="40000"/>
              </a:schemeClr>
            </a:glow>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rtlCol="0" anchor="ctr">
            <a:noAutofit/>
          </a:bodyPr>
          <a:lstStyle/>
          <a:p>
            <a:pPr>
              <a:lnSpc>
                <a:spcPct val="150000"/>
              </a:lnSpc>
            </a:pPr>
            <a:r>
              <a:rPr lang="ru-RU" sz="1400" dirty="0" smtClean="0">
                <a:solidFill>
                  <a:schemeClr val="accent5">
                    <a:lumMod val="50000"/>
                  </a:schemeClr>
                </a:solidFill>
              </a:rPr>
              <a:t>обеспечить всем кандидатам, избирательным объединениям равные условия оплаты;</a:t>
            </a:r>
            <a:endParaRPr lang="ru-RU" sz="1400" dirty="0">
              <a:solidFill>
                <a:schemeClr val="accent5">
                  <a:lumMod val="50000"/>
                </a:schemeClr>
              </a:solidFill>
            </a:endParaRPr>
          </a:p>
        </p:txBody>
      </p:sp>
      <p:sp>
        <p:nvSpPr>
          <p:cNvPr id="24" name="Прямоугольник 23"/>
          <p:cNvSpPr/>
          <p:nvPr/>
        </p:nvSpPr>
        <p:spPr>
          <a:xfrm>
            <a:off x="1547664" y="2348880"/>
            <a:ext cx="7056784" cy="936104"/>
          </a:xfrm>
          <a:prstGeom prst="rect">
            <a:avLst/>
          </a:prstGeom>
          <a:ln>
            <a:noFill/>
          </a:ln>
          <a:effectLst>
            <a:glow rad="139700">
              <a:schemeClr val="accent3">
                <a:satMod val="175000"/>
                <a:alpha val="40000"/>
              </a:schemeClr>
            </a:glow>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rtlCol="0" anchor="ctr">
            <a:noAutofit/>
          </a:bodyPr>
          <a:lstStyle/>
          <a:p>
            <a:pPr algn="just">
              <a:lnSpc>
                <a:spcPct val="150000"/>
              </a:lnSpc>
            </a:pPr>
            <a:r>
              <a:rPr lang="ru-RU" sz="1400" dirty="0" smtClean="0">
                <a:solidFill>
                  <a:schemeClr val="accent5">
                    <a:lumMod val="50000"/>
                  </a:schemeClr>
                </a:solidFill>
              </a:rPr>
              <a:t>включить во все материалы обязательные реквизиты (наименование, юридический адрес, ИНН организации-изготовителя, наименование организации-заказчика, тираж, дата выпуска, указание об оплате из избирательного фонда).</a:t>
            </a:r>
            <a:endParaRPr lang="ru-RU" sz="1400" dirty="0">
              <a:solidFill>
                <a:schemeClr val="accent5">
                  <a:lumMod val="50000"/>
                </a:schemeClr>
              </a:solidFill>
            </a:endParaRPr>
          </a:p>
        </p:txBody>
      </p:sp>
      <p:pic>
        <p:nvPicPr>
          <p:cNvPr id="27" name="Рисунок 26" descr="galochka3-150x150.jpg"/>
          <p:cNvPicPr>
            <a:picLocks noChangeAspect="1"/>
          </p:cNvPicPr>
          <p:nvPr/>
        </p:nvPicPr>
        <p:blipFill>
          <a:blip r:embed="rId4" cstate="print"/>
          <a:stretch>
            <a:fillRect/>
          </a:stretch>
        </p:blipFill>
        <p:spPr>
          <a:xfrm>
            <a:off x="1043608" y="2564904"/>
            <a:ext cx="360040" cy="360040"/>
          </a:xfrm>
          <a:prstGeom prst="rect">
            <a:avLst/>
          </a:prstGeom>
        </p:spPr>
      </p:pic>
      <p:pic>
        <p:nvPicPr>
          <p:cNvPr id="34" name="Рисунок 33" descr="galochka3-150x150.jpg"/>
          <p:cNvPicPr>
            <a:picLocks noChangeAspect="1"/>
          </p:cNvPicPr>
          <p:nvPr/>
        </p:nvPicPr>
        <p:blipFill>
          <a:blip r:embed="rId4" cstate="print"/>
          <a:stretch>
            <a:fillRect/>
          </a:stretch>
        </p:blipFill>
        <p:spPr>
          <a:xfrm>
            <a:off x="1043608" y="1988840"/>
            <a:ext cx="360040" cy="360040"/>
          </a:xfrm>
          <a:prstGeom prst="rect">
            <a:avLst/>
          </a:prstGeom>
        </p:spPr>
      </p:pic>
      <p:pic>
        <p:nvPicPr>
          <p:cNvPr id="35" name="Рисунок 34" descr="galochka3-150x150.jpg"/>
          <p:cNvPicPr>
            <a:picLocks noChangeAspect="1"/>
          </p:cNvPicPr>
          <p:nvPr/>
        </p:nvPicPr>
        <p:blipFill>
          <a:blip r:embed="rId4" cstate="print"/>
          <a:stretch>
            <a:fillRect/>
          </a:stretch>
        </p:blipFill>
        <p:spPr>
          <a:xfrm>
            <a:off x="1043608" y="1412776"/>
            <a:ext cx="360040" cy="360040"/>
          </a:xfrm>
          <a:prstGeom prst="rect">
            <a:avLst/>
          </a:prstGeom>
        </p:spPr>
      </p:pic>
      <p:sp>
        <p:nvSpPr>
          <p:cNvPr id="36" name="Прямоугольник 35"/>
          <p:cNvSpPr/>
          <p:nvPr/>
        </p:nvSpPr>
        <p:spPr>
          <a:xfrm>
            <a:off x="323528" y="3501008"/>
            <a:ext cx="8280920" cy="720080"/>
          </a:xfrm>
          <a:prstGeom prst="rect">
            <a:avLst/>
          </a:prstGeom>
          <a:solidFill>
            <a:schemeClr val="accent6">
              <a:lumMod val="20000"/>
              <a:lumOff val="80000"/>
            </a:schemeClr>
          </a:solidFill>
          <a:ln/>
          <a:effectLst>
            <a:glow rad="101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just"/>
            <a:r>
              <a:rPr lang="ru-RU" sz="1400" dirty="0" smtClean="0">
                <a:solidFill>
                  <a:schemeClr val="accent5">
                    <a:lumMod val="50000"/>
                  </a:schemeClr>
                </a:solidFill>
              </a:rPr>
              <a:t>Кандидат, избирательное объединение обязано до начала распространения представить экземпляры агитационных материалов вместе со сведениями об организациях, их изготовивших и заказавших, с копиями документов об оплате в соответствующую избирательную комиссию.</a:t>
            </a:r>
            <a:endParaRPr lang="ru-RU" sz="1400" dirty="0">
              <a:solidFill>
                <a:schemeClr val="accent5">
                  <a:lumMod val="50000"/>
                </a:schemeClr>
              </a:solidFill>
            </a:endParaRPr>
          </a:p>
        </p:txBody>
      </p:sp>
      <p:sp>
        <p:nvSpPr>
          <p:cNvPr id="37" name="Прямоугольник 36"/>
          <p:cNvSpPr/>
          <p:nvPr/>
        </p:nvSpPr>
        <p:spPr>
          <a:xfrm>
            <a:off x="323528" y="4293096"/>
            <a:ext cx="8280920" cy="576064"/>
          </a:xfrm>
          <a:prstGeom prst="rect">
            <a:avLst/>
          </a:prstGeom>
          <a:solidFill>
            <a:schemeClr val="accent6">
              <a:lumMod val="20000"/>
              <a:lumOff val="80000"/>
            </a:schemeClr>
          </a:solidFill>
          <a:ln/>
          <a:effectLst>
            <a:glow rad="101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just"/>
            <a:r>
              <a:rPr lang="ru-RU" sz="1400" dirty="0" smtClean="0">
                <a:solidFill>
                  <a:schemeClr val="accent5">
                    <a:lumMod val="50000"/>
                  </a:schemeClr>
                </a:solidFill>
              </a:rPr>
              <a:t>Эфирное время организациями телерадиовещания и печатная площадь в печатных изданиях могут предоставляться кандидатам, избирательным объединениям бесплатно или за плату.</a:t>
            </a:r>
            <a:endParaRPr lang="ru-RU" sz="1400" dirty="0">
              <a:solidFill>
                <a:schemeClr val="accent5">
                  <a:lumMod val="50000"/>
                </a:schemeClr>
              </a:solidFill>
            </a:endParaRPr>
          </a:p>
        </p:txBody>
      </p:sp>
      <p:sp>
        <p:nvSpPr>
          <p:cNvPr id="38" name="Прямоугольник 37"/>
          <p:cNvSpPr/>
          <p:nvPr/>
        </p:nvSpPr>
        <p:spPr>
          <a:xfrm>
            <a:off x="323528" y="4941168"/>
            <a:ext cx="8280920" cy="504056"/>
          </a:xfrm>
          <a:prstGeom prst="rect">
            <a:avLst/>
          </a:prstGeom>
          <a:solidFill>
            <a:schemeClr val="accent6">
              <a:lumMod val="20000"/>
              <a:lumOff val="80000"/>
            </a:schemeClr>
          </a:solidFill>
          <a:ln/>
          <a:effectLst>
            <a:glow rad="101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just"/>
            <a:r>
              <a:rPr lang="ru-RU" sz="1400" dirty="0" smtClean="0">
                <a:solidFill>
                  <a:schemeClr val="accent5">
                    <a:lumMod val="50000"/>
                  </a:schemeClr>
                </a:solidFill>
              </a:rPr>
              <a:t>Государственные и муниципальные организации телерадиовещания, печатные издания </a:t>
            </a:r>
            <a:r>
              <a:rPr lang="ru-RU" sz="1400" b="1" dirty="0" smtClean="0">
                <a:solidFill>
                  <a:schemeClr val="accent5">
                    <a:lumMod val="50000"/>
                  </a:schemeClr>
                </a:solidFill>
              </a:rPr>
              <a:t>обязаны</a:t>
            </a:r>
            <a:r>
              <a:rPr lang="ru-RU" sz="1400" dirty="0" smtClean="0">
                <a:solidFill>
                  <a:schemeClr val="accent5">
                    <a:lumMod val="50000"/>
                  </a:schemeClr>
                </a:solidFill>
              </a:rPr>
              <a:t> предоставлять эфирное время и печатную площадь бесплатно и платно.</a:t>
            </a:r>
            <a:endParaRPr lang="ru-RU" sz="1400" dirty="0">
              <a:solidFill>
                <a:schemeClr val="accent5">
                  <a:lumMod val="50000"/>
                </a:schemeClr>
              </a:solidFill>
            </a:endParaRPr>
          </a:p>
        </p:txBody>
      </p:sp>
      <p:sp>
        <p:nvSpPr>
          <p:cNvPr id="39" name="Прямоугольник 38"/>
          <p:cNvSpPr/>
          <p:nvPr/>
        </p:nvSpPr>
        <p:spPr>
          <a:xfrm>
            <a:off x="323528" y="5517232"/>
            <a:ext cx="8280920" cy="504056"/>
          </a:xfrm>
          <a:prstGeom prst="rect">
            <a:avLst/>
          </a:prstGeom>
          <a:solidFill>
            <a:schemeClr val="accent6">
              <a:lumMod val="20000"/>
              <a:lumOff val="80000"/>
            </a:schemeClr>
          </a:solidFill>
          <a:ln/>
          <a:effectLst>
            <a:glow rad="101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just"/>
            <a:r>
              <a:rPr lang="ru-RU" sz="1400" dirty="0" smtClean="0">
                <a:solidFill>
                  <a:schemeClr val="accent5">
                    <a:lumMod val="50000"/>
                  </a:schemeClr>
                </a:solidFill>
              </a:rPr>
              <a:t>Для негосударственных организаций – это право, которое может быть приобретено при определенных условиях.</a:t>
            </a:r>
            <a:endParaRPr lang="ru-RU" sz="1400" dirty="0">
              <a:solidFill>
                <a:schemeClr val="accent5">
                  <a:lumMod val="50000"/>
                </a:schemeClr>
              </a:solidFill>
            </a:endParaRPr>
          </a:p>
        </p:txBody>
      </p:sp>
      <p:sp>
        <p:nvSpPr>
          <p:cNvPr id="40" name="Прямоугольник 39"/>
          <p:cNvSpPr/>
          <p:nvPr/>
        </p:nvSpPr>
        <p:spPr>
          <a:xfrm>
            <a:off x="323528" y="6093296"/>
            <a:ext cx="8280920" cy="504056"/>
          </a:xfrm>
          <a:prstGeom prst="rect">
            <a:avLst/>
          </a:prstGeom>
          <a:solidFill>
            <a:schemeClr val="accent6">
              <a:lumMod val="20000"/>
              <a:lumOff val="80000"/>
            </a:schemeClr>
          </a:solidFill>
          <a:ln/>
          <a:effectLst>
            <a:glow rad="101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just"/>
            <a:r>
              <a:rPr lang="ru-RU" sz="1400" dirty="0" smtClean="0">
                <a:solidFill>
                  <a:schemeClr val="accent5">
                    <a:lumMod val="50000"/>
                  </a:schemeClr>
                </a:solidFill>
              </a:rPr>
              <a:t>И государственные, и негосударственные организации обязаны предоставлять эфирное время и печатную площадь всем кандидатам и избирательным объединениям на равных условиях.</a:t>
            </a:r>
            <a:endParaRPr lang="ru-RU" sz="1400" dirty="0">
              <a:solidFill>
                <a:schemeClr val="accent5">
                  <a:lumMod val="50000"/>
                </a:schemeClr>
              </a:solidFill>
            </a:endParaRPr>
          </a:p>
        </p:txBody>
      </p:sp>
      <p:sp>
        <p:nvSpPr>
          <p:cNvPr id="18" name="Прямоугольник 17"/>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125</a:t>
            </a:r>
            <a:endParaRPr lang="ru-RU" b="1" dirty="0">
              <a:solidFill>
                <a:schemeClr val="bg1"/>
              </a:solidFill>
            </a:endParaRPr>
          </a:p>
        </p:txBody>
      </p:sp>
      <p:sp>
        <p:nvSpPr>
          <p:cNvPr id="17" name="Прямоугольник 16"/>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31" name="Прямоугольник 30"/>
          <p:cNvSpPr/>
          <p:nvPr/>
        </p:nvSpPr>
        <p:spPr>
          <a:xfrm>
            <a:off x="2411760" y="836712"/>
            <a:ext cx="4320480" cy="576064"/>
          </a:xfrm>
          <a:prstGeom prst="rect">
            <a:avLst/>
          </a:prstGeom>
          <a:solidFill>
            <a:schemeClr val="accent1">
              <a:lumMod val="75000"/>
            </a:schemeClr>
          </a:solidFill>
          <a:ln>
            <a:noFill/>
          </a:ln>
          <a:effectLst>
            <a:glow rad="139700">
              <a:schemeClr val="accent1">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solidFill>
                  <a:schemeClr val="bg1"/>
                </a:solidFill>
              </a:rPr>
              <a:t>Запрещенные формы воздействия на избирателей </a:t>
            </a:r>
            <a:endParaRPr lang="ru-RU" dirty="0">
              <a:solidFill>
                <a:schemeClr val="bg1"/>
              </a:solidFill>
            </a:endParaRPr>
          </a:p>
        </p:txBody>
      </p:sp>
      <p:sp>
        <p:nvSpPr>
          <p:cNvPr id="17" name="Прямоугольник 16"/>
          <p:cNvSpPr/>
          <p:nvPr/>
        </p:nvSpPr>
        <p:spPr>
          <a:xfrm>
            <a:off x="251520" y="1700808"/>
            <a:ext cx="3312368" cy="2376264"/>
          </a:xfrm>
          <a:prstGeom prst="rect">
            <a:avLst/>
          </a:prstGeom>
          <a:solidFill>
            <a:schemeClr val="accent1">
              <a:lumMod val="75000"/>
            </a:schemeClr>
          </a:solidFill>
          <a:ln>
            <a:noFill/>
          </a:ln>
          <a:effectLst>
            <a:glow rad="139700">
              <a:schemeClr val="accent1">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smtClean="0">
                <a:solidFill>
                  <a:schemeClr val="bg1"/>
                </a:solidFill>
              </a:rPr>
              <a:t>Подкуп избирателей:</a:t>
            </a:r>
          </a:p>
          <a:p>
            <a:pPr algn="ctr">
              <a:buFont typeface="Wingdings" pitchFamily="2" charset="2"/>
              <a:buChar char="ü"/>
            </a:pPr>
            <a:r>
              <a:rPr lang="ru-RU" sz="1400" dirty="0" smtClean="0">
                <a:solidFill>
                  <a:schemeClr val="bg1"/>
                </a:solidFill>
              </a:rPr>
              <a:t>  вручение избирателям денег, подарков, выплата вознаграждения избирателям, участвовавшим в агитации в зависимости от итогов голосования;</a:t>
            </a:r>
          </a:p>
          <a:p>
            <a:pPr algn="ctr">
              <a:buFont typeface="Wingdings" pitchFamily="2" charset="2"/>
              <a:buChar char="ü"/>
            </a:pPr>
            <a:r>
              <a:rPr lang="ru-RU" sz="1400" dirty="0" smtClean="0">
                <a:solidFill>
                  <a:schemeClr val="bg1"/>
                </a:solidFill>
              </a:rPr>
              <a:t>  бесплатное или льготное распространение товаров, оказание услуг;</a:t>
            </a:r>
          </a:p>
          <a:p>
            <a:pPr algn="ctr">
              <a:buFont typeface="Wingdings" pitchFamily="2" charset="2"/>
              <a:buChar char="ü"/>
            </a:pPr>
            <a:r>
              <a:rPr lang="ru-RU" sz="1400" dirty="0" smtClean="0">
                <a:solidFill>
                  <a:schemeClr val="bg1"/>
                </a:solidFill>
              </a:rPr>
              <a:t>обещание избирателям денег, подарков в зависимости от итогов голосования.</a:t>
            </a:r>
            <a:endParaRPr lang="ru-RU" sz="1400" dirty="0">
              <a:solidFill>
                <a:schemeClr val="bg1"/>
              </a:solidFill>
            </a:endParaRPr>
          </a:p>
        </p:txBody>
      </p:sp>
      <p:sp>
        <p:nvSpPr>
          <p:cNvPr id="18" name="Прямоугольник 17"/>
          <p:cNvSpPr/>
          <p:nvPr/>
        </p:nvSpPr>
        <p:spPr>
          <a:xfrm>
            <a:off x="3779912" y="1700808"/>
            <a:ext cx="2160240" cy="2376264"/>
          </a:xfrm>
          <a:prstGeom prst="rect">
            <a:avLst/>
          </a:prstGeom>
          <a:solidFill>
            <a:schemeClr val="accent1">
              <a:lumMod val="75000"/>
            </a:schemeClr>
          </a:solidFill>
          <a:ln>
            <a:noFill/>
          </a:ln>
          <a:effectLst>
            <a:glow rad="139700">
              <a:schemeClr val="accent1">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sz="1500" dirty="0" smtClean="0">
                <a:solidFill>
                  <a:schemeClr val="bg1"/>
                </a:solidFill>
              </a:rPr>
              <a:t>Проведение лотерей и других, основанных на риске игр, в которых выигрыш призов зависит от итогов голосования или которые иным образом связаны с выборами.</a:t>
            </a:r>
            <a:endParaRPr lang="ru-RU" sz="1500" dirty="0">
              <a:solidFill>
                <a:schemeClr val="bg1"/>
              </a:solidFill>
            </a:endParaRPr>
          </a:p>
        </p:txBody>
      </p:sp>
      <p:sp>
        <p:nvSpPr>
          <p:cNvPr id="19" name="Прямоугольник 18"/>
          <p:cNvSpPr/>
          <p:nvPr/>
        </p:nvSpPr>
        <p:spPr>
          <a:xfrm>
            <a:off x="6156176" y="1700808"/>
            <a:ext cx="2664296" cy="2376264"/>
          </a:xfrm>
          <a:prstGeom prst="rect">
            <a:avLst/>
          </a:prstGeom>
          <a:solidFill>
            <a:schemeClr val="accent1">
              <a:lumMod val="75000"/>
            </a:schemeClr>
          </a:solidFill>
          <a:ln>
            <a:noFill/>
          </a:ln>
          <a:effectLst>
            <a:glow rad="139700">
              <a:schemeClr val="accent1">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sz="1500" dirty="0" smtClean="0">
                <a:solidFill>
                  <a:schemeClr val="bg1"/>
                </a:solidFill>
              </a:rPr>
              <a:t>Реклама коммерческой и иной, не связанной с выборами, деятельности с использованием фамилии или изображения кандидата, наименование, эмблемы избирательного объединения без оплаты из избирательного фонда.</a:t>
            </a:r>
            <a:endParaRPr lang="ru-RU" sz="1500" dirty="0">
              <a:solidFill>
                <a:schemeClr val="bg1"/>
              </a:solidFill>
            </a:endParaRPr>
          </a:p>
        </p:txBody>
      </p:sp>
      <p:cxnSp>
        <p:nvCxnSpPr>
          <p:cNvPr id="26" name="Прямая соединительная линия 25"/>
          <p:cNvCxnSpPr>
            <a:stCxn id="31" idx="1"/>
          </p:cNvCxnSpPr>
          <p:nvPr/>
        </p:nvCxnSpPr>
        <p:spPr>
          <a:xfrm flipH="1">
            <a:off x="1547664" y="1124744"/>
            <a:ext cx="864096" cy="0"/>
          </a:xfrm>
          <a:prstGeom prst="line">
            <a:avLst/>
          </a:prstGeom>
          <a:ln w="28575"/>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endCxn id="31" idx="3"/>
          </p:cNvCxnSpPr>
          <p:nvPr/>
        </p:nvCxnSpPr>
        <p:spPr>
          <a:xfrm flipH="1">
            <a:off x="6732240" y="1124744"/>
            <a:ext cx="720080" cy="0"/>
          </a:xfrm>
          <a:prstGeom prst="line">
            <a:avLst/>
          </a:prstGeom>
          <a:ln w="28575"/>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547664" y="1124744"/>
            <a:ext cx="0" cy="504056"/>
          </a:xfrm>
          <a:prstGeom prst="straightConnector1">
            <a:avLst/>
          </a:prstGeom>
          <a:ln w="28575">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7452320" y="1124744"/>
            <a:ext cx="0" cy="504056"/>
          </a:xfrm>
          <a:prstGeom prst="straightConnector1">
            <a:avLst/>
          </a:prstGeom>
          <a:ln w="28575">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4644008" y="1412776"/>
            <a:ext cx="8384" cy="224408"/>
          </a:xfrm>
          <a:prstGeom prst="straightConnector1">
            <a:avLst/>
          </a:prstGeom>
          <a:ln w="28575">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59632" y="4293096"/>
            <a:ext cx="6696744" cy="648072"/>
          </a:xfrm>
          <a:prstGeom prst="rect">
            <a:avLst/>
          </a:prstGeom>
          <a:solidFill>
            <a:schemeClr val="accent1">
              <a:lumMod val="75000"/>
            </a:schemeClr>
          </a:solidFill>
          <a:ln>
            <a:noFill/>
          </a:ln>
          <a:effectLst>
            <a:glow rad="139700">
              <a:schemeClr val="accent1">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just"/>
            <a:r>
              <a:rPr lang="ru-RU" sz="1600" dirty="0" smtClean="0">
                <a:solidFill>
                  <a:schemeClr val="bg1"/>
                </a:solidFill>
              </a:rPr>
              <a:t>Совершение перечисленных действий вне связи с предвыборной агитацией должно рассматриваться как благотворительная деятельность.</a:t>
            </a:r>
            <a:endParaRPr lang="ru-RU" sz="1600" dirty="0">
              <a:solidFill>
                <a:schemeClr val="bg1"/>
              </a:solidFill>
            </a:endParaRPr>
          </a:p>
        </p:txBody>
      </p:sp>
      <p:sp>
        <p:nvSpPr>
          <p:cNvPr id="56" name="Прямоугольник 55"/>
          <p:cNvSpPr/>
          <p:nvPr/>
        </p:nvSpPr>
        <p:spPr>
          <a:xfrm>
            <a:off x="1691680" y="5301208"/>
            <a:ext cx="6264696" cy="1080120"/>
          </a:xfrm>
          <a:prstGeom prst="rect">
            <a:avLst/>
          </a:prstGeom>
          <a:noFill/>
          <a:ln w="3175">
            <a:solidFill>
              <a:srgbClr val="FF5050"/>
            </a:solidFill>
          </a:ln>
          <a:effectLst>
            <a:glow rad="63500">
              <a:schemeClr val="accent2">
                <a:satMod val="175000"/>
                <a:alpha val="40000"/>
              </a:schemeClr>
            </a:glow>
            <a:innerShdw blurRad="63500" dist="50800" dir="135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just"/>
            <a:r>
              <a:rPr lang="ru-RU" sz="1500" b="1" dirty="0" smtClean="0">
                <a:solidFill>
                  <a:schemeClr val="tx2">
                    <a:lumMod val="75000"/>
                  </a:schemeClr>
                </a:solidFill>
              </a:rPr>
              <a:t>Не в праве </a:t>
            </a:r>
            <a:r>
              <a:rPr lang="ru-RU" sz="1500" dirty="0" smtClean="0">
                <a:solidFill>
                  <a:schemeClr val="tx2">
                    <a:lumMod val="75000"/>
                  </a:schemeClr>
                </a:solidFill>
              </a:rPr>
              <a:t>заниматься благотворительной деятельностью в период избирательной кампании кандидаты, избирательные объединения, их доверенные лица и уполномоченные представители, а также физические и юридические лица, действующие по их поручению. </a:t>
            </a:r>
            <a:endParaRPr lang="ru-RU" sz="1500" dirty="0">
              <a:solidFill>
                <a:schemeClr val="tx2">
                  <a:lumMod val="75000"/>
                </a:schemeClr>
              </a:solidFill>
            </a:endParaRPr>
          </a:p>
        </p:txBody>
      </p:sp>
      <p:sp>
        <p:nvSpPr>
          <p:cNvPr id="57" name="Скругленный прямоугольник 56"/>
          <p:cNvSpPr/>
          <p:nvPr/>
        </p:nvSpPr>
        <p:spPr>
          <a:xfrm>
            <a:off x="179512" y="5301208"/>
            <a:ext cx="1296144" cy="504056"/>
          </a:xfrm>
          <a:prstGeom prst="roundRect">
            <a:avLst/>
          </a:prstGeom>
          <a:noFill/>
          <a:ln w="31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chemeClr val="tx2">
                    <a:lumMod val="75000"/>
                  </a:schemeClr>
                </a:solidFill>
              </a:rPr>
              <a:t>ПРИ ЭТОМ:</a:t>
            </a:r>
            <a:endParaRPr lang="ru-RU" sz="1700" b="1" dirty="0">
              <a:solidFill>
                <a:schemeClr val="tx2">
                  <a:lumMod val="75000"/>
                </a:schemeClr>
              </a:solidFill>
            </a:endParaRPr>
          </a:p>
        </p:txBody>
      </p:sp>
      <p:sp>
        <p:nvSpPr>
          <p:cNvPr id="23" name="Прямоугольник 22"/>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126</a:t>
            </a:r>
            <a:endParaRPr lang="ru-RU" b="1" dirty="0">
              <a:solidFill>
                <a:schemeClr val="bg1"/>
              </a:solidFill>
            </a:endParaRPr>
          </a:p>
        </p:txBody>
      </p:sp>
      <p:sp>
        <p:nvSpPr>
          <p:cNvPr id="22" name="Прямоугольник 2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4.2.7. Предвыборная агитация</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8" name="Прямоугольник 7"/>
          <p:cNvSpPr/>
          <p:nvPr/>
        </p:nvSpPr>
        <p:spPr>
          <a:xfrm>
            <a:off x="1043608" y="2348880"/>
            <a:ext cx="7128792" cy="720080"/>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Участковая избирательная комиссия (УИК) </a:t>
            </a:r>
            <a:r>
              <a:rPr lang="ru-RU" sz="1600" u="sng" dirty="0" smtClean="0">
                <a:solidFill>
                  <a:schemeClr val="tx2">
                    <a:lumMod val="50000"/>
                  </a:schemeClr>
                </a:solidFill>
              </a:rPr>
              <a:t>обязана уточнить</a:t>
            </a:r>
            <a:r>
              <a:rPr lang="ru-RU" sz="1600" dirty="0" smtClean="0">
                <a:solidFill>
                  <a:schemeClr val="tx2">
                    <a:lumMod val="50000"/>
                  </a:schemeClr>
                </a:solidFill>
              </a:rPr>
              <a:t> список избирателей.  Уточненный список </a:t>
            </a:r>
            <a:r>
              <a:rPr lang="ru-RU" sz="1600" u="sng" dirty="0" smtClean="0">
                <a:solidFill>
                  <a:schemeClr val="tx2">
                    <a:lumMod val="50000"/>
                  </a:schemeClr>
                </a:solidFill>
              </a:rPr>
              <a:t>не позднее дня</a:t>
            </a:r>
            <a:r>
              <a:rPr lang="ru-RU" sz="1600" dirty="0" smtClean="0">
                <a:solidFill>
                  <a:schemeClr val="tx2">
                    <a:lumMod val="50000"/>
                  </a:schemeClr>
                </a:solidFill>
              </a:rPr>
              <a:t>, предшествующего дню голосования, подписывается председателем, секретарем и заверяется печатью.</a:t>
            </a:r>
          </a:p>
        </p:txBody>
      </p:sp>
      <p:sp>
        <p:nvSpPr>
          <p:cNvPr id="9" name="Прямоугольник 8"/>
          <p:cNvSpPr/>
          <p:nvPr/>
        </p:nvSpPr>
        <p:spPr>
          <a:xfrm>
            <a:off x="1043608" y="1052736"/>
            <a:ext cx="7128792" cy="504056"/>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Список избирателей составляется на основе данных </a:t>
            </a:r>
            <a:r>
              <a:rPr lang="ru-RU" sz="1600" u="sng" dirty="0" smtClean="0">
                <a:solidFill>
                  <a:schemeClr val="tx2">
                    <a:lumMod val="50000"/>
                  </a:schemeClr>
                </a:solidFill>
              </a:rPr>
              <a:t>ГАС «Выборы»</a:t>
            </a:r>
            <a:r>
              <a:rPr lang="ru-RU" sz="1600" dirty="0" smtClean="0">
                <a:solidFill>
                  <a:schemeClr val="tx2">
                    <a:lumMod val="50000"/>
                  </a:schemeClr>
                </a:solidFill>
              </a:rPr>
              <a:t> </a:t>
            </a:r>
            <a:r>
              <a:rPr lang="ru-RU" sz="1600" u="sng" dirty="0" smtClean="0">
                <a:solidFill>
                  <a:schemeClr val="tx2">
                    <a:lumMod val="50000"/>
                  </a:schemeClr>
                </a:solidFill>
              </a:rPr>
              <a:t>отдельно</a:t>
            </a:r>
            <a:r>
              <a:rPr lang="ru-RU" sz="1600" dirty="0" smtClean="0">
                <a:solidFill>
                  <a:schemeClr val="tx2">
                    <a:lumMod val="50000"/>
                  </a:schemeClr>
                </a:solidFill>
              </a:rPr>
              <a:t> по каждому избирательному участку.</a:t>
            </a:r>
          </a:p>
        </p:txBody>
      </p:sp>
      <p:sp>
        <p:nvSpPr>
          <p:cNvPr id="35" name="Прямоугольник 34"/>
          <p:cNvSpPr/>
          <p:nvPr/>
        </p:nvSpPr>
        <p:spPr>
          <a:xfrm>
            <a:off x="1043608" y="3212976"/>
            <a:ext cx="7128792" cy="504056"/>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Участковая избирательная комиссия </a:t>
            </a:r>
            <a:r>
              <a:rPr lang="ru-RU" sz="1600" u="sng" dirty="0" smtClean="0">
                <a:solidFill>
                  <a:schemeClr val="tx2">
                    <a:lumMod val="50000"/>
                  </a:schemeClr>
                </a:solidFill>
              </a:rPr>
              <a:t>за 10 дней</a:t>
            </a:r>
            <a:r>
              <a:rPr lang="ru-RU" sz="1600" dirty="0" smtClean="0">
                <a:solidFill>
                  <a:schemeClr val="tx2">
                    <a:lumMod val="50000"/>
                  </a:schemeClr>
                </a:solidFill>
              </a:rPr>
              <a:t> до дня голосования представляет список избирателей </a:t>
            </a:r>
            <a:r>
              <a:rPr lang="ru-RU" sz="1600" u="sng" dirty="0" smtClean="0">
                <a:solidFill>
                  <a:schemeClr val="tx2">
                    <a:lumMod val="50000"/>
                  </a:schemeClr>
                </a:solidFill>
              </a:rPr>
              <a:t>для ознакомления</a:t>
            </a:r>
            <a:r>
              <a:rPr lang="ru-RU" sz="1600" dirty="0" smtClean="0">
                <a:solidFill>
                  <a:schemeClr val="tx2">
                    <a:lumMod val="50000"/>
                  </a:schemeClr>
                </a:solidFill>
              </a:rPr>
              <a:t>.</a:t>
            </a:r>
          </a:p>
        </p:txBody>
      </p:sp>
      <p:sp>
        <p:nvSpPr>
          <p:cNvPr id="36" name="Прямоугольник 35"/>
          <p:cNvSpPr/>
          <p:nvPr/>
        </p:nvSpPr>
        <p:spPr>
          <a:xfrm>
            <a:off x="1043608" y="4725144"/>
            <a:ext cx="7128792" cy="720080"/>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Участковая избирательная комиссия </a:t>
            </a:r>
            <a:r>
              <a:rPr lang="ru-RU" sz="1600" u="sng" dirty="0" smtClean="0">
                <a:solidFill>
                  <a:schemeClr val="tx2">
                    <a:lumMod val="50000"/>
                  </a:schemeClr>
                </a:solidFill>
              </a:rPr>
              <a:t>обязана</a:t>
            </a:r>
            <a:r>
              <a:rPr lang="ru-RU" sz="1600" dirty="0" smtClean="0">
                <a:solidFill>
                  <a:schemeClr val="tx2">
                    <a:lumMod val="50000"/>
                  </a:schemeClr>
                </a:solidFill>
              </a:rPr>
              <a:t> проверить сообщенные заявителем сведения и </a:t>
            </a:r>
            <a:r>
              <a:rPr lang="ru-RU" sz="1600" u="sng" dirty="0" smtClean="0">
                <a:solidFill>
                  <a:schemeClr val="tx2">
                    <a:lumMod val="50000"/>
                  </a:schemeClr>
                </a:solidFill>
              </a:rPr>
              <a:t>не позднее </a:t>
            </a:r>
            <a:r>
              <a:rPr lang="ru-RU" sz="1600" dirty="0" smtClean="0">
                <a:solidFill>
                  <a:schemeClr val="tx2">
                    <a:lumMod val="50000"/>
                  </a:schemeClr>
                </a:solidFill>
              </a:rPr>
              <a:t>окончания голосования  либо устранить ошибку, либо отклонить заявление.</a:t>
            </a:r>
          </a:p>
        </p:txBody>
      </p:sp>
      <p:sp>
        <p:nvSpPr>
          <p:cNvPr id="37" name="Прямоугольник 36"/>
          <p:cNvSpPr/>
          <p:nvPr/>
        </p:nvSpPr>
        <p:spPr>
          <a:xfrm>
            <a:off x="1043608" y="3861048"/>
            <a:ext cx="7128792" cy="720080"/>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Гражданин РФ </a:t>
            </a:r>
            <a:r>
              <a:rPr lang="ru-RU" sz="1600" u="sng" dirty="0" smtClean="0">
                <a:solidFill>
                  <a:schemeClr val="tx2">
                    <a:lumMod val="50000"/>
                  </a:schemeClr>
                </a:solidFill>
              </a:rPr>
              <a:t>вправе</a:t>
            </a:r>
            <a:r>
              <a:rPr lang="ru-RU" sz="1600" dirty="0" smtClean="0">
                <a:solidFill>
                  <a:schemeClr val="tx2">
                    <a:lumMod val="50000"/>
                  </a:schemeClr>
                </a:solidFill>
              </a:rPr>
              <a:t> обратиться в УИК с заявлением:</a:t>
            </a:r>
          </a:p>
          <a:p>
            <a:pPr algn="just"/>
            <a:r>
              <a:rPr lang="ru-RU" sz="1600" dirty="0" smtClean="0">
                <a:solidFill>
                  <a:schemeClr val="tx2">
                    <a:lumMod val="50000"/>
                  </a:schemeClr>
                </a:solidFill>
              </a:rPr>
              <a:t>    - о включении его в список избирателей;</a:t>
            </a:r>
          </a:p>
          <a:p>
            <a:pPr algn="just"/>
            <a:r>
              <a:rPr lang="ru-RU" sz="1600" dirty="0" smtClean="0">
                <a:solidFill>
                  <a:schemeClr val="tx2">
                    <a:lumMod val="50000"/>
                  </a:schemeClr>
                </a:solidFill>
              </a:rPr>
              <a:t>    - об ошибке в сведениях о нем.</a:t>
            </a:r>
          </a:p>
        </p:txBody>
      </p:sp>
      <p:sp>
        <p:nvSpPr>
          <p:cNvPr id="40" name="Прямоугольник 39"/>
          <p:cNvSpPr/>
          <p:nvPr/>
        </p:nvSpPr>
        <p:spPr>
          <a:xfrm>
            <a:off x="1043608" y="1700808"/>
            <a:ext cx="7128792" cy="504056"/>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solidFill>
                  <a:schemeClr val="tx2">
                    <a:lumMod val="50000"/>
                  </a:schemeClr>
                </a:solidFill>
              </a:rPr>
              <a:t>Гражданин РФ включается в список избирателей </a:t>
            </a:r>
            <a:r>
              <a:rPr lang="ru-RU" sz="1600" u="sng" dirty="0" smtClean="0">
                <a:solidFill>
                  <a:schemeClr val="tx2">
                    <a:lumMod val="50000"/>
                  </a:schemeClr>
                </a:solidFill>
              </a:rPr>
              <a:t>только на одном</a:t>
            </a:r>
            <a:r>
              <a:rPr lang="ru-RU" sz="1600" dirty="0" smtClean="0">
                <a:solidFill>
                  <a:schemeClr val="tx2">
                    <a:lumMod val="50000"/>
                  </a:schemeClr>
                </a:solidFill>
              </a:rPr>
              <a:t> избирательном участке.</a:t>
            </a:r>
          </a:p>
        </p:txBody>
      </p:sp>
      <p:sp>
        <p:nvSpPr>
          <p:cNvPr id="38" name="Прямоугольник 37"/>
          <p:cNvSpPr/>
          <p:nvPr/>
        </p:nvSpPr>
        <p:spPr>
          <a:xfrm>
            <a:off x="1043608" y="5589240"/>
            <a:ext cx="7128792" cy="648072"/>
          </a:xfrm>
          <a:prstGeom prst="rect">
            <a:avLst/>
          </a:prstGeom>
          <a:solidFill>
            <a:srgbClr val="FFCC00">
              <a:alpha val="50196"/>
            </a:srgbClr>
          </a:solidFill>
          <a:ln w="1905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u="sng" dirty="0" smtClean="0">
                <a:solidFill>
                  <a:schemeClr val="tx2">
                    <a:lumMod val="50000"/>
                  </a:schemeClr>
                </a:solidFill>
              </a:rPr>
              <a:t>Запрещено</a:t>
            </a:r>
            <a:r>
              <a:rPr lang="ru-RU" sz="1600" dirty="0" smtClean="0">
                <a:solidFill>
                  <a:schemeClr val="tx2">
                    <a:lumMod val="50000"/>
                  </a:schemeClr>
                </a:solidFill>
              </a:rPr>
              <a:t> вносить изменения в списки избирателей </a:t>
            </a:r>
            <a:r>
              <a:rPr lang="ru-RU" sz="1600" u="sng" dirty="0" smtClean="0">
                <a:solidFill>
                  <a:schemeClr val="tx2">
                    <a:lumMod val="50000"/>
                  </a:schemeClr>
                </a:solidFill>
              </a:rPr>
              <a:t>после</a:t>
            </a:r>
            <a:r>
              <a:rPr lang="ru-RU" sz="1600" dirty="0" smtClean="0">
                <a:solidFill>
                  <a:schemeClr val="tx2">
                    <a:lumMod val="50000"/>
                  </a:schemeClr>
                </a:solidFill>
              </a:rPr>
              <a:t> окончания голосования.</a:t>
            </a:r>
          </a:p>
        </p:txBody>
      </p:sp>
      <p:sp>
        <p:nvSpPr>
          <p:cNvPr id="14" name="Прямоугольник 13"/>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127</a:t>
            </a:r>
            <a:endParaRPr lang="ru-RU" b="1" dirty="0">
              <a:solidFill>
                <a:schemeClr val="bg1"/>
              </a:solidFill>
            </a:endParaRPr>
          </a:p>
        </p:txBody>
      </p:sp>
      <p:sp>
        <p:nvSpPr>
          <p:cNvPr id="15" name="Прямоугольник 1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4.2.8. Список избирателей</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pic>
        <p:nvPicPr>
          <p:cNvPr id="34" name="Рисунок 33" descr="29a416d8953352c516c5d074b130970d.gif"/>
          <p:cNvPicPr>
            <a:picLocks noChangeAspect="1"/>
          </p:cNvPicPr>
          <p:nvPr/>
        </p:nvPicPr>
        <p:blipFill>
          <a:blip r:embed="rId4" cstate="print"/>
          <a:stretch>
            <a:fillRect/>
          </a:stretch>
        </p:blipFill>
        <p:spPr>
          <a:xfrm>
            <a:off x="395536" y="836712"/>
            <a:ext cx="2780135" cy="1800200"/>
          </a:xfrm>
          <a:prstGeom prst="rect">
            <a:avLst/>
          </a:prstGeom>
        </p:spPr>
      </p:pic>
      <p:sp>
        <p:nvSpPr>
          <p:cNvPr id="35" name="Прямоугольник 34"/>
          <p:cNvSpPr/>
          <p:nvPr/>
        </p:nvSpPr>
        <p:spPr>
          <a:xfrm>
            <a:off x="3491880" y="836712"/>
            <a:ext cx="5400600"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accent3">
                    <a:lumMod val="50000"/>
                  </a:schemeClr>
                </a:solidFill>
              </a:rPr>
              <a:t>Голосование осуществляется в </a:t>
            </a:r>
            <a:r>
              <a:rPr lang="ru-RU" sz="1600" b="1" dirty="0" smtClean="0">
                <a:solidFill>
                  <a:schemeClr val="accent3">
                    <a:lumMod val="50000"/>
                  </a:schemeClr>
                </a:solidFill>
              </a:rPr>
              <a:t>специально отведенных и оборудованных</a:t>
            </a:r>
            <a:r>
              <a:rPr lang="ru-RU" sz="1600" dirty="0" smtClean="0">
                <a:solidFill>
                  <a:schemeClr val="accent3">
                    <a:lumMod val="50000"/>
                  </a:schemeClr>
                </a:solidFill>
              </a:rPr>
              <a:t> для этой цели помещениях.</a:t>
            </a:r>
            <a:endParaRPr lang="ru-RU" sz="1600" dirty="0">
              <a:solidFill>
                <a:schemeClr val="accent3">
                  <a:lumMod val="50000"/>
                </a:schemeClr>
              </a:solidFill>
            </a:endParaRPr>
          </a:p>
        </p:txBody>
      </p:sp>
      <p:sp>
        <p:nvSpPr>
          <p:cNvPr id="36" name="Прямоугольник 35"/>
          <p:cNvSpPr/>
          <p:nvPr/>
        </p:nvSpPr>
        <p:spPr>
          <a:xfrm>
            <a:off x="3491880" y="1484784"/>
            <a:ext cx="5400600" cy="1008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accent3">
                    <a:lumMod val="50000"/>
                  </a:schemeClr>
                </a:solidFill>
              </a:rPr>
              <a:t>Помещения предоставляются в распоряжение УИК </a:t>
            </a:r>
            <a:r>
              <a:rPr lang="ru-RU" sz="1600" b="1" dirty="0" smtClean="0">
                <a:solidFill>
                  <a:schemeClr val="accent3">
                    <a:lumMod val="50000"/>
                  </a:schemeClr>
                </a:solidFill>
              </a:rPr>
              <a:t>безвозмездно</a:t>
            </a:r>
            <a:r>
              <a:rPr lang="ru-RU" sz="1600" dirty="0" smtClean="0">
                <a:solidFill>
                  <a:schemeClr val="accent3">
                    <a:lumMod val="50000"/>
                  </a:schemeClr>
                </a:solidFill>
              </a:rPr>
              <a:t> администрацией (в отдельных случаях: командиром воинской части, капитаном судна, руководителем дипломатического представительства).</a:t>
            </a:r>
            <a:endParaRPr lang="ru-RU" sz="1600" dirty="0">
              <a:solidFill>
                <a:schemeClr val="accent3">
                  <a:lumMod val="50000"/>
                </a:schemeClr>
              </a:solidFill>
            </a:endParaRPr>
          </a:p>
        </p:txBody>
      </p:sp>
      <p:sp>
        <p:nvSpPr>
          <p:cNvPr id="37" name="Прямоугольник 36"/>
          <p:cNvSpPr/>
          <p:nvPr/>
        </p:nvSpPr>
        <p:spPr>
          <a:xfrm>
            <a:off x="179512" y="2708920"/>
            <a:ext cx="8784976" cy="26642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dirty="0" smtClean="0">
                <a:solidFill>
                  <a:schemeClr val="accent3">
                    <a:lumMod val="50000"/>
                  </a:schemeClr>
                </a:solidFill>
              </a:rPr>
              <a:t>В помещении для голосования </a:t>
            </a:r>
            <a:r>
              <a:rPr lang="ru-RU" sz="1600" b="1" dirty="0" smtClean="0">
                <a:solidFill>
                  <a:schemeClr val="accent3">
                    <a:lumMod val="50000"/>
                  </a:schemeClr>
                </a:solidFill>
              </a:rPr>
              <a:t>должны быть:</a:t>
            </a:r>
          </a:p>
          <a:p>
            <a:pPr algn="just">
              <a:lnSpc>
                <a:spcPct val="150000"/>
              </a:lnSpc>
            </a:pPr>
            <a:r>
              <a:rPr lang="ru-RU" sz="1600" dirty="0" smtClean="0">
                <a:solidFill>
                  <a:schemeClr val="accent3">
                    <a:lumMod val="50000"/>
                  </a:schemeClr>
                </a:solidFill>
              </a:rPr>
              <a:t>      кабины для голосования с освещением и письменными принадлежностями;</a:t>
            </a:r>
          </a:p>
          <a:p>
            <a:pPr algn="just">
              <a:lnSpc>
                <a:spcPct val="150000"/>
              </a:lnSpc>
            </a:pPr>
            <a:r>
              <a:rPr lang="ru-RU" sz="1600" dirty="0" smtClean="0">
                <a:solidFill>
                  <a:schemeClr val="accent3">
                    <a:lumMod val="50000"/>
                  </a:schemeClr>
                </a:solidFill>
              </a:rPr>
              <a:t>      информационный стенд, на котором УИК размещает информацию о кандидатах, списках кандидатов, внесенных в бюллетень, и образцы заполненных бюллетеней;</a:t>
            </a:r>
          </a:p>
          <a:p>
            <a:pPr algn="just">
              <a:lnSpc>
                <a:spcPct val="150000"/>
              </a:lnSpc>
            </a:pPr>
            <a:r>
              <a:rPr lang="ru-RU" sz="1600" dirty="0" smtClean="0">
                <a:solidFill>
                  <a:schemeClr val="accent3">
                    <a:lumMod val="50000"/>
                  </a:schemeClr>
                </a:solidFill>
              </a:rPr>
              <a:t>      увеличенная форма протокола об итогах голосования (вывешивается до начала голосования, заполняется по мере поступления данных);</a:t>
            </a:r>
          </a:p>
          <a:p>
            <a:pPr algn="just">
              <a:lnSpc>
                <a:spcPct val="150000"/>
              </a:lnSpc>
            </a:pPr>
            <a:r>
              <a:rPr lang="ru-RU" sz="1600" dirty="0" smtClean="0">
                <a:solidFill>
                  <a:schemeClr val="accent3">
                    <a:lumMod val="50000"/>
                  </a:schemeClr>
                </a:solidFill>
              </a:rPr>
              <a:t>      стационарные ящики для голосования или технические средства подсчета голосов (КОИБ, КЭГ).</a:t>
            </a:r>
          </a:p>
        </p:txBody>
      </p:sp>
      <p:pic>
        <p:nvPicPr>
          <p:cNvPr id="41" name="Рисунок 40" descr="gal2.png"/>
          <p:cNvPicPr>
            <a:picLocks noChangeAspect="1"/>
          </p:cNvPicPr>
          <p:nvPr/>
        </p:nvPicPr>
        <p:blipFill>
          <a:blip r:embed="rId5" cstate="print"/>
          <a:stretch>
            <a:fillRect/>
          </a:stretch>
        </p:blipFill>
        <p:spPr>
          <a:xfrm>
            <a:off x="251520" y="3212976"/>
            <a:ext cx="288032" cy="288032"/>
          </a:xfrm>
          <a:prstGeom prst="rect">
            <a:avLst/>
          </a:prstGeom>
        </p:spPr>
      </p:pic>
      <p:pic>
        <p:nvPicPr>
          <p:cNvPr id="48" name="Рисунок 47" descr="gal2.png"/>
          <p:cNvPicPr>
            <a:picLocks noChangeAspect="1"/>
          </p:cNvPicPr>
          <p:nvPr/>
        </p:nvPicPr>
        <p:blipFill>
          <a:blip r:embed="rId5" cstate="print"/>
          <a:stretch>
            <a:fillRect/>
          </a:stretch>
        </p:blipFill>
        <p:spPr>
          <a:xfrm>
            <a:off x="251520" y="3573016"/>
            <a:ext cx="288032" cy="288032"/>
          </a:xfrm>
          <a:prstGeom prst="rect">
            <a:avLst/>
          </a:prstGeom>
        </p:spPr>
      </p:pic>
      <p:pic>
        <p:nvPicPr>
          <p:cNvPr id="49" name="Рисунок 48" descr="gal2.png"/>
          <p:cNvPicPr>
            <a:picLocks noChangeAspect="1"/>
          </p:cNvPicPr>
          <p:nvPr/>
        </p:nvPicPr>
        <p:blipFill>
          <a:blip r:embed="rId5" cstate="print"/>
          <a:stretch>
            <a:fillRect/>
          </a:stretch>
        </p:blipFill>
        <p:spPr>
          <a:xfrm>
            <a:off x="251520" y="4293096"/>
            <a:ext cx="288032" cy="288032"/>
          </a:xfrm>
          <a:prstGeom prst="rect">
            <a:avLst/>
          </a:prstGeom>
        </p:spPr>
      </p:pic>
      <p:pic>
        <p:nvPicPr>
          <p:cNvPr id="50" name="Рисунок 49" descr="gal2.png"/>
          <p:cNvPicPr>
            <a:picLocks noChangeAspect="1"/>
          </p:cNvPicPr>
          <p:nvPr/>
        </p:nvPicPr>
        <p:blipFill>
          <a:blip r:embed="rId5" cstate="print"/>
          <a:stretch>
            <a:fillRect/>
          </a:stretch>
        </p:blipFill>
        <p:spPr>
          <a:xfrm>
            <a:off x="251520" y="5013176"/>
            <a:ext cx="288032" cy="288032"/>
          </a:xfrm>
          <a:prstGeom prst="rect">
            <a:avLst/>
          </a:prstGeom>
        </p:spPr>
      </p:pic>
      <p:sp>
        <p:nvSpPr>
          <p:cNvPr id="51" name="Прямоугольник 50"/>
          <p:cNvSpPr/>
          <p:nvPr/>
        </p:nvSpPr>
        <p:spPr>
          <a:xfrm>
            <a:off x="179512" y="5517232"/>
            <a:ext cx="8784976" cy="936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3">
                    <a:lumMod val="50000"/>
                  </a:schemeClr>
                </a:solidFill>
              </a:rPr>
              <a:t>Места для выдачи бюллетеней, кабины, стационарные ящики, увеличенная форма протокола </a:t>
            </a:r>
            <a:r>
              <a:rPr lang="ru-RU" sz="2000" b="1" dirty="0" smtClean="0">
                <a:solidFill>
                  <a:schemeClr val="accent3">
                    <a:lumMod val="50000"/>
                  </a:schemeClr>
                </a:solidFill>
              </a:rPr>
              <a:t>должны находиться в поле зрения</a:t>
            </a:r>
            <a:r>
              <a:rPr lang="ru-RU" sz="2000" dirty="0" smtClean="0">
                <a:solidFill>
                  <a:schemeClr val="accent3">
                    <a:lumMod val="50000"/>
                  </a:schemeClr>
                </a:solidFill>
              </a:rPr>
              <a:t> членов УИК и наблюдателей.</a:t>
            </a:r>
            <a:endParaRPr lang="ru-RU" sz="2000" dirty="0">
              <a:solidFill>
                <a:schemeClr val="accent3">
                  <a:lumMod val="50000"/>
                </a:schemeClr>
              </a:solidFill>
            </a:endParaRPr>
          </a:p>
        </p:txBody>
      </p:sp>
      <p:sp>
        <p:nvSpPr>
          <p:cNvPr id="14" name="Прямоугольник 13"/>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128</a:t>
            </a:r>
            <a:endParaRPr lang="ru-RU" b="1" dirty="0">
              <a:solidFill>
                <a:schemeClr val="bg1"/>
              </a:solidFill>
            </a:endParaRPr>
          </a:p>
        </p:txBody>
      </p:sp>
      <p:sp>
        <p:nvSpPr>
          <p:cNvPr id="15" name="Прямоугольник 1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14" name="Прямоугольник 13"/>
          <p:cNvSpPr/>
          <p:nvPr/>
        </p:nvSpPr>
        <p:spPr>
          <a:xfrm>
            <a:off x="539552" y="1196752"/>
            <a:ext cx="8064896" cy="576064"/>
          </a:xfrm>
          <a:prstGeom prst="rect">
            <a:avLst/>
          </a:prstGeom>
          <a:gradFill flip="none" rotWithShape="1">
            <a:gsLst>
              <a:gs pos="100000">
                <a:srgbClr val="FFFF99">
                  <a:alpha val="58000"/>
                </a:srgbClr>
              </a:gs>
              <a:gs pos="43000">
                <a:schemeClr val="accent6">
                  <a:lumMod val="60000"/>
                  <a:lumOff val="40000"/>
                </a:schemeClr>
              </a:gs>
              <a:gs pos="2000">
                <a:schemeClr val="accent2">
                  <a:lumMod val="40000"/>
                  <a:lumOff val="60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a:r>
              <a:rPr lang="ru-RU" sz="1600" b="1" dirty="0" smtClean="0">
                <a:solidFill>
                  <a:schemeClr val="tx2">
                    <a:lumMod val="75000"/>
                  </a:schemeClr>
                </a:solidFill>
              </a:rPr>
              <a:t>Избирательное правоотношение </a:t>
            </a:r>
            <a:r>
              <a:rPr lang="ru-RU" sz="1600" dirty="0" smtClean="0">
                <a:solidFill>
                  <a:schemeClr val="tx2">
                    <a:lumMod val="75000"/>
                  </a:schemeClr>
                </a:solidFill>
              </a:rPr>
              <a:t>– социальное отношение, урегулированное нормой избирательного права. </a:t>
            </a:r>
            <a:endParaRPr lang="ru-RU" sz="1600" dirty="0">
              <a:solidFill>
                <a:schemeClr val="tx2">
                  <a:lumMod val="75000"/>
                </a:schemeClr>
              </a:solidFill>
            </a:endParaRPr>
          </a:p>
        </p:txBody>
      </p:sp>
      <p:sp>
        <p:nvSpPr>
          <p:cNvPr id="17" name="Прямоугольник 16"/>
          <p:cNvSpPr/>
          <p:nvPr/>
        </p:nvSpPr>
        <p:spPr>
          <a:xfrm>
            <a:off x="539552" y="1844824"/>
            <a:ext cx="8064896" cy="1368152"/>
          </a:xfrm>
          <a:prstGeom prst="rect">
            <a:avLst/>
          </a:prstGeom>
          <a:gradFill flip="none" rotWithShape="1">
            <a:gsLst>
              <a:gs pos="100000">
                <a:srgbClr val="FFFF99">
                  <a:alpha val="58000"/>
                </a:srgbClr>
              </a:gs>
              <a:gs pos="43000">
                <a:schemeClr val="accent6">
                  <a:lumMod val="60000"/>
                  <a:lumOff val="40000"/>
                </a:schemeClr>
              </a:gs>
              <a:gs pos="2000">
                <a:schemeClr val="accent2">
                  <a:lumMod val="40000"/>
                  <a:lumOff val="60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nSpc>
                <a:spcPct val="150000"/>
              </a:lnSpc>
            </a:pPr>
            <a:r>
              <a:rPr lang="ru-RU" sz="1600" u="sng" dirty="0" smtClean="0">
                <a:solidFill>
                  <a:schemeClr val="tx2">
                    <a:lumMod val="75000"/>
                  </a:schemeClr>
                </a:solidFill>
              </a:rPr>
              <a:t>Признаки:</a:t>
            </a:r>
          </a:p>
          <a:p>
            <a:pPr>
              <a:lnSpc>
                <a:spcPct val="150000"/>
              </a:lnSpc>
            </a:pPr>
            <a:endParaRPr lang="ru-RU" sz="1600" dirty="0">
              <a:solidFill>
                <a:schemeClr val="tx2">
                  <a:lumMod val="75000"/>
                </a:schemeClr>
              </a:solidFill>
            </a:endParaRPr>
          </a:p>
        </p:txBody>
      </p:sp>
      <p:sp>
        <p:nvSpPr>
          <p:cNvPr id="18" name="TextBox 17"/>
          <p:cNvSpPr txBox="1"/>
          <p:nvPr/>
        </p:nvSpPr>
        <p:spPr>
          <a:xfrm>
            <a:off x="539552" y="2204864"/>
            <a:ext cx="8064896" cy="1008112"/>
          </a:xfrm>
          <a:prstGeom prst="rect">
            <a:avLst/>
          </a:prstGeom>
          <a:noFill/>
        </p:spPr>
        <p:txBody>
          <a:bodyPr wrap="square" rtlCol="0" anchor="ctr" anchorCtr="0">
            <a:noAutofit/>
          </a:bodyPr>
          <a:lstStyle/>
          <a:p>
            <a:r>
              <a:rPr lang="ru-RU" sz="1600" dirty="0" smtClean="0">
                <a:solidFill>
                  <a:schemeClr val="tx2">
                    <a:lumMod val="75000"/>
                  </a:schemeClr>
                </a:solidFill>
              </a:rPr>
              <a:t>       - наличие двух и более сторон: уполномоченной стороны и обязанной стороны;</a:t>
            </a:r>
          </a:p>
          <a:p>
            <a:r>
              <a:rPr lang="ru-RU" sz="1600" dirty="0" smtClean="0">
                <a:solidFill>
                  <a:schemeClr val="tx2">
                    <a:lumMod val="75000"/>
                  </a:schemeClr>
                </a:solidFill>
              </a:rPr>
              <a:t>       - урегулированность правоотношений правовой нормой;</a:t>
            </a:r>
          </a:p>
          <a:p>
            <a:r>
              <a:rPr lang="ru-RU" sz="1600" dirty="0" smtClean="0">
                <a:solidFill>
                  <a:schemeClr val="tx2">
                    <a:lumMod val="75000"/>
                  </a:schemeClr>
                </a:solidFill>
              </a:rPr>
              <a:t>       - обеспеченность возможностью государственного принуждения (наличие мер ответственности).</a:t>
            </a:r>
          </a:p>
        </p:txBody>
      </p:sp>
      <p:sp>
        <p:nvSpPr>
          <p:cNvPr id="20" name="Прямоугольник 19"/>
          <p:cNvSpPr/>
          <p:nvPr/>
        </p:nvSpPr>
        <p:spPr>
          <a:xfrm>
            <a:off x="539552" y="3284984"/>
            <a:ext cx="8064896" cy="1080120"/>
          </a:xfrm>
          <a:prstGeom prst="rect">
            <a:avLst/>
          </a:prstGeom>
          <a:gradFill flip="none" rotWithShape="1">
            <a:gsLst>
              <a:gs pos="100000">
                <a:srgbClr val="FFFF99">
                  <a:alpha val="58000"/>
                </a:srgbClr>
              </a:gs>
              <a:gs pos="43000">
                <a:schemeClr val="accent6">
                  <a:lumMod val="60000"/>
                  <a:lumOff val="40000"/>
                </a:schemeClr>
              </a:gs>
              <a:gs pos="2000">
                <a:schemeClr val="accent2">
                  <a:lumMod val="40000"/>
                  <a:lumOff val="60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nSpc>
                <a:spcPct val="150000"/>
              </a:lnSpc>
            </a:pPr>
            <a:r>
              <a:rPr lang="ru-RU" sz="1600" u="sng" dirty="0" smtClean="0">
                <a:solidFill>
                  <a:schemeClr val="tx2">
                    <a:lumMod val="75000"/>
                  </a:schemeClr>
                </a:solidFill>
              </a:rPr>
              <a:t>Участники:</a:t>
            </a:r>
          </a:p>
          <a:p>
            <a:pPr>
              <a:lnSpc>
                <a:spcPct val="150000"/>
              </a:lnSpc>
            </a:pPr>
            <a:endParaRPr lang="ru-RU" sz="1600" dirty="0">
              <a:solidFill>
                <a:schemeClr val="tx2">
                  <a:lumMod val="75000"/>
                </a:schemeClr>
              </a:solidFill>
            </a:endParaRPr>
          </a:p>
        </p:txBody>
      </p:sp>
      <p:sp>
        <p:nvSpPr>
          <p:cNvPr id="19" name="TextBox 18"/>
          <p:cNvSpPr txBox="1"/>
          <p:nvPr/>
        </p:nvSpPr>
        <p:spPr>
          <a:xfrm>
            <a:off x="539552" y="3573016"/>
            <a:ext cx="8064896" cy="792088"/>
          </a:xfrm>
          <a:prstGeom prst="rect">
            <a:avLst/>
          </a:prstGeom>
          <a:noFill/>
        </p:spPr>
        <p:txBody>
          <a:bodyPr wrap="square" rtlCol="0">
            <a:noAutofit/>
          </a:bodyPr>
          <a:lstStyle/>
          <a:p>
            <a:pPr algn="just"/>
            <a:r>
              <a:rPr lang="ru-RU" sz="1600" dirty="0" smtClean="0">
                <a:solidFill>
                  <a:schemeClr val="tx2">
                    <a:lumMod val="75000"/>
                  </a:schemeClr>
                </a:solidFill>
              </a:rPr>
              <a:t>       - люди или группы людей;</a:t>
            </a:r>
          </a:p>
          <a:p>
            <a:pPr algn="just"/>
            <a:r>
              <a:rPr lang="ru-RU" sz="1600" dirty="0" smtClean="0">
                <a:solidFill>
                  <a:schemeClr val="tx2">
                    <a:lumMod val="75000"/>
                  </a:schemeClr>
                </a:solidFill>
              </a:rPr>
              <a:t>       - общественные объединения;</a:t>
            </a:r>
          </a:p>
          <a:p>
            <a:pPr algn="just"/>
            <a:r>
              <a:rPr lang="ru-RU" sz="1600" dirty="0" smtClean="0">
                <a:solidFill>
                  <a:schemeClr val="tx2">
                    <a:lumMod val="75000"/>
                  </a:schemeClr>
                </a:solidFill>
              </a:rPr>
              <a:t>       - органы власти или государство в целом.</a:t>
            </a:r>
          </a:p>
        </p:txBody>
      </p:sp>
      <p:sp>
        <p:nvSpPr>
          <p:cNvPr id="21" name="Прямоугольник 20"/>
          <p:cNvSpPr/>
          <p:nvPr/>
        </p:nvSpPr>
        <p:spPr>
          <a:xfrm>
            <a:off x="539552" y="4437112"/>
            <a:ext cx="8064896" cy="2160240"/>
          </a:xfrm>
          <a:prstGeom prst="rect">
            <a:avLst/>
          </a:prstGeom>
          <a:gradFill flip="none" rotWithShape="1">
            <a:gsLst>
              <a:gs pos="100000">
                <a:srgbClr val="FFFF99">
                  <a:alpha val="58000"/>
                </a:srgbClr>
              </a:gs>
              <a:gs pos="43000">
                <a:schemeClr val="accent6">
                  <a:lumMod val="60000"/>
                  <a:lumOff val="40000"/>
                </a:schemeClr>
              </a:gs>
              <a:gs pos="2000">
                <a:schemeClr val="accent2">
                  <a:lumMod val="40000"/>
                  <a:lumOff val="60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nSpc>
                <a:spcPct val="150000"/>
              </a:lnSpc>
            </a:pPr>
            <a:r>
              <a:rPr lang="ru-RU" sz="1600" u="sng" dirty="0" smtClean="0">
                <a:solidFill>
                  <a:schemeClr val="tx2">
                    <a:lumMod val="75000"/>
                  </a:schemeClr>
                </a:solidFill>
              </a:rPr>
              <a:t>Участники избирательных правоотношений делятся на несколько групп:</a:t>
            </a:r>
          </a:p>
          <a:p>
            <a:pPr>
              <a:lnSpc>
                <a:spcPct val="150000"/>
              </a:lnSpc>
            </a:pPr>
            <a:endParaRPr lang="ru-RU" sz="1600" dirty="0">
              <a:solidFill>
                <a:schemeClr val="tx2">
                  <a:lumMod val="75000"/>
                </a:schemeClr>
              </a:solidFill>
            </a:endParaRPr>
          </a:p>
        </p:txBody>
      </p:sp>
      <p:sp>
        <p:nvSpPr>
          <p:cNvPr id="22" name="TextBox 21"/>
          <p:cNvSpPr txBox="1"/>
          <p:nvPr/>
        </p:nvSpPr>
        <p:spPr>
          <a:xfrm>
            <a:off x="539552" y="4797152"/>
            <a:ext cx="8064896" cy="1800200"/>
          </a:xfrm>
          <a:prstGeom prst="rect">
            <a:avLst/>
          </a:prstGeom>
          <a:noFill/>
        </p:spPr>
        <p:txBody>
          <a:bodyPr wrap="square" rtlCol="0">
            <a:spAutoFit/>
          </a:bodyPr>
          <a:lstStyle/>
          <a:p>
            <a:r>
              <a:rPr lang="ru-RU" sz="1600" dirty="0" smtClean="0">
                <a:solidFill>
                  <a:schemeClr val="tx2">
                    <a:lumMod val="75000"/>
                  </a:schemeClr>
                </a:solidFill>
              </a:rPr>
              <a:t>       - индивидуальные субъекты (избиратели, кандидаты, их доверенные лица);</a:t>
            </a:r>
          </a:p>
          <a:p>
            <a:r>
              <a:rPr lang="ru-RU" sz="1600" dirty="0" smtClean="0">
                <a:solidFill>
                  <a:schemeClr val="tx2">
                    <a:lumMod val="75000"/>
                  </a:schemeClr>
                </a:solidFill>
              </a:rPr>
              <a:t>       - коллективные субъекты (политические партии, инициативные группы по выдвижению кандидатов);</a:t>
            </a:r>
          </a:p>
          <a:p>
            <a:r>
              <a:rPr lang="ru-RU" sz="1600" dirty="0" smtClean="0">
                <a:solidFill>
                  <a:schemeClr val="tx2">
                    <a:lumMod val="75000"/>
                  </a:schemeClr>
                </a:solidFill>
              </a:rPr>
              <a:t>       - полномочные коллективные субъекты (избирательные комиссии, органы власти, назначающие выборы);</a:t>
            </a:r>
          </a:p>
          <a:p>
            <a:r>
              <a:rPr lang="ru-RU" sz="1600" dirty="0" smtClean="0">
                <a:solidFill>
                  <a:schemeClr val="tx2">
                    <a:lumMod val="75000"/>
                  </a:schemeClr>
                </a:solidFill>
              </a:rPr>
              <a:t>       - индивидуальные субъекты, имеющие специальный статус (наблюдатели);</a:t>
            </a:r>
          </a:p>
          <a:p>
            <a:r>
              <a:rPr lang="ru-RU" sz="1600" dirty="0" smtClean="0">
                <a:solidFill>
                  <a:schemeClr val="tx2">
                    <a:lumMod val="75000"/>
                  </a:schemeClr>
                </a:solidFill>
              </a:rPr>
              <a:t>       - средства массовой информации.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a:t>
            </a:r>
            <a:endParaRPr lang="ru-RU" b="1" dirty="0">
              <a:solidFill>
                <a:schemeClr val="bg1"/>
              </a:solidFill>
            </a:endParaRPr>
          </a:p>
        </p:txBody>
      </p:sp>
      <p:sp>
        <p:nvSpPr>
          <p:cNvPr id="12" name="Прямоугольник 11"/>
          <p:cNvSpPr/>
          <p:nvPr/>
        </p:nvSpPr>
        <p:spPr>
          <a:xfrm>
            <a:off x="2195736" y="692696"/>
            <a:ext cx="4665444" cy="461665"/>
          </a:xfrm>
          <a:prstGeom prst="rect">
            <a:avLst/>
          </a:prstGeom>
        </p:spPr>
        <p:txBody>
          <a:bodyPr wrap="square">
            <a:spAutoFit/>
          </a:bodyPr>
          <a:lstStyle/>
          <a:p>
            <a:pPr algn="ctr"/>
            <a:r>
              <a:rPr lang="ru-RU" sz="2400" b="1" dirty="0" smtClean="0">
                <a:solidFill>
                  <a:srgbClr val="002060"/>
                </a:solidFill>
                <a:effectLst>
                  <a:outerShdw blurRad="38100" dist="38100" dir="2700000" algn="tl">
                    <a:srgbClr val="000000">
                      <a:alpha val="43137"/>
                    </a:srgbClr>
                  </a:outerShdw>
                </a:effectLst>
              </a:rPr>
              <a:t>Избирательные правоотношения</a:t>
            </a:r>
            <a:endParaRPr lang="ru-RU" sz="2400" b="1" dirty="0">
              <a:solidFill>
                <a:srgbClr val="002060"/>
              </a:solidFill>
              <a:effectLst>
                <a:outerShdw blurRad="38100" dist="38100" dir="2700000" algn="tl">
                  <a:srgbClr val="000000">
                    <a:alpha val="43137"/>
                  </a:srgbClr>
                </a:outerShdw>
              </a:effectLst>
            </a:endParaRPr>
          </a:p>
        </p:txBody>
      </p:sp>
      <p:sp>
        <p:nvSpPr>
          <p:cNvPr id="16" name="Прямоугольник 15"/>
          <p:cNvSpPr/>
          <p:nvPr/>
        </p:nvSpPr>
        <p:spPr>
          <a:xfrm>
            <a:off x="179512" y="72008"/>
            <a:ext cx="8784976"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1.3. Система избирательного права</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51" name="Прямоугольник 50"/>
          <p:cNvSpPr/>
          <p:nvPr/>
        </p:nvSpPr>
        <p:spPr>
          <a:xfrm>
            <a:off x="467544" y="836712"/>
            <a:ext cx="8136904" cy="288032"/>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Для участия в голосовании избиратель получает бюллетень.</a:t>
            </a:r>
            <a:endParaRPr lang="ru-RU" sz="1500" dirty="0">
              <a:solidFill>
                <a:srgbClr val="800000"/>
              </a:solidFill>
            </a:endParaRPr>
          </a:p>
        </p:txBody>
      </p:sp>
      <p:sp>
        <p:nvSpPr>
          <p:cNvPr id="53" name="Прямоугольник 52"/>
          <p:cNvSpPr/>
          <p:nvPr/>
        </p:nvSpPr>
        <p:spPr>
          <a:xfrm>
            <a:off x="467544" y="1268760"/>
            <a:ext cx="8136904" cy="1008112"/>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При голосовании </a:t>
            </a:r>
            <a:r>
              <a:rPr lang="ru-RU" sz="1500" b="1" dirty="0" smtClean="0">
                <a:solidFill>
                  <a:srgbClr val="800000"/>
                </a:solidFill>
              </a:rPr>
              <a:t>по единому избирательному округу</a:t>
            </a:r>
            <a:r>
              <a:rPr lang="ru-RU" sz="1500" dirty="0" smtClean="0">
                <a:solidFill>
                  <a:srgbClr val="800000"/>
                </a:solidFill>
              </a:rPr>
              <a:t> в избирательном бюллетене помещаются:</a:t>
            </a:r>
          </a:p>
          <a:p>
            <a:pPr algn="just">
              <a:buFont typeface="Wingdings" pitchFamily="2" charset="2"/>
              <a:buChar char="Ø"/>
            </a:pPr>
            <a:r>
              <a:rPr lang="ru-RU" sz="1500" dirty="0" smtClean="0">
                <a:solidFill>
                  <a:srgbClr val="800000"/>
                </a:solidFill>
              </a:rPr>
              <a:t> наименование избирательных объединений (в порядке, определенном жеребьёвкой);</a:t>
            </a:r>
          </a:p>
          <a:p>
            <a:pPr algn="just">
              <a:buFont typeface="Wingdings" pitchFamily="2" charset="2"/>
              <a:buChar char="Ø"/>
            </a:pPr>
            <a:r>
              <a:rPr lang="ru-RU" sz="1500" dirty="0" smtClean="0">
                <a:solidFill>
                  <a:srgbClr val="800000"/>
                </a:solidFill>
              </a:rPr>
              <a:t> эмблемы этих объединений;</a:t>
            </a:r>
          </a:p>
          <a:p>
            <a:pPr algn="just">
              <a:buFont typeface="Wingdings" pitchFamily="2" charset="2"/>
              <a:buChar char="Ø"/>
            </a:pPr>
            <a:r>
              <a:rPr lang="ru-RU" sz="1500" dirty="0" smtClean="0">
                <a:solidFill>
                  <a:srgbClr val="800000"/>
                </a:solidFill>
              </a:rPr>
              <a:t> ФИО не менее первых трёх кандидатов из списка.</a:t>
            </a:r>
          </a:p>
        </p:txBody>
      </p:sp>
      <p:sp>
        <p:nvSpPr>
          <p:cNvPr id="55" name="Прямоугольник 54"/>
          <p:cNvSpPr/>
          <p:nvPr/>
        </p:nvSpPr>
        <p:spPr>
          <a:xfrm>
            <a:off x="467544" y="2420888"/>
            <a:ext cx="8136904" cy="720080"/>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При голосовании </a:t>
            </a:r>
            <a:r>
              <a:rPr lang="ru-RU" sz="1500" b="1" dirty="0" smtClean="0">
                <a:solidFill>
                  <a:srgbClr val="800000"/>
                </a:solidFill>
              </a:rPr>
              <a:t>по</a:t>
            </a:r>
            <a:r>
              <a:rPr lang="ru-RU" sz="1500" dirty="0" smtClean="0">
                <a:solidFill>
                  <a:srgbClr val="800000"/>
                </a:solidFill>
              </a:rPr>
              <a:t> </a:t>
            </a:r>
            <a:r>
              <a:rPr lang="ru-RU" sz="1500" b="1" dirty="0" smtClean="0">
                <a:solidFill>
                  <a:srgbClr val="800000"/>
                </a:solidFill>
              </a:rPr>
              <a:t>одномандатным (многомандатным) округам</a:t>
            </a:r>
            <a:r>
              <a:rPr lang="ru-RU" sz="1500" dirty="0" smtClean="0">
                <a:solidFill>
                  <a:srgbClr val="800000"/>
                </a:solidFill>
              </a:rPr>
              <a:t> в избирательном бюллетене помещаются:</a:t>
            </a:r>
          </a:p>
          <a:p>
            <a:pPr algn="just">
              <a:buFont typeface="Wingdings" pitchFamily="2" charset="2"/>
              <a:buChar char="Ø"/>
            </a:pPr>
            <a:r>
              <a:rPr lang="ru-RU" sz="1500" dirty="0" smtClean="0">
                <a:solidFill>
                  <a:srgbClr val="800000"/>
                </a:solidFill>
              </a:rPr>
              <a:t> ФИО зарегистрированных кандидатов (в алфавитном порядке).</a:t>
            </a:r>
          </a:p>
        </p:txBody>
      </p:sp>
      <p:sp>
        <p:nvSpPr>
          <p:cNvPr id="58" name="Прямоугольник 57"/>
          <p:cNvSpPr/>
          <p:nvPr/>
        </p:nvSpPr>
        <p:spPr>
          <a:xfrm>
            <a:off x="467544" y="3284984"/>
            <a:ext cx="8136904" cy="792088"/>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Бюллетени печатаются </a:t>
            </a:r>
            <a:r>
              <a:rPr lang="ru-RU" sz="1500" b="1" dirty="0" smtClean="0">
                <a:solidFill>
                  <a:srgbClr val="800000"/>
                </a:solidFill>
              </a:rPr>
              <a:t>на русском языке</a:t>
            </a:r>
            <a:r>
              <a:rPr lang="ru-RU" sz="1500" dirty="0" smtClean="0">
                <a:solidFill>
                  <a:srgbClr val="800000"/>
                </a:solidFill>
              </a:rPr>
              <a:t>. По решению избирательной комиссии субъекта РФ они также </a:t>
            </a:r>
            <a:r>
              <a:rPr lang="ru-RU" sz="1500" b="1" dirty="0" smtClean="0">
                <a:solidFill>
                  <a:srgbClr val="800000"/>
                </a:solidFill>
              </a:rPr>
              <a:t>могут печататься</a:t>
            </a:r>
            <a:r>
              <a:rPr lang="ru-RU" sz="1500" dirty="0" smtClean="0">
                <a:solidFill>
                  <a:srgbClr val="800000"/>
                </a:solidFill>
              </a:rPr>
              <a:t> на государственном языке соответствующей республики или на языках народов РФ на территориях их компактного проживания.</a:t>
            </a:r>
          </a:p>
        </p:txBody>
      </p:sp>
      <p:sp>
        <p:nvSpPr>
          <p:cNvPr id="59" name="Прямоугольник 58"/>
          <p:cNvSpPr/>
          <p:nvPr/>
        </p:nvSpPr>
        <p:spPr>
          <a:xfrm>
            <a:off x="467544" y="4221088"/>
            <a:ext cx="8136904" cy="504056"/>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Бюллетени выдаются избирателям, включенным в список избирателей, </a:t>
            </a:r>
            <a:r>
              <a:rPr lang="ru-RU" sz="1500" b="1" dirty="0" smtClean="0">
                <a:solidFill>
                  <a:srgbClr val="800000"/>
                </a:solidFill>
              </a:rPr>
              <a:t>по предъявлению паспорта.</a:t>
            </a:r>
          </a:p>
        </p:txBody>
      </p:sp>
      <p:sp>
        <p:nvSpPr>
          <p:cNvPr id="60" name="Прямоугольник 59"/>
          <p:cNvSpPr/>
          <p:nvPr/>
        </p:nvSpPr>
        <p:spPr>
          <a:xfrm>
            <a:off x="467544" y="4869160"/>
            <a:ext cx="8136904" cy="504056"/>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Избиратель голосует </a:t>
            </a:r>
            <a:r>
              <a:rPr lang="ru-RU" sz="1500" b="1" dirty="0" smtClean="0">
                <a:solidFill>
                  <a:srgbClr val="800000"/>
                </a:solidFill>
              </a:rPr>
              <a:t>лично</a:t>
            </a:r>
            <a:r>
              <a:rPr lang="ru-RU" sz="1500" dirty="0" smtClean="0">
                <a:solidFill>
                  <a:srgbClr val="800000"/>
                </a:solidFill>
              </a:rPr>
              <a:t> путем нанесения любого знака в квадрате, относящемся к кандидату (списку кандидатов), в пользу которого сделан выбор.</a:t>
            </a:r>
          </a:p>
        </p:txBody>
      </p:sp>
      <p:sp>
        <p:nvSpPr>
          <p:cNvPr id="61" name="Прямоугольник 60"/>
          <p:cNvSpPr/>
          <p:nvPr/>
        </p:nvSpPr>
        <p:spPr>
          <a:xfrm>
            <a:off x="467544" y="5517232"/>
            <a:ext cx="8136904" cy="360040"/>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Бюллетень заполняется в кабине или ином месте, где не допускается присутствие других лиц.</a:t>
            </a:r>
          </a:p>
        </p:txBody>
      </p:sp>
      <p:sp>
        <p:nvSpPr>
          <p:cNvPr id="62" name="Прямоугольник 61"/>
          <p:cNvSpPr/>
          <p:nvPr/>
        </p:nvSpPr>
        <p:spPr>
          <a:xfrm>
            <a:off x="467544" y="6021288"/>
            <a:ext cx="8136904" cy="504056"/>
          </a:xfrm>
          <a:prstGeom prst="rect">
            <a:avLst/>
          </a:prstGeom>
          <a:solidFill>
            <a:srgbClr val="FFFFCC"/>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smtClean="0">
                <a:solidFill>
                  <a:srgbClr val="800000"/>
                </a:solidFill>
              </a:rPr>
              <a:t>Для некоторых категорий избирателей (больных, инвалидов, лиц, содержащихся под стражей) УИК организует голосование вне помещения для голосования.</a:t>
            </a:r>
          </a:p>
        </p:txBody>
      </p:sp>
      <p:sp>
        <p:nvSpPr>
          <p:cNvPr id="14" name="Прямоугольник 13"/>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129</a:t>
            </a:r>
            <a:endParaRPr lang="ru-RU" b="1" dirty="0">
              <a:solidFill>
                <a:schemeClr val="bg1"/>
              </a:solidFill>
            </a:endParaRPr>
          </a:p>
        </p:txBody>
      </p:sp>
      <p:sp>
        <p:nvSpPr>
          <p:cNvPr id="15" name="Прямоугольник 1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55" name="Прямоугольник 54"/>
          <p:cNvSpPr/>
          <p:nvPr/>
        </p:nvSpPr>
        <p:spPr>
          <a:xfrm>
            <a:off x="179512" y="836712"/>
            <a:ext cx="8784976" cy="648072"/>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75000"/>
                    <a:lumOff val="25000"/>
                  </a:schemeClr>
                </a:solidFill>
              </a:rPr>
              <a:t>Время начала и окончания голосования устанавливается законом. Продолжительность голосования не может быть менее 10 часов.</a:t>
            </a:r>
          </a:p>
        </p:txBody>
      </p:sp>
      <p:sp>
        <p:nvSpPr>
          <p:cNvPr id="13" name="Прямоугольник 12"/>
          <p:cNvSpPr/>
          <p:nvPr/>
        </p:nvSpPr>
        <p:spPr>
          <a:xfrm>
            <a:off x="611560" y="1556792"/>
            <a:ext cx="7848872" cy="28803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b="1" dirty="0" smtClean="0">
                <a:solidFill>
                  <a:schemeClr val="accent3">
                    <a:lumMod val="50000"/>
                  </a:schemeClr>
                </a:solidFill>
              </a:rPr>
              <a:t>Досрочное голосование:</a:t>
            </a:r>
          </a:p>
        </p:txBody>
      </p:sp>
      <p:sp>
        <p:nvSpPr>
          <p:cNvPr id="14" name="Прямоугольник 13"/>
          <p:cNvSpPr/>
          <p:nvPr/>
        </p:nvSpPr>
        <p:spPr>
          <a:xfrm>
            <a:off x="1115616" y="1916832"/>
            <a:ext cx="7344816" cy="1368152"/>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500" dirty="0" smtClean="0">
                <a:solidFill>
                  <a:schemeClr val="tx1">
                    <a:lumMod val="75000"/>
                    <a:lumOff val="25000"/>
                  </a:schemeClr>
                </a:solidFill>
              </a:rPr>
              <a:t>Соответствующая избирательная комиссия вправе разрешить провести досрочно (не ранее, чем за 20 дней до дня голосования) голосование на участках, образованных в труднодоступных или отдаленных местностях, на судах, находящихся в плавании, полярных станциях;</a:t>
            </a:r>
          </a:p>
        </p:txBody>
      </p:sp>
      <p:sp>
        <p:nvSpPr>
          <p:cNvPr id="15" name="Прямоугольник 14"/>
          <p:cNvSpPr/>
          <p:nvPr/>
        </p:nvSpPr>
        <p:spPr>
          <a:xfrm>
            <a:off x="1115616" y="3356992"/>
            <a:ext cx="7344816" cy="2304256"/>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500" dirty="0" smtClean="0">
                <a:solidFill>
                  <a:schemeClr val="tx1">
                    <a:lumMod val="75000"/>
                    <a:lumOff val="25000"/>
                  </a:schemeClr>
                </a:solidFill>
              </a:rPr>
              <a:t>Досрочное голосование также организуется при проведении выборов в органы местного самоуправления для избирателей, которые в день голосования по уважительной причине (отпуск, командировка, режим службы, работы, выполнение государственных и общественных обязанностей, состояние здоровья и иные) не смогут прибыть в помещение для голосования. </a:t>
            </a:r>
          </a:p>
          <a:p>
            <a:pPr algn="just">
              <a:lnSpc>
                <a:spcPct val="150000"/>
              </a:lnSpc>
            </a:pPr>
            <a:r>
              <a:rPr lang="ru-RU" sz="1500" dirty="0" smtClean="0">
                <a:solidFill>
                  <a:schemeClr val="tx1">
                    <a:lumMod val="75000"/>
                    <a:lumOff val="25000"/>
                  </a:schemeClr>
                </a:solidFill>
              </a:rPr>
              <a:t>Такое голосование проводится в ТИК (УИК) не ранее, чем за 10 дней до дня голосования, не менее 4 часов в день.</a:t>
            </a:r>
          </a:p>
        </p:txBody>
      </p:sp>
      <p:pic>
        <p:nvPicPr>
          <p:cNvPr id="24" name="Рисунок 23" descr="thumb-tick-150x150.jpg"/>
          <p:cNvPicPr>
            <a:picLocks noChangeAspect="1"/>
          </p:cNvPicPr>
          <p:nvPr/>
        </p:nvPicPr>
        <p:blipFill>
          <a:blip r:embed="rId4" cstate="print"/>
          <a:stretch>
            <a:fillRect/>
          </a:stretch>
        </p:blipFill>
        <p:spPr>
          <a:xfrm>
            <a:off x="755576" y="2420888"/>
            <a:ext cx="288032" cy="288032"/>
          </a:xfrm>
          <a:prstGeom prst="rect">
            <a:avLst/>
          </a:prstGeom>
        </p:spPr>
      </p:pic>
      <p:sp>
        <p:nvSpPr>
          <p:cNvPr id="11" name="Прямоугольник 10"/>
          <p:cNvSpPr/>
          <p:nvPr/>
        </p:nvSpPr>
        <p:spPr>
          <a:xfrm>
            <a:off x="179512" y="5733256"/>
            <a:ext cx="8784976" cy="936104"/>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75000"/>
                    <a:lumOff val="25000"/>
                  </a:schemeClr>
                </a:solidFill>
              </a:rPr>
              <a:t>Для избирателей, которые не будут иметь возможность на выборах федерального и регионального уровня прибыть в день голосования на свой избирательный участок действует система «Мобильный избиратель».</a:t>
            </a:r>
          </a:p>
        </p:txBody>
      </p:sp>
      <p:pic>
        <p:nvPicPr>
          <p:cNvPr id="12" name="Рисунок 11" descr="thumb-tick-150x150.jpg"/>
          <p:cNvPicPr>
            <a:picLocks noChangeAspect="1"/>
          </p:cNvPicPr>
          <p:nvPr/>
        </p:nvPicPr>
        <p:blipFill>
          <a:blip r:embed="rId4" cstate="print"/>
          <a:stretch>
            <a:fillRect/>
          </a:stretch>
        </p:blipFill>
        <p:spPr>
          <a:xfrm>
            <a:off x="755576" y="4221088"/>
            <a:ext cx="288032" cy="288032"/>
          </a:xfrm>
          <a:prstGeom prst="rect">
            <a:avLst/>
          </a:prstGeom>
        </p:spPr>
      </p:pic>
      <p:sp>
        <p:nvSpPr>
          <p:cNvPr id="16" name="Прямоугольник 15"/>
          <p:cNvSpPr/>
          <p:nvPr/>
        </p:nvSpPr>
        <p:spPr>
          <a:xfrm>
            <a:off x="611560" y="1916832"/>
            <a:ext cx="504056" cy="1368152"/>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b="1" dirty="0" smtClean="0">
              <a:solidFill>
                <a:schemeClr val="tx1">
                  <a:lumMod val="75000"/>
                  <a:lumOff val="25000"/>
                </a:schemeClr>
              </a:solidFill>
            </a:endParaRPr>
          </a:p>
        </p:txBody>
      </p:sp>
      <p:sp>
        <p:nvSpPr>
          <p:cNvPr id="17" name="Прямоугольник 16"/>
          <p:cNvSpPr/>
          <p:nvPr/>
        </p:nvSpPr>
        <p:spPr>
          <a:xfrm>
            <a:off x="611560" y="3356992"/>
            <a:ext cx="504056" cy="2304256"/>
          </a:xfrm>
          <a:prstGeom prst="rect">
            <a:avLst/>
          </a:prstGeom>
          <a:solidFill>
            <a:srgbClr val="CCFF99">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b="1" dirty="0" smtClean="0">
              <a:solidFill>
                <a:schemeClr val="tx1">
                  <a:lumMod val="75000"/>
                  <a:lumOff val="25000"/>
                </a:schemeClr>
              </a:solidFill>
            </a:endParaRPr>
          </a:p>
        </p:txBody>
      </p:sp>
      <p:sp>
        <p:nvSpPr>
          <p:cNvPr id="19" name="Прямоугольник 18"/>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130</a:t>
            </a:r>
            <a:endParaRPr lang="ru-RU" b="1" dirty="0">
              <a:solidFill>
                <a:schemeClr val="bg1"/>
              </a:solidFill>
            </a:endParaRPr>
          </a:p>
        </p:txBody>
      </p:sp>
      <p:sp>
        <p:nvSpPr>
          <p:cNvPr id="22" name="Прямоугольник 2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idx="4294967295"/>
          </p:nvPr>
        </p:nvSpPr>
        <p:spPr>
          <a:xfrm>
            <a:off x="-36512" y="908720"/>
            <a:ext cx="9144000" cy="216024"/>
          </a:xfrm>
        </p:spPr>
        <p:txBody>
          <a:bodyPr>
            <a:normAutofit fontScale="90000"/>
          </a:bodyPr>
          <a:lstStyle/>
          <a:p>
            <a:pPr eaLnBrk="1" hangingPunct="1">
              <a:defRPr/>
            </a:pPr>
            <a:r>
              <a:rPr lang="ru-RU" sz="1500" b="1" dirty="0" smtClean="0">
                <a:solidFill>
                  <a:srgbClr val="FF0000"/>
                </a:solidFill>
                <a:latin typeface="+mn-lt"/>
              </a:rPr>
              <a:t> </a:t>
            </a:r>
            <a:r>
              <a:rPr lang="ru-RU" sz="1500" b="1" dirty="0" smtClean="0">
                <a:latin typeface="+mn-lt"/>
              </a:rPr>
              <a:t>ГРУППЫ ГРАЖДАН, ГОЛОСУЮЩИХ НЕ ПО МЕСТУ РЕГИСТРАЦИИ</a:t>
            </a:r>
          </a:p>
        </p:txBody>
      </p:sp>
      <p:sp>
        <p:nvSpPr>
          <p:cNvPr id="80" name="Прямоугольник 79"/>
          <p:cNvSpPr/>
          <p:nvPr/>
        </p:nvSpPr>
        <p:spPr>
          <a:xfrm>
            <a:off x="98425" y="1124744"/>
            <a:ext cx="8947150" cy="56464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pic>
        <p:nvPicPr>
          <p:cNvPr id="5139" name="Рисунок 48" descr="radacina-men-in-black-2.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8654" y="1927788"/>
            <a:ext cx="204788" cy="63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Заголовок 1"/>
          <p:cNvSpPr txBox="1">
            <a:spLocks/>
          </p:cNvSpPr>
          <p:nvPr/>
        </p:nvSpPr>
        <p:spPr bwMode="auto">
          <a:xfrm>
            <a:off x="251521" y="3188973"/>
            <a:ext cx="1440161" cy="672075"/>
          </a:xfrm>
          <a:prstGeom prst="rect">
            <a:avLst/>
          </a:prstGeom>
          <a:noFill/>
          <a:ln w="9525">
            <a:noFill/>
            <a:miter lim="800000"/>
            <a:headEnd/>
            <a:tailEnd/>
          </a:ln>
        </p:spPr>
        <p:txBody>
          <a:bodyPr lIns="91333" tIns="45668" rIns="91333" bIns="45668" anchor="ctr"/>
          <a:lstStyle/>
          <a:p>
            <a:pPr algn="ctr" defTabSz="910950">
              <a:defRPr/>
            </a:pPr>
            <a:r>
              <a:rPr lang="ru-RU" sz="1600" b="1" dirty="0" smtClean="0">
                <a:solidFill>
                  <a:srgbClr val="C00000"/>
                </a:solidFill>
                <a:latin typeface="+mn-lt"/>
              </a:rPr>
              <a:t>свыше </a:t>
            </a:r>
            <a:r>
              <a:rPr lang="ru-RU" sz="2000" b="1" dirty="0" smtClean="0">
                <a:solidFill>
                  <a:srgbClr val="C00000"/>
                </a:solidFill>
                <a:latin typeface="+mn-lt"/>
              </a:rPr>
              <a:t>5</a:t>
            </a:r>
            <a:r>
              <a:rPr lang="ru-RU" sz="1600" b="1" dirty="0" smtClean="0">
                <a:solidFill>
                  <a:srgbClr val="C00000"/>
                </a:solidFill>
                <a:latin typeface="+mn-lt"/>
              </a:rPr>
              <a:t> млн.</a:t>
            </a:r>
            <a:endParaRPr lang="ru-RU" sz="1200" b="1" dirty="0">
              <a:solidFill>
                <a:srgbClr val="C00000"/>
              </a:solidFill>
              <a:latin typeface="+mn-lt"/>
              <a:ea typeface="+mj-ea"/>
              <a:cs typeface="+mj-cs"/>
            </a:endParaRPr>
          </a:p>
        </p:txBody>
      </p:sp>
      <p:sp>
        <p:nvSpPr>
          <p:cNvPr id="16" name="Прямоугольник 15"/>
          <p:cNvSpPr/>
          <p:nvPr/>
        </p:nvSpPr>
        <p:spPr>
          <a:xfrm>
            <a:off x="98425" y="1124744"/>
            <a:ext cx="4473576" cy="56464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pic>
        <p:nvPicPr>
          <p:cNvPr id="18"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9296" y="3010024"/>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Овал 18"/>
          <p:cNvSpPr/>
          <p:nvPr/>
        </p:nvSpPr>
        <p:spPr>
          <a:xfrm>
            <a:off x="7308755" y="5085184"/>
            <a:ext cx="1570814" cy="1512168"/>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rot="5400000">
            <a:off x="1866523" y="1731635"/>
            <a:ext cx="2088232" cy="21705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4738" y="2721992"/>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Заголовок 1"/>
          <p:cNvSpPr txBox="1">
            <a:spLocks/>
          </p:cNvSpPr>
          <p:nvPr/>
        </p:nvSpPr>
        <p:spPr bwMode="auto">
          <a:xfrm>
            <a:off x="1742358" y="6271344"/>
            <a:ext cx="1773478" cy="254000"/>
          </a:xfrm>
          <a:prstGeom prst="rect">
            <a:avLst/>
          </a:prstGeom>
          <a:noFill/>
          <a:ln w="9525">
            <a:noFill/>
            <a:miter lim="800000"/>
            <a:headEnd/>
            <a:tailEnd/>
          </a:ln>
        </p:spPr>
        <p:txBody>
          <a:bodyPr lIns="91333" tIns="45668" rIns="91333" bIns="45668" anchor="ctr"/>
          <a:lstStyle/>
          <a:p>
            <a:pPr algn="ctr" defTabSz="910950">
              <a:defRPr/>
            </a:pPr>
            <a:r>
              <a:rPr lang="ru-RU" sz="1400" b="1" dirty="0" smtClean="0">
                <a:solidFill>
                  <a:srgbClr val="C00000"/>
                </a:solidFill>
                <a:latin typeface="+mn-lt"/>
              </a:rPr>
              <a:t>ИЗБИРАТЕЛЬНЫЙ УЧАСТОК</a:t>
            </a:r>
            <a:endParaRPr lang="ru-RU" sz="1100" b="1" dirty="0">
              <a:solidFill>
                <a:srgbClr val="C00000"/>
              </a:solidFill>
              <a:latin typeface="+mn-lt"/>
              <a:ea typeface="+mj-ea"/>
              <a:cs typeface="+mj-cs"/>
            </a:endParaRPr>
          </a:p>
        </p:txBody>
      </p:sp>
      <p:pic>
        <p:nvPicPr>
          <p:cNvPr id="29" name="Рисунок 28"/>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colorTemperature colorTemp="1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90168" y="2276872"/>
            <a:ext cx="985488" cy="1152128"/>
          </a:xfrm>
          <a:prstGeom prst="rect">
            <a:avLst/>
          </a:prstGeom>
        </p:spPr>
      </p:pic>
      <p:sp>
        <p:nvSpPr>
          <p:cNvPr id="33" name="Прямоугольник 32"/>
          <p:cNvSpPr/>
          <p:nvPr/>
        </p:nvSpPr>
        <p:spPr>
          <a:xfrm>
            <a:off x="611560" y="1311151"/>
            <a:ext cx="3816424" cy="461665"/>
          </a:xfrm>
          <a:prstGeom prst="rect">
            <a:avLst/>
          </a:prstGeom>
        </p:spPr>
        <p:txBody>
          <a:bodyPr wrap="square">
            <a:spAutoFit/>
          </a:bodyPr>
          <a:lstStyle/>
          <a:p>
            <a:r>
              <a:rPr lang="ru-RU" sz="1200" b="1" dirty="0" smtClean="0"/>
              <a:t>ФАКТИЧЕСКИ ПРОЖИВАЮЩИЕ НЕ ПО МЕСТУ РЕГИСТРАЦИИ</a:t>
            </a:r>
            <a:endParaRPr lang="ru-RU" sz="1200" b="1" dirty="0"/>
          </a:p>
        </p:txBody>
      </p:sp>
      <p:sp>
        <p:nvSpPr>
          <p:cNvPr id="42" name="Овал 41"/>
          <p:cNvSpPr/>
          <p:nvPr/>
        </p:nvSpPr>
        <p:spPr>
          <a:xfrm>
            <a:off x="179512" y="1279006"/>
            <a:ext cx="432048" cy="421802"/>
          </a:xfrm>
          <a:prstGeom prst="ellipse">
            <a:avLst/>
          </a:prstGeom>
          <a:solidFill>
            <a:srgbClr val="92D05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rPr>
              <a:t>1</a:t>
            </a:r>
            <a:endParaRPr lang="ru-RU" sz="3600" dirty="0">
              <a:solidFill>
                <a:schemeClr val="tx1"/>
              </a:solidFill>
            </a:endParaRPr>
          </a:p>
        </p:txBody>
      </p:sp>
      <p:pic>
        <p:nvPicPr>
          <p:cNvPr id="43" name="Рисунок 48" descr="radacina-men-in-black-2.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4829" y="2359836"/>
            <a:ext cx="204788" cy="63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2239" y="3010024"/>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6920" y="2361952"/>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5836" y="2073920"/>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Овал 49"/>
          <p:cNvSpPr/>
          <p:nvPr/>
        </p:nvSpPr>
        <p:spPr>
          <a:xfrm>
            <a:off x="4644008" y="1268760"/>
            <a:ext cx="432048" cy="432048"/>
          </a:xfrm>
          <a:prstGeom prst="ellipse">
            <a:avLst/>
          </a:prstGeom>
          <a:solidFill>
            <a:srgbClr val="92D05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tx1"/>
                </a:solidFill>
              </a:rPr>
              <a:t>2</a:t>
            </a:r>
          </a:p>
        </p:txBody>
      </p:sp>
      <p:sp>
        <p:nvSpPr>
          <p:cNvPr id="34" name="Стрелка вниз 33"/>
          <p:cNvSpPr/>
          <p:nvPr/>
        </p:nvSpPr>
        <p:spPr>
          <a:xfrm>
            <a:off x="2483768" y="4149080"/>
            <a:ext cx="251520" cy="504056"/>
          </a:xfrm>
          <a:prstGeom prst="downArrow">
            <a:avLst/>
          </a:prstGeom>
          <a:solidFill>
            <a:srgbClr val="C00000"/>
          </a:solidFill>
          <a:ln w="952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51" name="Прямоугольник 50"/>
          <p:cNvSpPr/>
          <p:nvPr/>
        </p:nvSpPr>
        <p:spPr>
          <a:xfrm>
            <a:off x="102908" y="1124744"/>
            <a:ext cx="4473576" cy="2880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pic>
        <p:nvPicPr>
          <p:cNvPr id="52" name="Рисунок 5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95398" y="4869160"/>
            <a:ext cx="985488" cy="1224136"/>
          </a:xfrm>
          <a:prstGeom prst="rect">
            <a:avLst/>
          </a:prstGeom>
        </p:spPr>
      </p:pic>
      <p:sp>
        <p:nvSpPr>
          <p:cNvPr id="35" name="Прямоугольник 34"/>
          <p:cNvSpPr/>
          <p:nvPr/>
        </p:nvSpPr>
        <p:spPr>
          <a:xfrm>
            <a:off x="1454326" y="4797152"/>
            <a:ext cx="2253578" cy="1872208"/>
          </a:xfrm>
          <a:prstGeom prst="rect">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5098003" y="1268760"/>
            <a:ext cx="3974560" cy="461665"/>
          </a:xfrm>
          <a:prstGeom prst="rect">
            <a:avLst/>
          </a:prstGeom>
        </p:spPr>
        <p:txBody>
          <a:bodyPr wrap="square">
            <a:spAutoFit/>
          </a:bodyPr>
          <a:lstStyle/>
          <a:p>
            <a:r>
              <a:rPr lang="ru-RU" sz="1200" b="1" dirty="0" smtClean="0"/>
              <a:t>ВЫЕЗЖАЮЩИЕ С МЕСТА РЕГИСТРАЦИИ           ЗА </a:t>
            </a:r>
            <a:r>
              <a:rPr lang="ru-RU" sz="1200" b="1" dirty="0" smtClean="0">
                <a:solidFill>
                  <a:srgbClr val="C00000"/>
                </a:solidFill>
              </a:rPr>
              <a:t>45-5 </a:t>
            </a:r>
            <a:r>
              <a:rPr lang="ru-RU" sz="1200" b="1" dirty="0" smtClean="0"/>
              <a:t>ДНЕЙ ДО ДНЯ </a:t>
            </a:r>
            <a:r>
              <a:rPr lang="ru-RU" sz="1200" b="1" dirty="0"/>
              <a:t>ГОЛОСОВАНИЯ </a:t>
            </a:r>
          </a:p>
        </p:txBody>
      </p:sp>
      <p:pic>
        <p:nvPicPr>
          <p:cNvPr id="56"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4199" y="5890344"/>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Рисунок 48" descr="radacina-men-in-black-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9487" y="5170264"/>
            <a:ext cx="2047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Рисунок 59"/>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4860032" y="5229200"/>
            <a:ext cx="1008112" cy="1178578"/>
          </a:xfrm>
          <a:prstGeom prst="rect">
            <a:avLst/>
          </a:prstGeom>
        </p:spPr>
      </p:pic>
      <p:sp>
        <p:nvSpPr>
          <p:cNvPr id="61" name="Овал 60"/>
          <p:cNvSpPr/>
          <p:nvPr/>
        </p:nvSpPr>
        <p:spPr>
          <a:xfrm>
            <a:off x="4644008" y="4202975"/>
            <a:ext cx="432048" cy="450161"/>
          </a:xfrm>
          <a:prstGeom prst="ellipse">
            <a:avLst/>
          </a:prstGeom>
          <a:solidFill>
            <a:srgbClr val="92D05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rPr>
              <a:t>3</a:t>
            </a:r>
            <a:endParaRPr lang="ru-RU" sz="3600" dirty="0">
              <a:solidFill>
                <a:schemeClr val="tx1"/>
              </a:solidFill>
            </a:endParaRPr>
          </a:p>
        </p:txBody>
      </p:sp>
      <p:sp>
        <p:nvSpPr>
          <p:cNvPr id="63" name="Стрелка вниз 62"/>
          <p:cNvSpPr/>
          <p:nvPr/>
        </p:nvSpPr>
        <p:spPr>
          <a:xfrm rot="5400000">
            <a:off x="4087131" y="5336187"/>
            <a:ext cx="335360" cy="602794"/>
          </a:xfrm>
          <a:prstGeom prst="downArrow">
            <a:avLst/>
          </a:prstGeom>
          <a:solidFill>
            <a:srgbClr val="C00000"/>
          </a:solidFill>
          <a:ln w="952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64" name="Стрелка вниз 63"/>
          <p:cNvSpPr/>
          <p:nvPr/>
        </p:nvSpPr>
        <p:spPr>
          <a:xfrm rot="3013936">
            <a:off x="4045790" y="4068611"/>
            <a:ext cx="335360" cy="731430"/>
          </a:xfrm>
          <a:prstGeom prst="downArrow">
            <a:avLst/>
          </a:prstGeom>
          <a:solidFill>
            <a:srgbClr val="C00000"/>
          </a:solidFill>
          <a:ln w="952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pic>
        <p:nvPicPr>
          <p:cNvPr id="65" name="Рисунок 6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2216043" y="2204864"/>
            <a:ext cx="985488" cy="1224136"/>
          </a:xfrm>
          <a:prstGeom prst="rect">
            <a:avLst/>
          </a:prstGeom>
        </p:spPr>
      </p:pic>
      <p:pic>
        <p:nvPicPr>
          <p:cNvPr id="66" name="Рисунок 65"/>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5">
                    <a14:imgEffect>
                      <a14:colorTemperature colorTemp="1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882656" y="2420888"/>
            <a:ext cx="985488" cy="1080120"/>
          </a:xfrm>
          <a:prstGeom prst="rect">
            <a:avLst/>
          </a:prstGeom>
        </p:spPr>
      </p:pic>
      <p:sp>
        <p:nvSpPr>
          <p:cNvPr id="67" name="Стрелка вниз 66"/>
          <p:cNvSpPr/>
          <p:nvPr/>
        </p:nvSpPr>
        <p:spPr>
          <a:xfrm rot="16200000">
            <a:off x="6555919" y="4919428"/>
            <a:ext cx="101599" cy="1382040"/>
          </a:xfrm>
          <a:prstGeom prst="downArrow">
            <a:avLst/>
          </a:prstGeom>
          <a:solidFill>
            <a:srgbClr val="C00000"/>
          </a:solidFill>
          <a:ln w="635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pic>
        <p:nvPicPr>
          <p:cNvPr id="37" name="Рисунок 3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6105226" y="5013176"/>
            <a:ext cx="777915" cy="513555"/>
          </a:xfrm>
          <a:prstGeom prst="rect">
            <a:avLst/>
          </a:prstGeom>
        </p:spPr>
      </p:pic>
      <p:sp>
        <p:nvSpPr>
          <p:cNvPr id="69" name="Стрелка вниз 68"/>
          <p:cNvSpPr/>
          <p:nvPr/>
        </p:nvSpPr>
        <p:spPr>
          <a:xfrm rot="16200000">
            <a:off x="6555919" y="5567500"/>
            <a:ext cx="101599" cy="1382040"/>
          </a:xfrm>
          <a:prstGeom prst="downArrow">
            <a:avLst/>
          </a:prstGeom>
          <a:solidFill>
            <a:srgbClr val="C00000"/>
          </a:solidFill>
          <a:ln w="635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71" name="Заголовок 1"/>
          <p:cNvSpPr txBox="1">
            <a:spLocks/>
          </p:cNvSpPr>
          <p:nvPr/>
        </p:nvSpPr>
        <p:spPr bwMode="auto">
          <a:xfrm>
            <a:off x="4427985" y="3260981"/>
            <a:ext cx="1835183" cy="672075"/>
          </a:xfrm>
          <a:prstGeom prst="rect">
            <a:avLst/>
          </a:prstGeom>
          <a:noFill/>
          <a:ln w="9525">
            <a:noFill/>
            <a:miter lim="800000"/>
            <a:headEnd/>
            <a:tailEnd/>
          </a:ln>
        </p:spPr>
        <p:txBody>
          <a:bodyPr lIns="91333" tIns="45668" rIns="91333" bIns="45668" anchor="ctr"/>
          <a:lstStyle/>
          <a:p>
            <a:pPr algn="ctr" defTabSz="910950">
              <a:defRPr/>
            </a:pPr>
            <a:r>
              <a:rPr lang="ru-RU" sz="1600" b="1" dirty="0" smtClean="0">
                <a:solidFill>
                  <a:srgbClr val="C00000"/>
                </a:solidFill>
                <a:latin typeface="+mn-lt"/>
              </a:rPr>
              <a:t>около </a:t>
            </a:r>
            <a:r>
              <a:rPr lang="ru-RU" sz="2000" b="1" dirty="0" smtClean="0">
                <a:solidFill>
                  <a:srgbClr val="C00000"/>
                </a:solidFill>
                <a:latin typeface="+mn-lt"/>
              </a:rPr>
              <a:t>1</a:t>
            </a:r>
            <a:r>
              <a:rPr lang="ru-RU" sz="1600" b="1" dirty="0" smtClean="0">
                <a:solidFill>
                  <a:srgbClr val="C00000"/>
                </a:solidFill>
                <a:latin typeface="+mn-lt"/>
              </a:rPr>
              <a:t> млн.</a:t>
            </a:r>
            <a:endParaRPr lang="ru-RU" sz="1200" b="1" dirty="0">
              <a:solidFill>
                <a:srgbClr val="C00000"/>
              </a:solidFill>
              <a:latin typeface="+mn-lt"/>
              <a:ea typeface="+mj-ea"/>
              <a:cs typeface="+mj-cs"/>
            </a:endParaRPr>
          </a:p>
        </p:txBody>
      </p:sp>
      <p:sp>
        <p:nvSpPr>
          <p:cNvPr id="72" name="Заголовок 1"/>
          <p:cNvSpPr txBox="1">
            <a:spLocks/>
          </p:cNvSpPr>
          <p:nvPr/>
        </p:nvSpPr>
        <p:spPr bwMode="auto">
          <a:xfrm>
            <a:off x="4499993" y="6309320"/>
            <a:ext cx="1835183" cy="360040"/>
          </a:xfrm>
          <a:prstGeom prst="rect">
            <a:avLst/>
          </a:prstGeom>
          <a:noFill/>
          <a:ln w="9525">
            <a:noFill/>
            <a:miter lim="800000"/>
            <a:headEnd/>
            <a:tailEnd/>
          </a:ln>
        </p:spPr>
        <p:txBody>
          <a:bodyPr lIns="91333" tIns="45668" rIns="91333" bIns="45668" anchor="ctr"/>
          <a:lstStyle/>
          <a:p>
            <a:pPr algn="ctr" defTabSz="910950">
              <a:defRPr/>
            </a:pPr>
            <a:r>
              <a:rPr lang="ru-RU" sz="1600" b="1" dirty="0" smtClean="0">
                <a:solidFill>
                  <a:srgbClr val="C00000"/>
                </a:solidFill>
                <a:latin typeface="+mn-lt"/>
              </a:rPr>
              <a:t>около </a:t>
            </a:r>
            <a:r>
              <a:rPr lang="ru-RU" sz="2000" b="1" dirty="0" smtClean="0">
                <a:solidFill>
                  <a:srgbClr val="C00000"/>
                </a:solidFill>
                <a:latin typeface="+mn-lt"/>
              </a:rPr>
              <a:t>500</a:t>
            </a:r>
            <a:r>
              <a:rPr lang="ru-RU" sz="1600" b="1" dirty="0" smtClean="0">
                <a:solidFill>
                  <a:srgbClr val="C00000"/>
                </a:solidFill>
                <a:latin typeface="+mn-lt"/>
              </a:rPr>
              <a:t> тыс.</a:t>
            </a:r>
            <a:endParaRPr lang="ru-RU" sz="1200" b="1" dirty="0">
              <a:solidFill>
                <a:srgbClr val="C00000"/>
              </a:solidFill>
              <a:latin typeface="+mn-lt"/>
              <a:ea typeface="+mj-ea"/>
              <a:cs typeface="+mj-cs"/>
            </a:endParaRPr>
          </a:p>
        </p:txBody>
      </p:sp>
      <p:pic>
        <p:nvPicPr>
          <p:cNvPr id="40" name="Рисунок 39"/>
          <p:cNvPicPr>
            <a:picLocks noChangeAspect="1"/>
          </p:cNvPicPr>
          <p:nvPr/>
        </p:nvPicPr>
        <p:blipFill rotWithShape="1">
          <a:blip r:embed="rId8" cstate="print">
            <a:biLevel thresh="50000"/>
            <a:extLst>
              <a:ext uri="{BEBA8EAE-BF5A-486C-A8C5-ECC9F3942E4B}">
                <a14:imgProps xmlns:a14="http://schemas.microsoft.com/office/drawing/2010/main" xmlns="">
                  <a14:imgLayer r:embed="rId9">
                    <a14:imgEffect>
                      <a14:colorTemperature colorTemp="4700"/>
                    </a14:imgEffect>
                  </a14:imgLayer>
                </a14:imgProps>
              </a:ext>
              <a:ext uri="{28A0092B-C50C-407E-A947-70E740481C1C}">
                <a14:useLocalDpi xmlns:a14="http://schemas.microsoft.com/office/drawing/2010/main" xmlns="" val="0"/>
              </a:ext>
            </a:extLst>
          </a:blip>
          <a:srcRect l="11551" t="11153" r="6984" b="18673"/>
          <a:stretch/>
        </p:blipFill>
        <p:spPr>
          <a:xfrm>
            <a:off x="5979373" y="5670588"/>
            <a:ext cx="952881" cy="566724"/>
          </a:xfrm>
          <a:prstGeom prst="rect">
            <a:avLst/>
          </a:prstGeom>
        </p:spPr>
      </p:pic>
      <p:sp>
        <p:nvSpPr>
          <p:cNvPr id="41" name="Прямоугольник 40"/>
          <p:cNvSpPr/>
          <p:nvPr/>
        </p:nvSpPr>
        <p:spPr>
          <a:xfrm>
            <a:off x="169887" y="3607132"/>
            <a:ext cx="1361270" cy="253916"/>
          </a:xfrm>
          <a:prstGeom prst="rect">
            <a:avLst/>
          </a:prstGeom>
        </p:spPr>
        <p:txBody>
          <a:bodyPr wrap="none">
            <a:spAutoFit/>
          </a:bodyPr>
          <a:lstStyle/>
          <a:p>
            <a:r>
              <a:rPr lang="ru-RU" sz="1050" b="1" dirty="0"/>
              <a:t>(по данным ИКСРФ)</a:t>
            </a:r>
          </a:p>
        </p:txBody>
      </p:sp>
      <p:sp>
        <p:nvSpPr>
          <p:cNvPr id="75" name="Прямоугольник 74"/>
          <p:cNvSpPr/>
          <p:nvPr/>
        </p:nvSpPr>
        <p:spPr>
          <a:xfrm>
            <a:off x="4499993" y="3645024"/>
            <a:ext cx="1744388" cy="253916"/>
          </a:xfrm>
          <a:prstGeom prst="rect">
            <a:avLst/>
          </a:prstGeom>
        </p:spPr>
        <p:txBody>
          <a:bodyPr wrap="none">
            <a:spAutoFit/>
          </a:bodyPr>
          <a:lstStyle/>
          <a:p>
            <a:r>
              <a:rPr lang="ru-RU" sz="1050" b="1" dirty="0" smtClean="0"/>
              <a:t>(ранее </a:t>
            </a:r>
            <a:r>
              <a:rPr lang="ru-RU" sz="1050" b="1" dirty="0" err="1" smtClean="0"/>
              <a:t>получ</a:t>
            </a:r>
            <a:r>
              <a:rPr lang="ru-RU" sz="1050" b="1" dirty="0" smtClean="0"/>
              <a:t>. </a:t>
            </a:r>
            <a:r>
              <a:rPr lang="ru-RU" sz="1050" b="1" dirty="0" err="1" smtClean="0"/>
              <a:t>откр</a:t>
            </a:r>
            <a:r>
              <a:rPr lang="ru-RU" sz="1050" b="1" dirty="0" smtClean="0"/>
              <a:t>. </a:t>
            </a:r>
            <a:r>
              <a:rPr lang="ru-RU" sz="1050" b="1" dirty="0" err="1" smtClean="0"/>
              <a:t>удост</a:t>
            </a:r>
            <a:r>
              <a:rPr lang="ru-RU" sz="1050" b="1" dirty="0" smtClean="0"/>
              <a:t>.)</a:t>
            </a:r>
            <a:endParaRPr lang="ru-RU" sz="1050" b="1" dirty="0"/>
          </a:p>
        </p:txBody>
      </p:sp>
      <p:sp>
        <p:nvSpPr>
          <p:cNvPr id="76" name="Прямоугольник 75"/>
          <p:cNvSpPr/>
          <p:nvPr/>
        </p:nvSpPr>
        <p:spPr>
          <a:xfrm>
            <a:off x="5061936" y="4191471"/>
            <a:ext cx="3974560" cy="461665"/>
          </a:xfrm>
          <a:prstGeom prst="rect">
            <a:avLst/>
          </a:prstGeom>
        </p:spPr>
        <p:txBody>
          <a:bodyPr wrap="square">
            <a:spAutoFit/>
          </a:bodyPr>
          <a:lstStyle/>
          <a:p>
            <a:r>
              <a:rPr lang="ru-RU" sz="1200" b="1" dirty="0" smtClean="0"/>
              <a:t>ВЫЕЗЖАЮЩИЕ С МЕСТА РЕГИСТРАЦИИ           </a:t>
            </a:r>
          </a:p>
          <a:p>
            <a:r>
              <a:rPr lang="ru-RU" sz="1200" b="1" dirty="0" smtClean="0"/>
              <a:t>ЗА </a:t>
            </a:r>
            <a:r>
              <a:rPr lang="ru-RU" sz="1200" b="1" dirty="0" smtClean="0">
                <a:solidFill>
                  <a:srgbClr val="C00000"/>
                </a:solidFill>
              </a:rPr>
              <a:t>4</a:t>
            </a:r>
            <a:r>
              <a:rPr lang="ru-RU" sz="1200" b="1" dirty="0" smtClean="0"/>
              <a:t> И МЕНЕЕ ДНЕЙ ДО ДНЯ ГОЛОСОВАНИЯ </a:t>
            </a:r>
            <a:endParaRPr lang="ru-RU" sz="1200" b="1" dirty="0"/>
          </a:p>
        </p:txBody>
      </p:sp>
      <p:sp>
        <p:nvSpPr>
          <p:cNvPr id="78" name="Прямоугольник 77"/>
          <p:cNvSpPr/>
          <p:nvPr/>
        </p:nvSpPr>
        <p:spPr>
          <a:xfrm>
            <a:off x="4574532" y="1124744"/>
            <a:ext cx="4473576" cy="2880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79" name="Овал 78"/>
          <p:cNvSpPr/>
          <p:nvPr/>
        </p:nvSpPr>
        <p:spPr>
          <a:xfrm>
            <a:off x="7291186" y="2204864"/>
            <a:ext cx="1570814" cy="158417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трелка вниз 80"/>
          <p:cNvSpPr/>
          <p:nvPr/>
        </p:nvSpPr>
        <p:spPr>
          <a:xfrm rot="16200000">
            <a:off x="6527681" y="1967100"/>
            <a:ext cx="101599" cy="1382040"/>
          </a:xfrm>
          <a:prstGeom prst="downArrow">
            <a:avLst/>
          </a:prstGeom>
          <a:solidFill>
            <a:srgbClr val="C00000"/>
          </a:solidFill>
          <a:ln w="635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82" name="Стрелка вниз 81"/>
          <p:cNvSpPr/>
          <p:nvPr/>
        </p:nvSpPr>
        <p:spPr>
          <a:xfrm rot="16200000">
            <a:off x="6527681" y="2687180"/>
            <a:ext cx="101599" cy="1382040"/>
          </a:xfrm>
          <a:prstGeom prst="downArrow">
            <a:avLst/>
          </a:prstGeom>
          <a:solidFill>
            <a:srgbClr val="C00000"/>
          </a:solidFill>
          <a:ln w="635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pic>
        <p:nvPicPr>
          <p:cNvPr id="83" name="Рисунок 8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6156176" y="2051349"/>
            <a:ext cx="777915" cy="513555"/>
          </a:xfrm>
          <a:prstGeom prst="rect">
            <a:avLst/>
          </a:prstGeom>
        </p:spPr>
      </p:pic>
      <p:pic>
        <p:nvPicPr>
          <p:cNvPr id="84" name="Рисунок 83"/>
          <p:cNvPicPr>
            <a:picLocks noChangeAspect="1"/>
          </p:cNvPicPr>
          <p:nvPr/>
        </p:nvPicPr>
        <p:blipFill rotWithShape="1">
          <a:blip r:embed="rId8" cstate="print">
            <a:biLevel thresh="50000"/>
            <a:extLst>
              <a:ext uri="{BEBA8EAE-BF5A-486C-A8C5-ECC9F3942E4B}">
                <a14:imgProps xmlns:a14="http://schemas.microsoft.com/office/drawing/2010/main" xmlns="">
                  <a14:imgLayer r:embed="rId9">
                    <a14:imgEffect>
                      <a14:colorTemperature colorTemp="4700"/>
                    </a14:imgEffect>
                  </a14:imgLayer>
                </a14:imgProps>
              </a:ext>
              <a:ext uri="{28A0092B-C50C-407E-A947-70E740481C1C}">
                <a14:useLocalDpi xmlns:a14="http://schemas.microsoft.com/office/drawing/2010/main" xmlns="" val="0"/>
              </a:ext>
            </a:extLst>
          </a:blip>
          <a:srcRect l="11551" t="11153" r="6984" b="18673"/>
          <a:stretch/>
        </p:blipFill>
        <p:spPr>
          <a:xfrm>
            <a:off x="6017742" y="2790268"/>
            <a:ext cx="952881" cy="566724"/>
          </a:xfrm>
          <a:prstGeom prst="rect">
            <a:avLst/>
          </a:prstGeom>
        </p:spPr>
      </p:pic>
      <p:pic>
        <p:nvPicPr>
          <p:cNvPr id="53" name="Рисунок 52"/>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xmlns="">
                  <a14:imgLayer r:embed="rId11">
                    <a14:imgEffect>
                      <a14:colorTemperature colorTemp="10875"/>
                    </a14:imgEffect>
                    <a14:imgEffect>
                      <a14:saturation sat="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545758" y="4903199"/>
            <a:ext cx="433954" cy="542025"/>
          </a:xfrm>
          <a:prstGeom prst="rect">
            <a:avLst/>
          </a:prstGeom>
        </p:spPr>
      </p:pic>
      <p:sp>
        <p:nvSpPr>
          <p:cNvPr id="2" name="TextBox 1"/>
          <p:cNvSpPr txBox="1"/>
          <p:nvPr/>
        </p:nvSpPr>
        <p:spPr>
          <a:xfrm>
            <a:off x="4572000" y="1655222"/>
            <a:ext cx="585417" cy="261610"/>
          </a:xfrm>
          <a:prstGeom prst="rect">
            <a:avLst/>
          </a:prstGeom>
          <a:noFill/>
        </p:spPr>
        <p:txBody>
          <a:bodyPr wrap="none" rtlCol="0">
            <a:spAutoFit/>
          </a:bodyPr>
          <a:lstStyle/>
          <a:p>
            <a:r>
              <a:rPr lang="ru-RU" sz="1100" dirty="0" smtClean="0"/>
              <a:t>группа</a:t>
            </a:r>
            <a:endParaRPr lang="ru-RU" sz="1100" dirty="0"/>
          </a:p>
        </p:txBody>
      </p:sp>
      <p:sp>
        <p:nvSpPr>
          <p:cNvPr id="54" name="TextBox 53"/>
          <p:cNvSpPr txBox="1"/>
          <p:nvPr/>
        </p:nvSpPr>
        <p:spPr>
          <a:xfrm>
            <a:off x="107504" y="1655222"/>
            <a:ext cx="585417" cy="261610"/>
          </a:xfrm>
          <a:prstGeom prst="rect">
            <a:avLst/>
          </a:prstGeom>
          <a:noFill/>
        </p:spPr>
        <p:txBody>
          <a:bodyPr wrap="none" rtlCol="0">
            <a:spAutoFit/>
          </a:bodyPr>
          <a:lstStyle/>
          <a:p>
            <a:r>
              <a:rPr lang="ru-RU" sz="1100" dirty="0" smtClean="0"/>
              <a:t>группа</a:t>
            </a:r>
            <a:endParaRPr lang="ru-RU" sz="1100" dirty="0"/>
          </a:p>
        </p:txBody>
      </p:sp>
      <p:sp>
        <p:nvSpPr>
          <p:cNvPr id="55" name="TextBox 54"/>
          <p:cNvSpPr txBox="1"/>
          <p:nvPr/>
        </p:nvSpPr>
        <p:spPr>
          <a:xfrm>
            <a:off x="4562647" y="4581128"/>
            <a:ext cx="585417" cy="261610"/>
          </a:xfrm>
          <a:prstGeom prst="rect">
            <a:avLst/>
          </a:prstGeom>
          <a:noFill/>
        </p:spPr>
        <p:txBody>
          <a:bodyPr wrap="none" rtlCol="0">
            <a:spAutoFit/>
          </a:bodyPr>
          <a:lstStyle/>
          <a:p>
            <a:r>
              <a:rPr lang="ru-RU" sz="1100" dirty="0" smtClean="0"/>
              <a:t>группа</a:t>
            </a:r>
            <a:endParaRPr lang="ru-RU" sz="1100" dirty="0"/>
          </a:p>
        </p:txBody>
      </p:sp>
      <p:pic>
        <p:nvPicPr>
          <p:cNvPr id="57" name="Рисунок 56" descr="1500x500.jpg"/>
          <p:cNvPicPr>
            <a:picLocks noChangeAspect="1"/>
          </p:cNvPicPr>
          <p:nvPr/>
        </p:nvPicPr>
        <p:blipFill>
          <a:blip r:embed="rId12" cstate="print"/>
          <a:stretch>
            <a:fillRect/>
          </a:stretch>
        </p:blipFill>
        <p:spPr>
          <a:xfrm>
            <a:off x="0" y="0"/>
            <a:ext cx="9144000" cy="692696"/>
          </a:xfrm>
          <a:prstGeom prst="rect">
            <a:avLst/>
          </a:prstGeom>
        </p:spPr>
      </p:pic>
      <p:sp>
        <p:nvSpPr>
          <p:cNvPr id="70" name="Прямоугольник 6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131</a:t>
            </a:r>
            <a:endParaRPr lang="ru-RU" b="1" dirty="0">
              <a:solidFill>
                <a:schemeClr val="bg1"/>
              </a:solidFill>
            </a:endParaRPr>
          </a:p>
        </p:txBody>
      </p:sp>
      <p:sp>
        <p:nvSpPr>
          <p:cNvPr id="73" name="Заголовок 1"/>
          <p:cNvSpPr txBox="1">
            <a:spLocks/>
          </p:cNvSpPr>
          <p:nvPr/>
        </p:nvSpPr>
        <p:spPr>
          <a:xfrm>
            <a:off x="-36512" y="692696"/>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59" name="Прямоугольник 58"/>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3425067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7" name="Прямая со стрелкой 176"/>
          <p:cNvCxnSpPr/>
          <p:nvPr/>
        </p:nvCxnSpPr>
        <p:spPr>
          <a:xfrm flipH="1">
            <a:off x="1341120" y="4642325"/>
            <a:ext cx="1634" cy="37085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052" name="Заголовок 1"/>
          <p:cNvSpPr>
            <a:spLocks noGrp="1"/>
          </p:cNvSpPr>
          <p:nvPr>
            <p:ph type="title" idx="4294967295"/>
          </p:nvPr>
        </p:nvSpPr>
        <p:spPr>
          <a:xfrm>
            <a:off x="0" y="976660"/>
            <a:ext cx="9144000" cy="292100"/>
          </a:xfrm>
        </p:spPr>
        <p:txBody>
          <a:bodyPr>
            <a:normAutofit fontScale="90000"/>
          </a:bodyPr>
          <a:lstStyle/>
          <a:p>
            <a:pPr eaLnBrk="1" hangingPunct="1">
              <a:defRPr/>
            </a:pPr>
            <a:r>
              <a:rPr lang="ru-RU" sz="1500" b="1" dirty="0" smtClean="0">
                <a:latin typeface="+mn-lt"/>
              </a:rPr>
              <a:t>МЕХАНИЗМ ПОДАЧИ ЗАЯВЛЕНИЯ ДЛЯ</a:t>
            </a:r>
            <a:r>
              <a:rPr lang="en-US" sz="1500" b="1" dirty="0" smtClean="0">
                <a:latin typeface="+mn-lt"/>
              </a:rPr>
              <a:t> </a:t>
            </a:r>
            <a:r>
              <a:rPr lang="ru-RU" sz="1500" b="1" dirty="0" smtClean="0">
                <a:solidFill>
                  <a:srgbClr val="FF0000"/>
                </a:solidFill>
                <a:latin typeface="+mn-lt"/>
              </a:rPr>
              <a:t>ПЕРВОЙ ГРУППЫ ИЗБИРАТЕЛЕЙ</a:t>
            </a:r>
            <a:endParaRPr lang="ru-RU" sz="1500" b="1" dirty="0" smtClean="0">
              <a:solidFill>
                <a:srgbClr val="FF0000"/>
              </a:solidFill>
              <a:latin typeface="+mn-lt"/>
              <a:hlinkClick r:id="rId2" action="ppaction://hlinkpres?slideindex=1&amp;slidetitle="/>
            </a:endParaRPr>
          </a:p>
        </p:txBody>
      </p:sp>
      <p:cxnSp>
        <p:nvCxnSpPr>
          <p:cNvPr id="62" name="Прямая со стрелкой 61"/>
          <p:cNvCxnSpPr/>
          <p:nvPr/>
        </p:nvCxnSpPr>
        <p:spPr>
          <a:xfrm>
            <a:off x="4139952" y="5373216"/>
            <a:ext cx="248" cy="53344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395288" y="3082321"/>
            <a:ext cx="1944687" cy="418687"/>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800" dirty="0">
                <a:solidFill>
                  <a:schemeClr val="tx1"/>
                </a:solidFill>
              </a:rPr>
              <a:t>ТИК по месту нахождения </a:t>
            </a:r>
            <a:r>
              <a:rPr lang="ru-RU" sz="800" dirty="0" smtClean="0">
                <a:solidFill>
                  <a:schemeClr val="tx1"/>
                </a:solidFill>
              </a:rPr>
              <a:t>избирателя</a:t>
            </a:r>
            <a:r>
              <a:rPr lang="ru-RU" sz="800" dirty="0">
                <a:solidFill>
                  <a:schemeClr val="tx1"/>
                </a:solidFill>
              </a:rPr>
              <a:t/>
            </a:r>
            <a:br>
              <a:rPr lang="ru-RU" sz="800" dirty="0">
                <a:solidFill>
                  <a:schemeClr val="tx1"/>
                </a:solidFill>
              </a:rPr>
            </a:br>
            <a:r>
              <a:rPr lang="ru-RU" sz="800" b="1" dirty="0" smtClean="0">
                <a:solidFill>
                  <a:srgbClr val="FF0000"/>
                </a:solidFill>
              </a:rPr>
              <a:t>(</a:t>
            </a:r>
            <a:r>
              <a:rPr lang="ru-RU" sz="800" b="1" dirty="0">
                <a:solidFill>
                  <a:srgbClr val="FF0000"/>
                </a:solidFill>
              </a:rPr>
              <a:t>за 45 – 5 дней до дня голосования )</a:t>
            </a:r>
          </a:p>
        </p:txBody>
      </p:sp>
      <p:sp>
        <p:nvSpPr>
          <p:cNvPr id="29" name="Скругленный прямоугольник 28"/>
          <p:cNvSpPr/>
          <p:nvPr/>
        </p:nvSpPr>
        <p:spPr>
          <a:xfrm>
            <a:off x="3203575" y="3082321"/>
            <a:ext cx="1944688" cy="418687"/>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smtClean="0">
                <a:solidFill>
                  <a:schemeClr val="tx1"/>
                </a:solidFill>
              </a:rPr>
              <a:t>УИК </a:t>
            </a:r>
            <a:r>
              <a:rPr lang="ru-RU" sz="800" dirty="0">
                <a:solidFill>
                  <a:schemeClr val="tx1"/>
                </a:solidFill>
              </a:rPr>
              <a:t>по месту нахождения </a:t>
            </a:r>
            <a:r>
              <a:rPr lang="ru-RU" sz="800" dirty="0" smtClean="0">
                <a:solidFill>
                  <a:schemeClr val="tx1"/>
                </a:solidFill>
              </a:rPr>
              <a:t>избирателя</a:t>
            </a:r>
            <a:r>
              <a:rPr lang="ru-RU" sz="800" dirty="0">
                <a:solidFill>
                  <a:schemeClr val="tx1"/>
                </a:solidFill>
              </a:rPr>
              <a:t/>
            </a:r>
            <a:br>
              <a:rPr lang="ru-RU" sz="800" dirty="0">
                <a:solidFill>
                  <a:schemeClr val="tx1"/>
                </a:solidFill>
              </a:rPr>
            </a:br>
            <a:r>
              <a:rPr lang="ru-RU" sz="800" b="1" dirty="0" smtClean="0">
                <a:solidFill>
                  <a:srgbClr val="FF0000"/>
                </a:solidFill>
              </a:rPr>
              <a:t>(за </a:t>
            </a:r>
            <a:r>
              <a:rPr lang="ru-RU" sz="800" b="1" dirty="0">
                <a:solidFill>
                  <a:srgbClr val="FF0000"/>
                </a:solidFill>
              </a:rPr>
              <a:t>10 – 5 дней до дня </a:t>
            </a:r>
            <a:r>
              <a:rPr lang="ru-RU" sz="800" b="1" dirty="0" smtClean="0">
                <a:solidFill>
                  <a:srgbClr val="FF0000"/>
                </a:solidFill>
              </a:rPr>
              <a:t>голосования)</a:t>
            </a:r>
            <a:endParaRPr lang="ru-RU" sz="800" b="1" dirty="0">
              <a:solidFill>
                <a:srgbClr val="FF0000"/>
              </a:solidFill>
            </a:endParaRPr>
          </a:p>
        </p:txBody>
      </p:sp>
      <p:sp>
        <p:nvSpPr>
          <p:cNvPr id="48" name="Заголовок 1"/>
          <p:cNvSpPr txBox="1">
            <a:spLocks/>
          </p:cNvSpPr>
          <p:nvPr/>
        </p:nvSpPr>
        <p:spPr bwMode="auto">
          <a:xfrm>
            <a:off x="5495925" y="1266808"/>
            <a:ext cx="3549650" cy="289984"/>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ea typeface="+mj-ea"/>
                <a:cs typeface="+mj-cs"/>
              </a:rPr>
              <a:t>В ДЕНЬ ГОЛОСОВАНИЯ</a:t>
            </a:r>
            <a:endParaRPr lang="ru-RU" sz="800" b="1" dirty="0">
              <a:latin typeface="+mn-lt"/>
              <a:ea typeface="+mj-ea"/>
              <a:cs typeface="+mj-cs"/>
            </a:endParaRPr>
          </a:p>
        </p:txBody>
      </p:sp>
      <p:sp>
        <p:nvSpPr>
          <p:cNvPr id="2058" name="TextBox 111"/>
          <p:cNvSpPr txBox="1">
            <a:spLocks noChangeArrowheads="1"/>
          </p:cNvSpPr>
          <p:nvPr/>
        </p:nvSpPr>
        <p:spPr bwMode="auto">
          <a:xfrm>
            <a:off x="2495551" y="3105940"/>
            <a:ext cx="503237" cy="323060"/>
          </a:xfrm>
          <a:prstGeom prst="rect">
            <a:avLst/>
          </a:prstGeom>
          <a:noFill/>
          <a:ln w="9525">
            <a:noFill/>
            <a:miter lim="800000"/>
            <a:headEnd/>
            <a:tailEnd/>
          </a:ln>
        </p:spPr>
        <p:txBody>
          <a:bodyPr lIns="91333" tIns="45668" rIns="91333" bIns="45668">
            <a:spAutoFit/>
          </a:bodyPr>
          <a:lstStyle/>
          <a:p>
            <a:pPr algn="ctr">
              <a:defRPr/>
            </a:pPr>
            <a:r>
              <a:rPr lang="ru-RU" sz="1500" b="1" dirty="0">
                <a:latin typeface="+mn-lt"/>
              </a:rPr>
              <a:t>или</a:t>
            </a:r>
            <a:endParaRPr lang="ru-RU" sz="1300" b="1" dirty="0">
              <a:latin typeface="+mn-lt"/>
            </a:endParaRPr>
          </a:p>
        </p:txBody>
      </p:sp>
      <p:sp>
        <p:nvSpPr>
          <p:cNvPr id="65" name="Скругленный прямоугольник 64"/>
          <p:cNvSpPr/>
          <p:nvPr/>
        </p:nvSpPr>
        <p:spPr>
          <a:xfrm>
            <a:off x="5724128" y="2636912"/>
            <a:ext cx="3240360" cy="432048"/>
          </a:xfrm>
          <a:prstGeom prst="roundRect">
            <a:avLst>
              <a:gd name="adj" fmla="val 0"/>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lIns="91333" tIns="45668" rIns="91333" bIns="45668" anchor="ctr"/>
          <a:lstStyle/>
          <a:p>
            <a:pPr algn="ctr" defTabSz="913333" fontAlgn="auto">
              <a:spcBef>
                <a:spcPts val="0"/>
              </a:spcBef>
              <a:spcAft>
                <a:spcPts val="0"/>
              </a:spcAft>
              <a:defRPr/>
            </a:pPr>
            <a:r>
              <a:rPr lang="ru-RU" sz="1100" dirty="0">
                <a:solidFill>
                  <a:schemeClr val="tx1"/>
                </a:solidFill>
              </a:rPr>
              <a:t>УИК по месту нахождения  избирателя на избирательном участке, указанном в заявлении</a:t>
            </a:r>
          </a:p>
        </p:txBody>
      </p:sp>
      <p:sp>
        <p:nvSpPr>
          <p:cNvPr id="76" name="Скругленный прямоугольник 75"/>
          <p:cNvSpPr/>
          <p:nvPr/>
        </p:nvSpPr>
        <p:spPr>
          <a:xfrm>
            <a:off x="2851568" y="5022675"/>
            <a:ext cx="2512521" cy="494557"/>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распечатывает Реестр избирателей, подавших заявления о включении в список избирателей </a:t>
            </a:r>
            <a:r>
              <a:rPr lang="ru-RU" sz="800" dirty="0" smtClean="0">
                <a:solidFill>
                  <a:schemeClr val="tx1"/>
                </a:solidFill>
              </a:rPr>
              <a:t>по </a:t>
            </a:r>
            <a:r>
              <a:rPr lang="ru-RU" sz="800" dirty="0">
                <a:solidFill>
                  <a:schemeClr val="tx1"/>
                </a:solidFill>
              </a:rPr>
              <a:t>месту нахождения, для каждой УИК</a:t>
            </a:r>
          </a:p>
        </p:txBody>
      </p:sp>
      <p:sp>
        <p:nvSpPr>
          <p:cNvPr id="2061" name="TextBox 111"/>
          <p:cNvSpPr txBox="1">
            <a:spLocks noChangeArrowheads="1"/>
          </p:cNvSpPr>
          <p:nvPr/>
        </p:nvSpPr>
        <p:spPr bwMode="auto">
          <a:xfrm>
            <a:off x="395288" y="1700808"/>
            <a:ext cx="1706562"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Информационно-справочная служба  ЦИК России</a:t>
            </a:r>
          </a:p>
        </p:txBody>
      </p:sp>
      <p:sp>
        <p:nvSpPr>
          <p:cNvPr id="2062" name="TextBox 111"/>
          <p:cNvSpPr txBox="1">
            <a:spLocks noChangeArrowheads="1"/>
          </p:cNvSpPr>
          <p:nvPr/>
        </p:nvSpPr>
        <p:spPr bwMode="auto">
          <a:xfrm>
            <a:off x="3389313" y="1700808"/>
            <a:ext cx="1758950"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Карта с адресами УИК и ТИК </a:t>
            </a:r>
            <a:br>
              <a:rPr lang="ru-RU" sz="900" dirty="0">
                <a:latin typeface="+mn-lt"/>
              </a:rPr>
            </a:br>
            <a:r>
              <a:rPr lang="ru-RU" sz="900" dirty="0">
                <a:latin typeface="+mn-lt"/>
              </a:rPr>
              <a:t>на сайтах ЦИК России и ИКСРФ </a:t>
            </a:r>
          </a:p>
        </p:txBody>
      </p:sp>
      <p:sp>
        <p:nvSpPr>
          <p:cNvPr id="77" name="Заголовок 1"/>
          <p:cNvSpPr txBox="1">
            <a:spLocks/>
          </p:cNvSpPr>
          <p:nvPr/>
        </p:nvSpPr>
        <p:spPr bwMode="auto">
          <a:xfrm>
            <a:off x="98425" y="1268760"/>
            <a:ext cx="5297488" cy="254000"/>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rPr>
              <a:t>ДО ДНЯ ГОЛОСОВАНИЯ</a:t>
            </a:r>
            <a:endParaRPr lang="ru-RU" sz="800" b="1" dirty="0">
              <a:latin typeface="+mn-lt"/>
              <a:ea typeface="+mj-ea"/>
              <a:cs typeface="+mj-cs"/>
            </a:endParaRPr>
          </a:p>
        </p:txBody>
      </p:sp>
      <p:sp>
        <p:nvSpPr>
          <p:cNvPr id="80" name="Прямоугольник 79"/>
          <p:cNvSpPr/>
          <p:nvPr/>
        </p:nvSpPr>
        <p:spPr>
          <a:xfrm>
            <a:off x="98425" y="1268760"/>
            <a:ext cx="5297488" cy="55024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82" name="Скругленный прямоугольник 81"/>
          <p:cNvSpPr/>
          <p:nvPr/>
        </p:nvSpPr>
        <p:spPr>
          <a:xfrm>
            <a:off x="5549901" y="6000752"/>
            <a:ext cx="358775" cy="258233"/>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3" name="Скругленный прямоугольник 82"/>
          <p:cNvSpPr/>
          <p:nvPr/>
        </p:nvSpPr>
        <p:spPr>
          <a:xfrm>
            <a:off x="5549901" y="6309320"/>
            <a:ext cx="358775" cy="260351"/>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5" name="Прямоугольник 84"/>
          <p:cNvSpPr/>
          <p:nvPr/>
        </p:nvSpPr>
        <p:spPr>
          <a:xfrm>
            <a:off x="5961064" y="6000751"/>
            <a:ext cx="3182937" cy="305093"/>
          </a:xfrm>
          <a:prstGeom prst="rect">
            <a:avLst/>
          </a:prstGeom>
        </p:spPr>
        <p:txBody>
          <a:bodyPr lIns="58300" tIns="29151" rIns="58300" bIns="29151">
            <a:spAutoFit/>
          </a:bodyPr>
          <a:lstStyle/>
          <a:p>
            <a:pPr defTabSz="913333" fontAlgn="auto">
              <a:spcBef>
                <a:spcPts val="0"/>
              </a:spcBef>
              <a:spcAft>
                <a:spcPts val="0"/>
              </a:spcAft>
              <a:buFontTx/>
              <a:buChar char="-"/>
              <a:defRPr/>
            </a:pPr>
            <a:r>
              <a:rPr lang="ru-RU" sz="800" dirty="0">
                <a:latin typeface="+mn-lt"/>
              </a:rPr>
              <a:t> ТИК (УИК) по месту жительства избирателя, где он включен </a:t>
            </a:r>
            <a:br>
              <a:rPr lang="ru-RU" sz="800" dirty="0">
                <a:latin typeface="+mn-lt"/>
              </a:rPr>
            </a:br>
            <a:r>
              <a:rPr lang="ru-RU" sz="800" dirty="0">
                <a:latin typeface="+mn-lt"/>
              </a:rPr>
              <a:t>в список избирателей</a:t>
            </a:r>
          </a:p>
        </p:txBody>
      </p:sp>
      <p:sp>
        <p:nvSpPr>
          <p:cNvPr id="86" name="Прямоугольник 85"/>
          <p:cNvSpPr/>
          <p:nvPr/>
        </p:nvSpPr>
        <p:spPr>
          <a:xfrm>
            <a:off x="5961064" y="6309320"/>
            <a:ext cx="3074987" cy="305093"/>
          </a:xfrm>
          <a:prstGeom prst="rect">
            <a:avLst/>
          </a:prstGeom>
        </p:spPr>
        <p:txBody>
          <a:bodyPr lIns="58300" tIns="29151" rIns="58300" bIns="29151">
            <a:spAutoFit/>
          </a:bodyPr>
          <a:lstStyle/>
          <a:p>
            <a:pPr defTabSz="913333" fontAlgn="auto">
              <a:spcBef>
                <a:spcPts val="0"/>
              </a:spcBef>
              <a:spcAft>
                <a:spcPts val="0"/>
              </a:spcAft>
              <a:defRPr/>
            </a:pPr>
            <a:r>
              <a:rPr lang="ru-RU" sz="800" dirty="0">
                <a:latin typeface="+mn-lt"/>
              </a:rPr>
              <a:t>- ТИК (УИК) по месту нахождения избирателя, где он планирует голосовать</a:t>
            </a:r>
          </a:p>
        </p:txBody>
      </p:sp>
      <p:cxnSp>
        <p:nvCxnSpPr>
          <p:cNvPr id="89" name="Прямая со стрелкой 88"/>
          <p:cNvCxnSpPr/>
          <p:nvPr/>
        </p:nvCxnSpPr>
        <p:spPr>
          <a:xfrm>
            <a:off x="2101850" y="1916832"/>
            <a:ext cx="1287463" cy="0"/>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pic>
        <p:nvPicPr>
          <p:cNvPr id="2070" name="Рисунок 48" descr="radacina-men-in-black-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70174" y="1556792"/>
            <a:ext cx="245641" cy="759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3" name="Прямая со стрелкой 92"/>
          <p:cNvCxnSpPr>
            <a:stCxn id="2070" idx="1"/>
            <a:endCxn id="28" idx="0"/>
          </p:cNvCxnSpPr>
          <p:nvPr/>
        </p:nvCxnSpPr>
        <p:spPr>
          <a:xfrm flipH="1">
            <a:off x="1367632" y="1936360"/>
            <a:ext cx="1302542" cy="1145961"/>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a:stCxn id="2070" idx="3"/>
            <a:endCxn id="29" idx="0"/>
          </p:cNvCxnSpPr>
          <p:nvPr/>
        </p:nvCxnSpPr>
        <p:spPr>
          <a:xfrm>
            <a:off x="2915815" y="1936360"/>
            <a:ext cx="1260104" cy="114596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971600" y="2492896"/>
            <a:ext cx="3528392" cy="197371"/>
          </a:xfrm>
          <a:prstGeom prst="rect">
            <a:avLst/>
          </a:prstGeom>
          <a:solidFill>
            <a:schemeClr val="bg1"/>
          </a:solidFill>
        </p:spPr>
        <p:txBody>
          <a:bodyPr wrap="square" lIns="58300" tIns="29151" rIns="58300" bIns="29151">
            <a:spAutoFit/>
          </a:bodyPr>
          <a:lstStyle/>
          <a:p>
            <a:pPr algn="ctr" defTabSz="683352">
              <a:defRPr/>
            </a:pPr>
            <a:r>
              <a:rPr lang="ru-RU" sz="900" dirty="0">
                <a:latin typeface="+mn-lt"/>
              </a:rPr>
              <a:t>Заявление о </a:t>
            </a:r>
            <a:r>
              <a:rPr lang="ru-RU" sz="900" dirty="0" smtClean="0">
                <a:latin typeface="+mn-lt"/>
              </a:rPr>
              <a:t>включении в список избирателей по месту нахождения</a:t>
            </a:r>
            <a:endParaRPr lang="ru-RU" sz="900" dirty="0">
              <a:latin typeface="+mn-lt"/>
            </a:endParaRPr>
          </a:p>
        </p:txBody>
      </p:sp>
      <p:cxnSp>
        <p:nvCxnSpPr>
          <p:cNvPr id="112" name="Прямая со стрелкой 111"/>
          <p:cNvCxnSpPr/>
          <p:nvPr/>
        </p:nvCxnSpPr>
        <p:spPr>
          <a:xfrm>
            <a:off x="1367631" y="3484321"/>
            <a:ext cx="0" cy="44873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5652120" y="1268760"/>
            <a:ext cx="3393455" cy="4526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155" name="Скругленный прямоугольник 154"/>
          <p:cNvSpPr/>
          <p:nvPr/>
        </p:nvSpPr>
        <p:spPr>
          <a:xfrm>
            <a:off x="179388" y="6093296"/>
            <a:ext cx="2663825" cy="462022"/>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УИК на основании поступившего из ТИК Реестра исключает избирателя из списка избирателей </a:t>
            </a:r>
            <a:br>
              <a:rPr lang="ru-RU" sz="800" dirty="0">
                <a:solidFill>
                  <a:schemeClr val="tx1"/>
                </a:solidFill>
              </a:rPr>
            </a:br>
            <a:r>
              <a:rPr lang="ru-RU" sz="700" b="1" dirty="0">
                <a:solidFill>
                  <a:srgbClr val="FF0000"/>
                </a:solidFill>
              </a:rPr>
              <a:t>не позднее 18.00 в день, предшествующий дню голосования</a:t>
            </a:r>
          </a:p>
        </p:txBody>
      </p:sp>
      <p:cxnSp>
        <p:nvCxnSpPr>
          <p:cNvPr id="178" name="Прямая со стрелкой 177"/>
          <p:cNvCxnSpPr/>
          <p:nvPr/>
        </p:nvCxnSpPr>
        <p:spPr>
          <a:xfrm>
            <a:off x="1331640" y="5219113"/>
            <a:ext cx="0" cy="87418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6" name="Прямоугольник 155"/>
          <p:cNvSpPr/>
          <p:nvPr/>
        </p:nvSpPr>
        <p:spPr>
          <a:xfrm>
            <a:off x="395536" y="5623282"/>
            <a:ext cx="2057400" cy="181982"/>
          </a:xfrm>
          <a:prstGeom prst="rect">
            <a:avLst/>
          </a:prstGeom>
          <a:solidFill>
            <a:schemeClr val="lt1"/>
          </a:solidFill>
          <a:ln>
            <a:solidFill>
              <a:schemeClr val="accent1"/>
            </a:solidFill>
          </a:ln>
        </p:spPr>
        <p:txBody>
          <a:bodyPr lIns="58300" tIns="29151" rIns="58300" bIns="29151">
            <a:spAutoFit/>
          </a:bodyPr>
          <a:lstStyle/>
          <a:p>
            <a:pPr algn="ctr" defTabSz="913333" fontAlgn="auto">
              <a:spcBef>
                <a:spcPts val="0"/>
              </a:spcBef>
              <a:spcAft>
                <a:spcPts val="0"/>
              </a:spcAft>
              <a:defRPr/>
            </a:pPr>
            <a:r>
              <a:rPr lang="ru-RU" sz="800" dirty="0">
                <a:solidFill>
                  <a:prstClr val="black"/>
                </a:solidFill>
                <a:latin typeface="+mn-lt"/>
                <a:cs typeface="+mn-cs"/>
              </a:rPr>
              <a:t>Реестр поступает в соответствующую УИК  </a:t>
            </a:r>
            <a:endParaRPr lang="ru-RU" sz="800" b="1" dirty="0">
              <a:solidFill>
                <a:srgbClr val="FF0000"/>
              </a:solidFill>
              <a:latin typeface="+mn-lt"/>
              <a:cs typeface="+mn-cs"/>
            </a:endParaRPr>
          </a:p>
        </p:txBody>
      </p:sp>
      <p:sp>
        <p:nvSpPr>
          <p:cNvPr id="2081" name="Прямоугольник 178"/>
          <p:cNvSpPr>
            <a:spLocks noChangeArrowheads="1"/>
          </p:cNvSpPr>
          <p:nvPr/>
        </p:nvSpPr>
        <p:spPr bwMode="auto">
          <a:xfrm>
            <a:off x="3131841" y="5911314"/>
            <a:ext cx="1944687" cy="181982"/>
          </a:xfrm>
          <a:prstGeom prst="rect">
            <a:avLst/>
          </a:prstGeom>
          <a:noFill/>
          <a:ln w="9525">
            <a:solidFill>
              <a:schemeClr val="accent1"/>
            </a:solidFill>
            <a:miter lim="800000"/>
            <a:headEnd/>
            <a:tailEnd/>
          </a:ln>
        </p:spPr>
        <p:txBody>
          <a:bodyPr lIns="58300" tIns="29151" rIns="58300" bIns="29151">
            <a:spAutoFit/>
          </a:bodyPr>
          <a:lstStyle/>
          <a:p>
            <a:pPr algn="ctr" defTabSz="912813">
              <a:defRPr/>
            </a:pPr>
            <a:r>
              <a:rPr lang="ru-RU" sz="800" dirty="0">
                <a:solidFill>
                  <a:srgbClr val="000000"/>
                </a:solidFill>
                <a:latin typeface="+mn-lt"/>
              </a:rPr>
              <a:t>Реестр поступает в соответствующую УИК  </a:t>
            </a:r>
            <a:endParaRPr lang="ru-RU" sz="800" b="1" dirty="0">
              <a:solidFill>
                <a:srgbClr val="FF0000"/>
              </a:solidFill>
              <a:latin typeface="+mn-lt"/>
            </a:endParaRPr>
          </a:p>
        </p:txBody>
      </p:sp>
      <p:cxnSp>
        <p:nvCxnSpPr>
          <p:cNvPr id="183" name="Прямая со стрелкой 182"/>
          <p:cNvCxnSpPr/>
          <p:nvPr/>
        </p:nvCxnSpPr>
        <p:spPr>
          <a:xfrm>
            <a:off x="7300913" y="3069125"/>
            <a:ext cx="6350" cy="28786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86" name="Прямоугольник 185"/>
          <p:cNvSpPr/>
          <p:nvPr/>
        </p:nvSpPr>
        <p:spPr>
          <a:xfrm>
            <a:off x="5724128" y="4815805"/>
            <a:ext cx="3240360" cy="197371"/>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Включение избирателя</a:t>
            </a:r>
            <a:r>
              <a:rPr lang="en-US" sz="900" dirty="0">
                <a:solidFill>
                  <a:prstClr val="black"/>
                </a:solidFill>
                <a:latin typeface="+mn-lt"/>
                <a:cs typeface="+mn-cs"/>
              </a:rPr>
              <a:t> </a:t>
            </a:r>
            <a:r>
              <a:rPr lang="ru-RU" sz="900" dirty="0">
                <a:solidFill>
                  <a:prstClr val="black"/>
                </a:solidFill>
                <a:latin typeface="+mn-lt"/>
                <a:cs typeface="+mn-cs"/>
              </a:rPr>
              <a:t>в список избирателей</a:t>
            </a:r>
          </a:p>
        </p:txBody>
      </p:sp>
      <p:sp>
        <p:nvSpPr>
          <p:cNvPr id="190" name="Стрелка вверх 189"/>
          <p:cNvSpPr/>
          <p:nvPr/>
        </p:nvSpPr>
        <p:spPr>
          <a:xfrm rot="10800000">
            <a:off x="7236296" y="2348880"/>
            <a:ext cx="143992" cy="264500"/>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249" tIns="29125" rIns="58249" bIns="29125" anchor="ctr"/>
          <a:lstStyle/>
          <a:p>
            <a:pPr algn="ctr" defTabSz="913333" fontAlgn="auto">
              <a:spcBef>
                <a:spcPts val="0"/>
              </a:spcBef>
              <a:spcAft>
                <a:spcPts val="0"/>
              </a:spcAft>
              <a:defRPr/>
            </a:pPr>
            <a:endParaRPr lang="ru-RU" dirty="0"/>
          </a:p>
        </p:txBody>
      </p:sp>
      <p:sp>
        <p:nvSpPr>
          <p:cNvPr id="192" name="Прямоугольник 191"/>
          <p:cNvSpPr/>
          <p:nvPr/>
        </p:nvSpPr>
        <p:spPr>
          <a:xfrm>
            <a:off x="5724129" y="3381162"/>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Предъявление избирателем документа,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удостоверяющего </a:t>
            </a:r>
            <a:r>
              <a:rPr lang="ru-RU" sz="900" dirty="0">
                <a:solidFill>
                  <a:prstClr val="black"/>
                </a:solidFill>
                <a:latin typeface="+mn-lt"/>
                <a:cs typeface="+mn-cs"/>
              </a:rPr>
              <a:t>личность</a:t>
            </a:r>
          </a:p>
        </p:txBody>
      </p:sp>
      <p:sp>
        <p:nvSpPr>
          <p:cNvPr id="193" name="Прямоугольник 192"/>
          <p:cNvSpPr/>
          <p:nvPr/>
        </p:nvSpPr>
        <p:spPr>
          <a:xfrm>
            <a:off x="5724129" y="4034750"/>
            <a:ext cx="3240359" cy="4743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Проверка членом УИК информации об избирателе в Р</a:t>
            </a:r>
            <a:r>
              <a:rPr lang="ru-RU" sz="900" dirty="0">
                <a:latin typeface="+mn-lt"/>
              </a:rPr>
              <a:t>еестре избирателей, подавших заявления о включении </a:t>
            </a:r>
            <a:r>
              <a:rPr lang="ru-RU" sz="900" dirty="0" smtClean="0">
                <a:latin typeface="+mn-lt"/>
              </a:rPr>
              <a:t>в </a:t>
            </a:r>
            <a:r>
              <a:rPr lang="ru-RU" sz="900" dirty="0">
                <a:latin typeface="+mn-lt"/>
              </a:rPr>
              <a:t>список избирателей по месту нахождения</a:t>
            </a:r>
            <a:endParaRPr lang="ru-RU" sz="900" dirty="0">
              <a:solidFill>
                <a:prstClr val="black"/>
              </a:solidFill>
              <a:latin typeface="+mn-lt"/>
              <a:cs typeface="+mn-cs"/>
            </a:endParaRPr>
          </a:p>
        </p:txBody>
      </p:sp>
      <p:cxnSp>
        <p:nvCxnSpPr>
          <p:cNvPr id="194" name="Прямая со стрелкой 193"/>
          <p:cNvCxnSpPr/>
          <p:nvPr/>
        </p:nvCxnSpPr>
        <p:spPr>
          <a:xfrm>
            <a:off x="7307264" y="3717032"/>
            <a:ext cx="7937" cy="288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5" name="Прямая со стрелкой 194"/>
          <p:cNvCxnSpPr/>
          <p:nvPr/>
        </p:nvCxnSpPr>
        <p:spPr>
          <a:xfrm>
            <a:off x="7308304" y="4535016"/>
            <a:ext cx="800" cy="26213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96" name="Прямоугольник 195"/>
          <p:cNvSpPr/>
          <p:nvPr/>
        </p:nvSpPr>
        <p:spPr>
          <a:xfrm>
            <a:off x="5724129" y="5325378"/>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Выдача избирателю избирательного бюллетеня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и </a:t>
            </a:r>
            <a:r>
              <a:rPr lang="ru-RU" sz="900" dirty="0">
                <a:solidFill>
                  <a:prstClr val="black"/>
                </a:solidFill>
                <a:latin typeface="+mn-lt"/>
                <a:cs typeface="+mn-cs"/>
              </a:rPr>
              <a:t>голосование избирателя </a:t>
            </a:r>
          </a:p>
        </p:txBody>
      </p:sp>
      <p:cxnSp>
        <p:nvCxnSpPr>
          <p:cNvPr id="197" name="Прямая со стрелкой 196"/>
          <p:cNvCxnSpPr/>
          <p:nvPr/>
        </p:nvCxnSpPr>
        <p:spPr>
          <a:xfrm flipH="1">
            <a:off x="7308304" y="5013176"/>
            <a:ext cx="800" cy="30932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2" name="Прямоугольник с двумя скругленными соседними углами 71"/>
          <p:cNvSpPr/>
          <p:nvPr/>
        </p:nvSpPr>
        <p:spPr>
          <a:xfrm>
            <a:off x="179512" y="3947957"/>
            <a:ext cx="5112568" cy="705179"/>
          </a:xfrm>
          <a:prstGeom prst="round2SameRect">
            <a:avLst>
              <a:gd name="adj1" fmla="val 0"/>
              <a:gd name="adj2" fmla="val 0"/>
            </a:avLst>
          </a:prstGeom>
          <a:no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ctr" defTabSz="910950">
              <a:spcAft>
                <a:spcPts val="0"/>
              </a:spcAft>
              <a:defRPr/>
            </a:pPr>
            <a:r>
              <a:rPr lang="ru-RU" sz="900" b="1" dirty="0" smtClean="0"/>
              <a:t>ГАС «ВЫБОРЫ»</a:t>
            </a:r>
            <a:endParaRPr lang="ru-RU" sz="900" b="1" dirty="0"/>
          </a:p>
          <a:p>
            <a:pPr defTabSz="910950">
              <a:spcAft>
                <a:spcPts val="0"/>
              </a:spcAft>
              <a:defRPr/>
            </a:pPr>
            <a:r>
              <a:rPr lang="ru-RU" sz="800" dirty="0"/>
              <a:t>1. Присвоение заявлению избирателя уникального номера.</a:t>
            </a:r>
          </a:p>
          <a:p>
            <a:pPr defTabSz="910950">
              <a:spcAft>
                <a:spcPts val="0"/>
              </a:spcAft>
              <a:defRPr/>
            </a:pPr>
            <a:r>
              <a:rPr lang="ru-RU" sz="800" dirty="0"/>
              <a:t>2. Проверка, подавал ли избиратель ранее заявление о </a:t>
            </a:r>
            <a:r>
              <a:rPr lang="ru-RU" sz="800" dirty="0" smtClean="0"/>
              <a:t>включении в список избирателей по </a:t>
            </a:r>
            <a:r>
              <a:rPr lang="ru-RU" sz="800" dirty="0"/>
              <a:t>месту нахождения</a:t>
            </a:r>
            <a:r>
              <a:rPr lang="ru-RU" sz="800" dirty="0" smtClean="0"/>
              <a:t>.</a:t>
            </a:r>
          </a:p>
          <a:p>
            <a:pPr defTabSz="910950">
              <a:spcAft>
                <a:spcPts val="0"/>
              </a:spcAft>
              <a:defRPr/>
            </a:pPr>
            <a:r>
              <a:rPr lang="ru-RU" sz="800" dirty="0" smtClean="0"/>
              <a:t>3. Формирование Реестра избирателей, подлежащих исключению из списка избирателей, и  Реестра избирателей, </a:t>
            </a:r>
            <a:r>
              <a:rPr lang="ru-RU" sz="800" dirty="0"/>
              <a:t>подавших заявления о включении в список избирателей по месту </a:t>
            </a:r>
            <a:r>
              <a:rPr lang="ru-RU" sz="800" dirty="0" smtClean="0"/>
              <a:t>нахождения.</a:t>
            </a:r>
            <a:endParaRPr lang="ru-RU" sz="800" dirty="0"/>
          </a:p>
        </p:txBody>
      </p:sp>
      <p:sp>
        <p:nvSpPr>
          <p:cNvPr id="44" name="Стрелка вправо 43"/>
          <p:cNvSpPr/>
          <p:nvPr/>
        </p:nvSpPr>
        <p:spPr>
          <a:xfrm>
            <a:off x="5401056" y="3617616"/>
            <a:ext cx="237744" cy="387448"/>
          </a:xfrm>
          <a:prstGeom prst="rightArrow">
            <a:avLst/>
          </a:prstGeom>
          <a:solidFill>
            <a:srgbClr val="C00000"/>
          </a:solidFill>
          <a:ln w="1587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Скругленный прямоугольник 126"/>
          <p:cNvSpPr/>
          <p:nvPr/>
        </p:nvSpPr>
        <p:spPr>
          <a:xfrm>
            <a:off x="179513" y="5013176"/>
            <a:ext cx="2587055" cy="422547"/>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a:t>
            </a:r>
            <a:r>
              <a:rPr lang="ru-RU" sz="800" dirty="0" smtClean="0">
                <a:solidFill>
                  <a:schemeClr val="tx1"/>
                </a:solidFill>
              </a:rPr>
              <a:t>распечатывает </a:t>
            </a:r>
            <a:r>
              <a:rPr lang="ru-RU" sz="800" dirty="0">
                <a:solidFill>
                  <a:schemeClr val="tx1"/>
                </a:solidFill>
              </a:rPr>
              <a:t>Реестр избирателей, подлежащих исключению из списка избирателей, для каждой УИК</a:t>
            </a:r>
          </a:p>
        </p:txBody>
      </p:sp>
      <p:cxnSp>
        <p:nvCxnSpPr>
          <p:cNvPr id="47" name="Прямая со стрелкой 46"/>
          <p:cNvCxnSpPr/>
          <p:nvPr/>
        </p:nvCxnSpPr>
        <p:spPr>
          <a:xfrm flipH="1">
            <a:off x="4138318" y="4653136"/>
            <a:ext cx="1634" cy="37085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4139952" y="3484321"/>
            <a:ext cx="0" cy="44873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57" name="Рисунок 56" descr="1500x500.jpg"/>
          <p:cNvPicPr>
            <a:picLocks noChangeAspect="1"/>
          </p:cNvPicPr>
          <p:nvPr/>
        </p:nvPicPr>
        <p:blipFill>
          <a:blip r:embed="rId4" cstate="print"/>
          <a:stretch>
            <a:fillRect/>
          </a:stretch>
        </p:blipFill>
        <p:spPr>
          <a:xfrm>
            <a:off x="0" y="0"/>
            <a:ext cx="9144000" cy="692696"/>
          </a:xfrm>
          <a:prstGeom prst="rect">
            <a:avLst/>
          </a:prstGeom>
        </p:spPr>
      </p:pic>
      <p:pic>
        <p:nvPicPr>
          <p:cNvPr id="61" name="Рисунок 48" descr="radacina-men-in-black-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1556792"/>
            <a:ext cx="245641" cy="759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Прямоугольник 4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132</a:t>
            </a:r>
            <a:endParaRPr lang="ru-RU" b="1" dirty="0">
              <a:solidFill>
                <a:schemeClr val="bg1"/>
              </a:solidFill>
            </a:endParaRPr>
          </a:p>
        </p:txBody>
      </p:sp>
      <p:sp>
        <p:nvSpPr>
          <p:cNvPr id="52" name="Заголовок 1"/>
          <p:cNvSpPr txBox="1">
            <a:spLocks/>
          </p:cNvSpPr>
          <p:nvPr/>
        </p:nvSpPr>
        <p:spPr>
          <a:xfrm>
            <a:off x="-36512" y="764704"/>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53" name="Прямоугольник 52"/>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023846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Прямая со стрелкой 121"/>
          <p:cNvCxnSpPr/>
          <p:nvPr/>
        </p:nvCxnSpPr>
        <p:spPr>
          <a:xfrm>
            <a:off x="4157473" y="4486297"/>
            <a:ext cx="191" cy="38286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77" name="Прямая со стрелкой 176"/>
          <p:cNvCxnSpPr/>
          <p:nvPr/>
        </p:nvCxnSpPr>
        <p:spPr>
          <a:xfrm>
            <a:off x="1402080" y="4498659"/>
            <a:ext cx="1272" cy="37050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flipH="1">
            <a:off x="4140200" y="5060952"/>
            <a:ext cx="0" cy="46143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395537" y="2749427"/>
            <a:ext cx="1944687" cy="463549"/>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800" dirty="0" smtClean="0">
                <a:solidFill>
                  <a:schemeClr val="tx1"/>
                </a:solidFill>
              </a:rPr>
              <a:t>ТИК </a:t>
            </a:r>
            <a:r>
              <a:rPr lang="ru-RU" sz="800" dirty="0">
                <a:solidFill>
                  <a:schemeClr val="tx1"/>
                </a:solidFill>
              </a:rPr>
              <a:t>по месту жительства </a:t>
            </a:r>
            <a:r>
              <a:rPr lang="ru-RU" sz="800" dirty="0" smtClean="0">
                <a:solidFill>
                  <a:schemeClr val="tx1"/>
                </a:solidFill>
              </a:rPr>
              <a:t>избирателя</a:t>
            </a:r>
          </a:p>
          <a:p>
            <a:pPr algn="ctr" defTabSz="913333" fontAlgn="auto">
              <a:spcBef>
                <a:spcPts val="0"/>
              </a:spcBef>
              <a:spcAft>
                <a:spcPts val="0"/>
              </a:spcAft>
            </a:pPr>
            <a:r>
              <a:rPr lang="ru-RU" sz="800" b="1" dirty="0" smtClean="0">
                <a:solidFill>
                  <a:srgbClr val="FF0000"/>
                </a:solidFill>
              </a:rPr>
              <a:t>(за 45 – 5 дней до дня голосования )</a:t>
            </a:r>
            <a:endParaRPr lang="ru-RU" sz="800" b="1" dirty="0">
              <a:solidFill>
                <a:srgbClr val="FF0000"/>
              </a:solidFill>
            </a:endParaRPr>
          </a:p>
        </p:txBody>
      </p:sp>
      <p:sp>
        <p:nvSpPr>
          <p:cNvPr id="29" name="Скругленный прямоугольник 28"/>
          <p:cNvSpPr/>
          <p:nvPr/>
        </p:nvSpPr>
        <p:spPr>
          <a:xfrm>
            <a:off x="3203848" y="2804931"/>
            <a:ext cx="1944688" cy="408045"/>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800" dirty="0">
                <a:solidFill>
                  <a:schemeClr val="tx1"/>
                </a:solidFill>
              </a:rPr>
              <a:t>УИК по месту жительства избирателя</a:t>
            </a:r>
          </a:p>
          <a:p>
            <a:pPr algn="ctr" defTabSz="913333" fontAlgn="auto">
              <a:spcBef>
                <a:spcPts val="0"/>
              </a:spcBef>
              <a:spcAft>
                <a:spcPts val="0"/>
              </a:spcAft>
            </a:pPr>
            <a:r>
              <a:rPr lang="ru-RU" sz="800" b="1" dirty="0" smtClean="0">
                <a:solidFill>
                  <a:srgbClr val="FF0000"/>
                </a:solidFill>
              </a:rPr>
              <a:t>(</a:t>
            </a:r>
            <a:r>
              <a:rPr lang="ru-RU" sz="800" b="1" dirty="0">
                <a:solidFill>
                  <a:srgbClr val="FF0000"/>
                </a:solidFill>
              </a:rPr>
              <a:t>за 10 – 5 дней до дня голосования) </a:t>
            </a:r>
          </a:p>
        </p:txBody>
      </p:sp>
      <p:sp>
        <p:nvSpPr>
          <p:cNvPr id="2058" name="TextBox 111"/>
          <p:cNvSpPr txBox="1">
            <a:spLocks noChangeArrowheads="1"/>
          </p:cNvSpPr>
          <p:nvPr/>
        </p:nvSpPr>
        <p:spPr bwMode="auto">
          <a:xfrm>
            <a:off x="2484439" y="2817908"/>
            <a:ext cx="503237" cy="323060"/>
          </a:xfrm>
          <a:prstGeom prst="rect">
            <a:avLst/>
          </a:prstGeom>
          <a:noFill/>
          <a:ln w="9525">
            <a:noFill/>
            <a:miter lim="800000"/>
            <a:headEnd/>
            <a:tailEnd/>
          </a:ln>
        </p:spPr>
        <p:txBody>
          <a:bodyPr lIns="91333" tIns="45668" rIns="91333" bIns="45668">
            <a:spAutoFit/>
          </a:bodyPr>
          <a:lstStyle/>
          <a:p>
            <a:pPr algn="ctr">
              <a:defRPr/>
            </a:pPr>
            <a:r>
              <a:rPr lang="ru-RU" sz="1500" b="1" dirty="0">
                <a:latin typeface="+mn-lt"/>
              </a:rPr>
              <a:t>или</a:t>
            </a:r>
            <a:endParaRPr lang="ru-RU" sz="1300" b="1" dirty="0">
              <a:latin typeface="+mn-lt"/>
            </a:endParaRPr>
          </a:p>
        </p:txBody>
      </p:sp>
      <p:sp>
        <p:nvSpPr>
          <p:cNvPr id="2061" name="TextBox 111"/>
          <p:cNvSpPr txBox="1">
            <a:spLocks noChangeArrowheads="1"/>
          </p:cNvSpPr>
          <p:nvPr/>
        </p:nvSpPr>
        <p:spPr bwMode="auto">
          <a:xfrm>
            <a:off x="395288" y="1628800"/>
            <a:ext cx="1706562"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Информационно-справочная служба  ЦИК России</a:t>
            </a:r>
          </a:p>
        </p:txBody>
      </p:sp>
      <p:sp>
        <p:nvSpPr>
          <p:cNvPr id="2062" name="TextBox 111"/>
          <p:cNvSpPr txBox="1">
            <a:spLocks noChangeArrowheads="1"/>
          </p:cNvSpPr>
          <p:nvPr/>
        </p:nvSpPr>
        <p:spPr bwMode="auto">
          <a:xfrm>
            <a:off x="3389313" y="1619613"/>
            <a:ext cx="1758950"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Карта с адресами УИК и ТИК </a:t>
            </a:r>
            <a:br>
              <a:rPr lang="ru-RU" sz="900" dirty="0">
                <a:latin typeface="+mn-lt"/>
              </a:rPr>
            </a:br>
            <a:r>
              <a:rPr lang="ru-RU" sz="900" dirty="0">
                <a:latin typeface="+mn-lt"/>
              </a:rPr>
              <a:t>на сайтах ЦИК России и ИКСРФ </a:t>
            </a:r>
          </a:p>
        </p:txBody>
      </p:sp>
      <p:sp>
        <p:nvSpPr>
          <p:cNvPr id="77" name="Заголовок 1"/>
          <p:cNvSpPr txBox="1">
            <a:spLocks/>
          </p:cNvSpPr>
          <p:nvPr/>
        </p:nvSpPr>
        <p:spPr bwMode="auto">
          <a:xfrm>
            <a:off x="107504" y="1158776"/>
            <a:ext cx="5297488" cy="254000"/>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rPr>
              <a:t>ДО ДНЯ ГОЛОСОВАНИЯ</a:t>
            </a:r>
            <a:endParaRPr lang="ru-RU" sz="800" b="1" dirty="0">
              <a:latin typeface="+mn-lt"/>
              <a:ea typeface="+mj-ea"/>
              <a:cs typeface="+mj-cs"/>
            </a:endParaRPr>
          </a:p>
        </p:txBody>
      </p:sp>
      <p:sp>
        <p:nvSpPr>
          <p:cNvPr id="80" name="Прямоугольник 79"/>
          <p:cNvSpPr/>
          <p:nvPr/>
        </p:nvSpPr>
        <p:spPr>
          <a:xfrm>
            <a:off x="0" y="1124744"/>
            <a:ext cx="5395913" cy="56464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82" name="Скругленный прямоугольник 81"/>
          <p:cNvSpPr/>
          <p:nvPr/>
        </p:nvSpPr>
        <p:spPr>
          <a:xfrm>
            <a:off x="5549901" y="5949280"/>
            <a:ext cx="358775" cy="258233"/>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3" name="Скругленный прямоугольник 82"/>
          <p:cNvSpPr/>
          <p:nvPr/>
        </p:nvSpPr>
        <p:spPr>
          <a:xfrm>
            <a:off x="5549901" y="6309320"/>
            <a:ext cx="358775" cy="260351"/>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5" name="Прямоугольник 84"/>
          <p:cNvSpPr/>
          <p:nvPr/>
        </p:nvSpPr>
        <p:spPr>
          <a:xfrm>
            <a:off x="5961064" y="5949280"/>
            <a:ext cx="3182937" cy="305093"/>
          </a:xfrm>
          <a:prstGeom prst="rect">
            <a:avLst/>
          </a:prstGeom>
        </p:spPr>
        <p:txBody>
          <a:bodyPr lIns="58300" tIns="29151" rIns="58300" bIns="29151">
            <a:spAutoFit/>
          </a:bodyPr>
          <a:lstStyle/>
          <a:p>
            <a:pPr defTabSz="913333" fontAlgn="auto">
              <a:spcBef>
                <a:spcPts val="0"/>
              </a:spcBef>
              <a:spcAft>
                <a:spcPts val="0"/>
              </a:spcAft>
              <a:buFontTx/>
              <a:buChar char="-"/>
              <a:defRPr/>
            </a:pPr>
            <a:r>
              <a:rPr lang="ru-RU" sz="800" dirty="0">
                <a:latin typeface="+mn-lt"/>
              </a:rPr>
              <a:t> ТИК (УИК) по месту жительства избирателя, где он включен </a:t>
            </a:r>
            <a:br>
              <a:rPr lang="ru-RU" sz="800" dirty="0">
                <a:latin typeface="+mn-lt"/>
              </a:rPr>
            </a:br>
            <a:r>
              <a:rPr lang="ru-RU" sz="800" dirty="0">
                <a:latin typeface="+mn-lt"/>
              </a:rPr>
              <a:t>в список избирателей</a:t>
            </a:r>
          </a:p>
        </p:txBody>
      </p:sp>
      <p:sp>
        <p:nvSpPr>
          <p:cNvPr id="86" name="Прямоугольник 85"/>
          <p:cNvSpPr/>
          <p:nvPr/>
        </p:nvSpPr>
        <p:spPr>
          <a:xfrm>
            <a:off x="5961064" y="6309320"/>
            <a:ext cx="3074987" cy="305093"/>
          </a:xfrm>
          <a:prstGeom prst="rect">
            <a:avLst/>
          </a:prstGeom>
        </p:spPr>
        <p:txBody>
          <a:bodyPr lIns="58300" tIns="29151" rIns="58300" bIns="29151">
            <a:spAutoFit/>
          </a:bodyPr>
          <a:lstStyle/>
          <a:p>
            <a:pPr defTabSz="913333" fontAlgn="auto">
              <a:spcBef>
                <a:spcPts val="0"/>
              </a:spcBef>
              <a:spcAft>
                <a:spcPts val="0"/>
              </a:spcAft>
              <a:defRPr/>
            </a:pPr>
            <a:r>
              <a:rPr lang="ru-RU" sz="800" dirty="0">
                <a:latin typeface="+mn-lt"/>
              </a:rPr>
              <a:t>- ТИК (УИК) по месту нахождения избирателя, где он планирует голосовать</a:t>
            </a:r>
          </a:p>
        </p:txBody>
      </p:sp>
      <p:cxnSp>
        <p:nvCxnSpPr>
          <p:cNvPr id="89" name="Прямая со стрелкой 88"/>
          <p:cNvCxnSpPr/>
          <p:nvPr/>
        </p:nvCxnSpPr>
        <p:spPr>
          <a:xfrm>
            <a:off x="2101850" y="1844824"/>
            <a:ext cx="1287463" cy="0"/>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pic>
        <p:nvPicPr>
          <p:cNvPr id="2070" name="Рисунок 48" descr="radacina-men-in-black-2.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70175" y="1571981"/>
            <a:ext cx="204788" cy="632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3" name="Прямая со стрелкой 92"/>
          <p:cNvCxnSpPr>
            <a:stCxn id="2070" idx="1"/>
            <a:endCxn id="28" idx="0"/>
          </p:cNvCxnSpPr>
          <p:nvPr/>
        </p:nvCxnSpPr>
        <p:spPr>
          <a:xfrm flipH="1">
            <a:off x="1367881" y="1888423"/>
            <a:ext cx="1302294" cy="861004"/>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a:stCxn id="2070" idx="3"/>
            <a:endCxn id="29" idx="0"/>
          </p:cNvCxnSpPr>
          <p:nvPr/>
        </p:nvCxnSpPr>
        <p:spPr>
          <a:xfrm>
            <a:off x="2874963" y="1888423"/>
            <a:ext cx="1301229" cy="91650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a:off x="4139952" y="3212976"/>
            <a:ext cx="0" cy="48005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a:off x="1403648" y="3212976"/>
            <a:ext cx="5258" cy="48005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5" name="Скругленный прямоугольник 154"/>
          <p:cNvSpPr/>
          <p:nvPr/>
        </p:nvSpPr>
        <p:spPr>
          <a:xfrm>
            <a:off x="179388" y="6021288"/>
            <a:ext cx="2663825" cy="534030"/>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УИК на основании поступившего из ТИК Реестра исключает избирателя из списка избирателей </a:t>
            </a:r>
            <a:br>
              <a:rPr lang="ru-RU" sz="800" dirty="0">
                <a:solidFill>
                  <a:schemeClr val="tx1"/>
                </a:solidFill>
              </a:rPr>
            </a:br>
            <a:r>
              <a:rPr lang="ru-RU" sz="700" b="1" dirty="0">
                <a:solidFill>
                  <a:srgbClr val="FF0000"/>
                </a:solidFill>
              </a:rPr>
              <a:t>не позднее 18.00 в день, предшествующий дню голосования</a:t>
            </a:r>
          </a:p>
        </p:txBody>
      </p:sp>
      <p:cxnSp>
        <p:nvCxnSpPr>
          <p:cNvPr id="178" name="Прямая со стрелкой 177"/>
          <p:cNvCxnSpPr/>
          <p:nvPr/>
        </p:nvCxnSpPr>
        <p:spPr>
          <a:xfrm>
            <a:off x="1403350" y="5147105"/>
            <a:ext cx="0" cy="87418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6" name="Прямоугольник 155"/>
          <p:cNvSpPr/>
          <p:nvPr/>
        </p:nvSpPr>
        <p:spPr>
          <a:xfrm>
            <a:off x="395536" y="5551274"/>
            <a:ext cx="2057400" cy="181982"/>
          </a:xfrm>
          <a:prstGeom prst="rect">
            <a:avLst/>
          </a:prstGeom>
          <a:solidFill>
            <a:schemeClr val="lt1"/>
          </a:solidFill>
          <a:ln>
            <a:solidFill>
              <a:schemeClr val="accent1"/>
            </a:solidFill>
          </a:ln>
        </p:spPr>
        <p:txBody>
          <a:bodyPr lIns="58300" tIns="29151" rIns="58300" bIns="29151">
            <a:spAutoFit/>
          </a:bodyPr>
          <a:lstStyle/>
          <a:p>
            <a:pPr algn="ctr" defTabSz="913333" fontAlgn="auto">
              <a:spcBef>
                <a:spcPts val="0"/>
              </a:spcBef>
              <a:spcAft>
                <a:spcPts val="0"/>
              </a:spcAft>
              <a:defRPr/>
            </a:pPr>
            <a:r>
              <a:rPr lang="ru-RU" sz="800" dirty="0">
                <a:solidFill>
                  <a:prstClr val="black"/>
                </a:solidFill>
                <a:latin typeface="+mn-lt"/>
                <a:cs typeface="+mn-cs"/>
              </a:rPr>
              <a:t>Реестр поступает в соответствующую УИК  </a:t>
            </a:r>
            <a:endParaRPr lang="ru-RU" sz="800" b="1" dirty="0">
              <a:solidFill>
                <a:srgbClr val="FF0000"/>
              </a:solidFill>
              <a:latin typeface="+mn-lt"/>
              <a:cs typeface="+mn-cs"/>
            </a:endParaRPr>
          </a:p>
        </p:txBody>
      </p:sp>
      <p:sp>
        <p:nvSpPr>
          <p:cNvPr id="2081" name="Прямоугольник 178"/>
          <p:cNvSpPr>
            <a:spLocks noChangeArrowheads="1"/>
          </p:cNvSpPr>
          <p:nvPr/>
        </p:nvSpPr>
        <p:spPr bwMode="auto">
          <a:xfrm>
            <a:off x="3059114" y="5537201"/>
            <a:ext cx="1944687" cy="181982"/>
          </a:xfrm>
          <a:prstGeom prst="rect">
            <a:avLst/>
          </a:prstGeom>
          <a:noFill/>
          <a:ln w="9525">
            <a:solidFill>
              <a:schemeClr val="accent1"/>
            </a:solidFill>
            <a:miter lim="800000"/>
            <a:headEnd/>
            <a:tailEnd/>
          </a:ln>
        </p:spPr>
        <p:txBody>
          <a:bodyPr lIns="58300" tIns="29151" rIns="58300" bIns="29151">
            <a:spAutoFit/>
          </a:bodyPr>
          <a:lstStyle/>
          <a:p>
            <a:pPr algn="ctr" defTabSz="912813">
              <a:defRPr/>
            </a:pPr>
            <a:r>
              <a:rPr lang="ru-RU" sz="800" dirty="0">
                <a:solidFill>
                  <a:srgbClr val="000000"/>
                </a:solidFill>
                <a:latin typeface="+mn-lt"/>
              </a:rPr>
              <a:t>Реестр поступает в соответствующую УИК  </a:t>
            </a:r>
            <a:endParaRPr lang="ru-RU" sz="800" b="1" dirty="0">
              <a:solidFill>
                <a:srgbClr val="FF0000"/>
              </a:solidFill>
              <a:latin typeface="+mn-lt"/>
            </a:endParaRPr>
          </a:p>
        </p:txBody>
      </p:sp>
      <p:sp>
        <p:nvSpPr>
          <p:cNvPr id="45" name="Заголовок 1"/>
          <p:cNvSpPr txBox="1">
            <a:spLocks/>
          </p:cNvSpPr>
          <p:nvPr/>
        </p:nvSpPr>
        <p:spPr bwMode="auto">
          <a:xfrm>
            <a:off x="0" y="904652"/>
            <a:ext cx="9144000" cy="220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3" tIns="45668" rIns="91333" bIns="45668" numCol="1" anchor="ctr" anchorCtr="0" compatLnSpc="1">
            <a:prstTxWarp prst="textNoShape">
              <a:avLst/>
            </a:prstTxWarp>
          </a:bodyPr>
          <a:lstStyle>
            <a:lvl1pPr algn="ctr" defTabSz="909638" rtl="0" eaLnBrk="0" fontAlgn="base" hangingPunct="0">
              <a:spcBef>
                <a:spcPct val="0"/>
              </a:spcBef>
              <a:spcAft>
                <a:spcPct val="0"/>
              </a:spcAft>
              <a:defRPr sz="4400" kern="1200">
                <a:solidFill>
                  <a:schemeClr val="tx1"/>
                </a:solidFill>
                <a:latin typeface="+mj-lt"/>
                <a:ea typeface="+mj-ea"/>
                <a:cs typeface="+mj-cs"/>
              </a:defRPr>
            </a:lvl1pPr>
            <a:lvl2pPr algn="ctr" defTabSz="909638" rtl="0" eaLnBrk="0" fontAlgn="base" hangingPunct="0">
              <a:spcBef>
                <a:spcPct val="0"/>
              </a:spcBef>
              <a:spcAft>
                <a:spcPct val="0"/>
              </a:spcAft>
              <a:defRPr sz="4400">
                <a:solidFill>
                  <a:schemeClr val="tx1"/>
                </a:solidFill>
                <a:latin typeface="Calibri" pitchFamily="34" charset="0"/>
              </a:defRPr>
            </a:lvl2pPr>
            <a:lvl3pPr algn="ctr" defTabSz="909638" rtl="0" eaLnBrk="0" fontAlgn="base" hangingPunct="0">
              <a:spcBef>
                <a:spcPct val="0"/>
              </a:spcBef>
              <a:spcAft>
                <a:spcPct val="0"/>
              </a:spcAft>
              <a:defRPr sz="4400">
                <a:solidFill>
                  <a:schemeClr val="tx1"/>
                </a:solidFill>
                <a:latin typeface="Calibri" pitchFamily="34" charset="0"/>
              </a:defRPr>
            </a:lvl3pPr>
            <a:lvl4pPr algn="ctr" defTabSz="909638" rtl="0" eaLnBrk="0" fontAlgn="base" hangingPunct="0">
              <a:spcBef>
                <a:spcPct val="0"/>
              </a:spcBef>
              <a:spcAft>
                <a:spcPct val="0"/>
              </a:spcAft>
              <a:defRPr sz="4400">
                <a:solidFill>
                  <a:schemeClr val="tx1"/>
                </a:solidFill>
                <a:latin typeface="Calibri" pitchFamily="34" charset="0"/>
              </a:defRPr>
            </a:lvl4pPr>
            <a:lvl5pPr algn="ctr" defTabSz="909638" rtl="0" eaLnBrk="0" fontAlgn="base" hangingPunct="0">
              <a:spcBef>
                <a:spcPct val="0"/>
              </a:spcBef>
              <a:spcAft>
                <a:spcPct val="0"/>
              </a:spcAft>
              <a:defRPr sz="4400">
                <a:solidFill>
                  <a:schemeClr val="tx1"/>
                </a:solidFill>
                <a:latin typeface="Calibri" pitchFamily="34" charset="0"/>
              </a:defRPr>
            </a:lvl5pPr>
            <a:lvl6pPr marL="291241" algn="ctr" defTabSz="913163" rtl="0" fontAlgn="base">
              <a:spcBef>
                <a:spcPct val="0"/>
              </a:spcBef>
              <a:spcAft>
                <a:spcPct val="0"/>
              </a:spcAft>
              <a:defRPr sz="4400">
                <a:solidFill>
                  <a:schemeClr val="tx1"/>
                </a:solidFill>
                <a:latin typeface="Calibri" pitchFamily="34" charset="0"/>
              </a:defRPr>
            </a:lvl6pPr>
            <a:lvl7pPr marL="582483" algn="ctr" defTabSz="913163" rtl="0" fontAlgn="base">
              <a:spcBef>
                <a:spcPct val="0"/>
              </a:spcBef>
              <a:spcAft>
                <a:spcPct val="0"/>
              </a:spcAft>
              <a:defRPr sz="4400">
                <a:solidFill>
                  <a:schemeClr val="tx1"/>
                </a:solidFill>
                <a:latin typeface="Calibri" pitchFamily="34" charset="0"/>
              </a:defRPr>
            </a:lvl7pPr>
            <a:lvl8pPr marL="873723" algn="ctr" defTabSz="913163" rtl="0" fontAlgn="base">
              <a:spcBef>
                <a:spcPct val="0"/>
              </a:spcBef>
              <a:spcAft>
                <a:spcPct val="0"/>
              </a:spcAft>
              <a:defRPr sz="4400">
                <a:solidFill>
                  <a:schemeClr val="tx1"/>
                </a:solidFill>
                <a:latin typeface="Calibri" pitchFamily="34" charset="0"/>
              </a:defRPr>
            </a:lvl8pPr>
            <a:lvl9pPr marL="1164964" algn="ctr" defTabSz="913163" rtl="0" fontAlgn="base">
              <a:spcBef>
                <a:spcPct val="0"/>
              </a:spcBef>
              <a:spcAft>
                <a:spcPct val="0"/>
              </a:spcAft>
              <a:defRPr sz="4400">
                <a:solidFill>
                  <a:schemeClr val="tx1"/>
                </a:solidFill>
                <a:latin typeface="Calibri" pitchFamily="34" charset="0"/>
              </a:defRPr>
            </a:lvl9pPr>
          </a:lstStyle>
          <a:p>
            <a:pPr eaLnBrk="1" hangingPunct="1">
              <a:defRPr/>
            </a:pPr>
            <a:r>
              <a:rPr lang="ru-RU" sz="1500" b="1" dirty="0"/>
              <a:t>МЕХАНИЗМ ПОДАЧИ ЗАЯВЛЕНИЯ ДЛЯ</a:t>
            </a:r>
            <a:r>
              <a:rPr lang="en-US" sz="1500" b="1" dirty="0"/>
              <a:t> </a:t>
            </a:r>
            <a:r>
              <a:rPr lang="ru-RU" sz="1500" b="1" dirty="0" smtClean="0">
                <a:solidFill>
                  <a:srgbClr val="FF0000"/>
                </a:solidFill>
              </a:rPr>
              <a:t>ВТОРОЙ </a:t>
            </a:r>
            <a:r>
              <a:rPr lang="ru-RU" sz="1500" b="1" dirty="0">
                <a:solidFill>
                  <a:srgbClr val="FF0000"/>
                </a:solidFill>
              </a:rPr>
              <a:t>ГРУППЫ </a:t>
            </a:r>
            <a:r>
              <a:rPr lang="ru-RU" sz="1500" b="1" dirty="0" smtClean="0">
                <a:solidFill>
                  <a:srgbClr val="FF0000"/>
                </a:solidFill>
              </a:rPr>
              <a:t>ИЗБИРАТЕЛЕЙ</a:t>
            </a:r>
            <a:endParaRPr lang="ru-RU" sz="1500" b="1" dirty="0" smtClean="0">
              <a:latin typeface="+mn-lt"/>
            </a:endParaRPr>
          </a:p>
        </p:txBody>
      </p:sp>
      <p:sp>
        <p:nvSpPr>
          <p:cNvPr id="47" name="Стрелка вправо 46"/>
          <p:cNvSpPr/>
          <p:nvPr/>
        </p:nvSpPr>
        <p:spPr>
          <a:xfrm>
            <a:off x="5394960" y="3147483"/>
            <a:ext cx="231648" cy="387448"/>
          </a:xfrm>
          <a:prstGeom prst="rightArrow">
            <a:avLst/>
          </a:prstGeom>
          <a:solidFill>
            <a:srgbClr val="C00000"/>
          </a:solidFill>
          <a:ln w="1587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кругленный прямоугольник 48"/>
          <p:cNvSpPr/>
          <p:nvPr/>
        </p:nvSpPr>
        <p:spPr>
          <a:xfrm>
            <a:off x="2851568" y="4869160"/>
            <a:ext cx="2512521" cy="432048"/>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распечатывает Реестр избирателей, подавших заявления о включении в список избирателей </a:t>
            </a:r>
            <a:r>
              <a:rPr lang="ru-RU" sz="800" dirty="0" smtClean="0">
                <a:solidFill>
                  <a:schemeClr val="tx1"/>
                </a:solidFill>
              </a:rPr>
              <a:t>по </a:t>
            </a:r>
            <a:r>
              <a:rPr lang="ru-RU" sz="800" dirty="0">
                <a:solidFill>
                  <a:schemeClr val="tx1"/>
                </a:solidFill>
              </a:rPr>
              <a:t>месту нахождения, для каждой УИК</a:t>
            </a:r>
          </a:p>
        </p:txBody>
      </p:sp>
      <p:sp>
        <p:nvSpPr>
          <p:cNvPr id="50" name="Скругленный прямоугольник 49"/>
          <p:cNvSpPr/>
          <p:nvPr/>
        </p:nvSpPr>
        <p:spPr>
          <a:xfrm>
            <a:off x="179513" y="4869160"/>
            <a:ext cx="2587055" cy="432048"/>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a:t>
            </a:r>
            <a:r>
              <a:rPr lang="ru-RU" sz="800" dirty="0" smtClean="0">
                <a:solidFill>
                  <a:schemeClr val="tx1"/>
                </a:solidFill>
              </a:rPr>
              <a:t>распечатывает </a:t>
            </a:r>
            <a:r>
              <a:rPr lang="ru-RU" sz="800" dirty="0">
                <a:solidFill>
                  <a:schemeClr val="tx1"/>
                </a:solidFill>
              </a:rPr>
              <a:t>Реестр избирателей, подлежащих исключению из списка избирателей, для каждой УИК</a:t>
            </a:r>
          </a:p>
        </p:txBody>
      </p:sp>
      <p:sp>
        <p:nvSpPr>
          <p:cNvPr id="51" name="Прямоугольник 50"/>
          <p:cNvSpPr/>
          <p:nvPr/>
        </p:nvSpPr>
        <p:spPr>
          <a:xfrm>
            <a:off x="971600" y="2295525"/>
            <a:ext cx="3528392" cy="197371"/>
          </a:xfrm>
          <a:prstGeom prst="rect">
            <a:avLst/>
          </a:prstGeom>
          <a:solidFill>
            <a:schemeClr val="bg1"/>
          </a:solidFill>
        </p:spPr>
        <p:txBody>
          <a:bodyPr wrap="square" lIns="58300" tIns="29151" rIns="58300" bIns="29151">
            <a:spAutoFit/>
          </a:bodyPr>
          <a:lstStyle/>
          <a:p>
            <a:pPr algn="ctr" defTabSz="683352">
              <a:defRPr/>
            </a:pPr>
            <a:r>
              <a:rPr lang="ru-RU" sz="900" dirty="0">
                <a:latin typeface="+mn-lt"/>
              </a:rPr>
              <a:t>Заявление о </a:t>
            </a:r>
            <a:r>
              <a:rPr lang="ru-RU" sz="900" dirty="0" smtClean="0">
                <a:latin typeface="+mn-lt"/>
              </a:rPr>
              <a:t>включении в список избирателей по месту нахождения</a:t>
            </a:r>
            <a:endParaRPr lang="ru-RU" sz="900" dirty="0">
              <a:latin typeface="+mn-lt"/>
            </a:endParaRPr>
          </a:p>
        </p:txBody>
      </p:sp>
      <p:sp>
        <p:nvSpPr>
          <p:cNvPr id="59" name="Прямоугольник с двумя скругленными соседними углами 58"/>
          <p:cNvSpPr/>
          <p:nvPr/>
        </p:nvSpPr>
        <p:spPr>
          <a:xfrm>
            <a:off x="179512" y="3717032"/>
            <a:ext cx="5112568" cy="778173"/>
          </a:xfrm>
          <a:prstGeom prst="round2SameRect">
            <a:avLst>
              <a:gd name="adj1" fmla="val 0"/>
              <a:gd name="adj2" fmla="val 0"/>
            </a:avLst>
          </a:prstGeom>
          <a:no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ctr" defTabSz="910950">
              <a:spcAft>
                <a:spcPts val="0"/>
              </a:spcAft>
              <a:defRPr/>
            </a:pPr>
            <a:r>
              <a:rPr lang="ru-RU" sz="900" b="1" dirty="0" smtClean="0"/>
              <a:t>ГАС «ВЫБОРЫ»</a:t>
            </a:r>
            <a:endParaRPr lang="ru-RU" sz="900" b="1" dirty="0"/>
          </a:p>
          <a:p>
            <a:pPr defTabSz="910950">
              <a:spcAft>
                <a:spcPts val="0"/>
              </a:spcAft>
              <a:defRPr/>
            </a:pPr>
            <a:r>
              <a:rPr lang="ru-RU" sz="800" dirty="0"/>
              <a:t>1. Присвоение заявлению избирателя уникального номера.</a:t>
            </a:r>
          </a:p>
          <a:p>
            <a:pPr defTabSz="910950">
              <a:spcAft>
                <a:spcPts val="0"/>
              </a:spcAft>
              <a:defRPr/>
            </a:pPr>
            <a:r>
              <a:rPr lang="ru-RU" sz="800" dirty="0"/>
              <a:t>2. </a:t>
            </a:r>
            <a:r>
              <a:rPr lang="ru-RU" sz="800" dirty="0" smtClean="0"/>
              <a:t>Проверка, подавал ли избиратель ранее заявление о включении в список избирателей по месту нахождения.</a:t>
            </a:r>
          </a:p>
          <a:p>
            <a:pPr defTabSz="910950">
              <a:spcAft>
                <a:spcPts val="0"/>
              </a:spcAft>
              <a:defRPr/>
            </a:pPr>
            <a:r>
              <a:rPr lang="ru-RU" sz="800" dirty="0" smtClean="0"/>
              <a:t>3. Формирование Реестра избирателей, подлежащих исключению из списка избирателей, и  Реестра избирателей, </a:t>
            </a:r>
            <a:r>
              <a:rPr lang="ru-RU" sz="800" dirty="0"/>
              <a:t>подавших заявления о включении в список избирателей по месту </a:t>
            </a:r>
            <a:r>
              <a:rPr lang="ru-RU" sz="800" dirty="0" smtClean="0"/>
              <a:t>нахождения.</a:t>
            </a:r>
            <a:endParaRPr lang="ru-RU" sz="800" dirty="0"/>
          </a:p>
        </p:txBody>
      </p:sp>
      <p:sp>
        <p:nvSpPr>
          <p:cNvPr id="61" name="Скругленный прямоугольник 60"/>
          <p:cNvSpPr/>
          <p:nvPr/>
        </p:nvSpPr>
        <p:spPr>
          <a:xfrm>
            <a:off x="5724128" y="2628735"/>
            <a:ext cx="3240360" cy="512233"/>
          </a:xfrm>
          <a:prstGeom prst="roundRect">
            <a:avLst>
              <a:gd name="adj" fmla="val 0"/>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lIns="91333" tIns="45668" rIns="91333" bIns="45668" anchor="ctr"/>
          <a:lstStyle/>
          <a:p>
            <a:pPr algn="ctr" defTabSz="913333" fontAlgn="auto">
              <a:spcBef>
                <a:spcPts val="0"/>
              </a:spcBef>
              <a:spcAft>
                <a:spcPts val="0"/>
              </a:spcAft>
              <a:defRPr/>
            </a:pPr>
            <a:r>
              <a:rPr lang="ru-RU" sz="1100" dirty="0">
                <a:solidFill>
                  <a:schemeClr val="tx1"/>
                </a:solidFill>
              </a:rPr>
              <a:t>УИК по месту нахождения  избирателя на избирательном участке, указанном в заявлении</a:t>
            </a:r>
          </a:p>
        </p:txBody>
      </p:sp>
      <p:sp>
        <p:nvSpPr>
          <p:cNvPr id="63" name="Прямоугольник 62"/>
          <p:cNvSpPr/>
          <p:nvPr/>
        </p:nvSpPr>
        <p:spPr>
          <a:xfrm>
            <a:off x="5652120" y="1124744"/>
            <a:ext cx="3491880" cy="467069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cxnSp>
        <p:nvCxnSpPr>
          <p:cNvPr id="64" name="Прямая со стрелкой 63"/>
          <p:cNvCxnSpPr/>
          <p:nvPr/>
        </p:nvCxnSpPr>
        <p:spPr>
          <a:xfrm>
            <a:off x="7300913" y="3140968"/>
            <a:ext cx="6350" cy="28786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67" name="Рисунок 48" descr="radacina-men-in-black-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75525" y="1567748"/>
            <a:ext cx="204787" cy="637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 name="Прямоугольник 67"/>
          <p:cNvSpPr/>
          <p:nvPr/>
        </p:nvSpPr>
        <p:spPr>
          <a:xfrm>
            <a:off x="5724128" y="4797152"/>
            <a:ext cx="3240360" cy="197371"/>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Включение избирателя</a:t>
            </a:r>
            <a:r>
              <a:rPr lang="en-US" sz="900" dirty="0">
                <a:solidFill>
                  <a:prstClr val="black"/>
                </a:solidFill>
                <a:latin typeface="+mn-lt"/>
                <a:cs typeface="+mn-cs"/>
              </a:rPr>
              <a:t> </a:t>
            </a:r>
            <a:r>
              <a:rPr lang="ru-RU" sz="900" dirty="0">
                <a:solidFill>
                  <a:prstClr val="black"/>
                </a:solidFill>
                <a:latin typeface="+mn-lt"/>
                <a:cs typeface="+mn-cs"/>
              </a:rPr>
              <a:t>в список избирателей</a:t>
            </a:r>
          </a:p>
        </p:txBody>
      </p:sp>
      <p:sp>
        <p:nvSpPr>
          <p:cNvPr id="69" name="Стрелка вверх 68"/>
          <p:cNvSpPr/>
          <p:nvPr/>
        </p:nvSpPr>
        <p:spPr>
          <a:xfrm rot="10800000">
            <a:off x="7164288" y="2276872"/>
            <a:ext cx="216024" cy="288032"/>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249" tIns="29125" rIns="58249" bIns="29125" anchor="ctr"/>
          <a:lstStyle/>
          <a:p>
            <a:pPr algn="ctr" defTabSz="913333" fontAlgn="auto">
              <a:spcBef>
                <a:spcPts val="0"/>
              </a:spcBef>
              <a:spcAft>
                <a:spcPts val="0"/>
              </a:spcAft>
              <a:defRPr/>
            </a:pPr>
            <a:endParaRPr lang="ru-RU" dirty="0"/>
          </a:p>
        </p:txBody>
      </p:sp>
      <p:sp>
        <p:nvSpPr>
          <p:cNvPr id="70" name="Прямоугольник 69"/>
          <p:cNvSpPr/>
          <p:nvPr/>
        </p:nvSpPr>
        <p:spPr>
          <a:xfrm>
            <a:off x="5724129" y="3453170"/>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Предъявление избирателем документа,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удостоверяющего </a:t>
            </a:r>
            <a:r>
              <a:rPr lang="ru-RU" sz="900" dirty="0">
                <a:solidFill>
                  <a:prstClr val="black"/>
                </a:solidFill>
                <a:latin typeface="+mn-lt"/>
                <a:cs typeface="+mn-cs"/>
              </a:rPr>
              <a:t>личность</a:t>
            </a:r>
          </a:p>
        </p:txBody>
      </p:sp>
      <p:sp>
        <p:nvSpPr>
          <p:cNvPr id="71" name="Прямоугольник 70"/>
          <p:cNvSpPr/>
          <p:nvPr/>
        </p:nvSpPr>
        <p:spPr>
          <a:xfrm>
            <a:off x="5724129" y="4034750"/>
            <a:ext cx="3240359" cy="4743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Проверка членом УИК информации об избирателе в Р</a:t>
            </a:r>
            <a:r>
              <a:rPr lang="ru-RU" sz="900" dirty="0">
                <a:latin typeface="+mn-lt"/>
              </a:rPr>
              <a:t>еестре избирателей, подавших заявления о включении </a:t>
            </a:r>
            <a:r>
              <a:rPr lang="ru-RU" sz="900" dirty="0" smtClean="0">
                <a:latin typeface="+mn-lt"/>
              </a:rPr>
              <a:t>в </a:t>
            </a:r>
            <a:r>
              <a:rPr lang="ru-RU" sz="900" dirty="0">
                <a:latin typeface="+mn-lt"/>
              </a:rPr>
              <a:t>список избирателей по месту нахождения</a:t>
            </a:r>
            <a:endParaRPr lang="ru-RU" sz="900" dirty="0">
              <a:solidFill>
                <a:prstClr val="black"/>
              </a:solidFill>
              <a:latin typeface="+mn-lt"/>
              <a:cs typeface="+mn-cs"/>
            </a:endParaRPr>
          </a:p>
        </p:txBody>
      </p:sp>
      <p:cxnSp>
        <p:nvCxnSpPr>
          <p:cNvPr id="73" name="Прямая со стрелкой 72"/>
          <p:cNvCxnSpPr/>
          <p:nvPr/>
        </p:nvCxnSpPr>
        <p:spPr>
          <a:xfrm flipH="1">
            <a:off x="7308304" y="4534808"/>
            <a:ext cx="800" cy="2623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5724129" y="5325378"/>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Выдача избирателю избирательного бюллетеня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и </a:t>
            </a:r>
            <a:r>
              <a:rPr lang="ru-RU" sz="900" dirty="0">
                <a:solidFill>
                  <a:prstClr val="black"/>
                </a:solidFill>
                <a:latin typeface="+mn-lt"/>
                <a:cs typeface="+mn-cs"/>
              </a:rPr>
              <a:t>голосование избирателя </a:t>
            </a:r>
          </a:p>
        </p:txBody>
      </p:sp>
      <p:cxnSp>
        <p:nvCxnSpPr>
          <p:cNvPr id="76" name="Прямая со стрелкой 75"/>
          <p:cNvCxnSpPr/>
          <p:nvPr/>
        </p:nvCxnSpPr>
        <p:spPr>
          <a:xfrm>
            <a:off x="7303008" y="4991888"/>
            <a:ext cx="5296" cy="30932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8" name="Заголовок 1"/>
          <p:cNvSpPr txBox="1">
            <a:spLocks/>
          </p:cNvSpPr>
          <p:nvPr/>
        </p:nvSpPr>
        <p:spPr bwMode="auto">
          <a:xfrm>
            <a:off x="5495925" y="1124744"/>
            <a:ext cx="3549650" cy="289984"/>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ea typeface="+mj-ea"/>
                <a:cs typeface="+mj-cs"/>
              </a:rPr>
              <a:t>В ДЕНЬ ГОЛОСОВАНИЯ</a:t>
            </a:r>
            <a:endParaRPr lang="ru-RU" sz="800" b="1" dirty="0">
              <a:latin typeface="+mn-lt"/>
              <a:ea typeface="+mj-ea"/>
              <a:cs typeface="+mj-cs"/>
            </a:endParaRPr>
          </a:p>
        </p:txBody>
      </p:sp>
      <p:cxnSp>
        <p:nvCxnSpPr>
          <p:cNvPr id="48" name="Прямая со стрелкой 47"/>
          <p:cNvCxnSpPr/>
          <p:nvPr/>
        </p:nvCxnSpPr>
        <p:spPr>
          <a:xfrm flipH="1">
            <a:off x="7308304" y="3789040"/>
            <a:ext cx="800" cy="2623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56" name="Рисунок 55" descr="1500x500.jpg"/>
          <p:cNvPicPr>
            <a:picLocks noChangeAspect="1"/>
          </p:cNvPicPr>
          <p:nvPr/>
        </p:nvPicPr>
        <p:blipFill>
          <a:blip r:embed="rId4" cstate="print"/>
          <a:stretch>
            <a:fillRect/>
          </a:stretch>
        </p:blipFill>
        <p:spPr>
          <a:xfrm>
            <a:off x="0" y="0"/>
            <a:ext cx="9144000" cy="692696"/>
          </a:xfrm>
          <a:prstGeom prst="rect">
            <a:avLst/>
          </a:prstGeom>
        </p:spPr>
      </p:pic>
      <p:sp>
        <p:nvSpPr>
          <p:cNvPr id="52" name="Заголовок 1"/>
          <p:cNvSpPr txBox="1">
            <a:spLocks/>
          </p:cNvSpPr>
          <p:nvPr/>
        </p:nvSpPr>
        <p:spPr>
          <a:xfrm>
            <a:off x="-36512" y="692696"/>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54" name="Прямоугольник 53"/>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133</a:t>
            </a:r>
            <a:endParaRPr lang="ru-RU" b="1" dirty="0">
              <a:solidFill>
                <a:schemeClr val="bg1"/>
              </a:solidFill>
            </a:endParaRPr>
          </a:p>
        </p:txBody>
      </p:sp>
      <p:sp>
        <p:nvSpPr>
          <p:cNvPr id="55" name="Прямоугольник 5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815972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Прямая со стрелкой 44"/>
          <p:cNvCxnSpPr/>
          <p:nvPr/>
        </p:nvCxnSpPr>
        <p:spPr>
          <a:xfrm>
            <a:off x="4067944" y="2972949"/>
            <a:ext cx="0" cy="67207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098" name="Заголовок 1"/>
          <p:cNvSpPr>
            <a:spLocks noGrp="1"/>
          </p:cNvSpPr>
          <p:nvPr>
            <p:ph type="title" idx="4294967295"/>
          </p:nvPr>
        </p:nvSpPr>
        <p:spPr>
          <a:xfrm>
            <a:off x="0" y="908720"/>
            <a:ext cx="9144000" cy="216024"/>
          </a:xfrm>
        </p:spPr>
        <p:txBody>
          <a:bodyPr>
            <a:normAutofit fontScale="90000"/>
          </a:bodyPr>
          <a:lstStyle/>
          <a:p>
            <a:pPr defTabSz="910436" eaLnBrk="1" hangingPunct="1">
              <a:defRPr/>
            </a:pPr>
            <a:r>
              <a:rPr lang="ru-RU" sz="1500" b="1" kern="0" dirty="0" smtClean="0">
                <a:latin typeface="+mn-lt"/>
              </a:rPr>
              <a:t>МЕХАНИЗМ ПОДАЧИ ЗАЯВЛЕНИЯ ЧЕРЕЗ САЙТ ГОСУСЛУГ РФ И МФЦ</a:t>
            </a:r>
          </a:p>
        </p:txBody>
      </p:sp>
      <p:cxnSp>
        <p:nvCxnSpPr>
          <p:cNvPr id="62" name="Прямая со стрелкой 61"/>
          <p:cNvCxnSpPr/>
          <p:nvPr/>
        </p:nvCxnSpPr>
        <p:spPr>
          <a:xfrm>
            <a:off x="4067944" y="5051524"/>
            <a:ext cx="1588" cy="3937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6" name="Скругленный прямоугольник 75"/>
          <p:cNvSpPr/>
          <p:nvPr/>
        </p:nvSpPr>
        <p:spPr>
          <a:xfrm>
            <a:off x="2874964" y="4798161"/>
            <a:ext cx="2417762" cy="431039"/>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a:t>
            </a:r>
            <a:r>
              <a:rPr lang="ru-RU" sz="800" dirty="0" smtClean="0">
                <a:solidFill>
                  <a:schemeClr val="tx1"/>
                </a:solidFill>
              </a:rPr>
              <a:t>формирует Реестр </a:t>
            </a:r>
            <a:r>
              <a:rPr lang="ru-RU" sz="800" dirty="0">
                <a:solidFill>
                  <a:schemeClr val="tx1"/>
                </a:solidFill>
              </a:rPr>
              <a:t>избирателей, подавших заявления о включении в список избирателей </a:t>
            </a:r>
            <a:br>
              <a:rPr lang="ru-RU" sz="800" dirty="0">
                <a:solidFill>
                  <a:schemeClr val="tx1"/>
                </a:solidFill>
              </a:rPr>
            </a:br>
            <a:r>
              <a:rPr lang="ru-RU" sz="800" dirty="0">
                <a:solidFill>
                  <a:schemeClr val="tx1"/>
                </a:solidFill>
              </a:rPr>
              <a:t>по месту нахождения, для каждой УИК</a:t>
            </a:r>
          </a:p>
        </p:txBody>
      </p:sp>
      <p:sp>
        <p:nvSpPr>
          <p:cNvPr id="4104" name="TextBox 111"/>
          <p:cNvSpPr txBox="1">
            <a:spLocks noChangeArrowheads="1"/>
          </p:cNvSpPr>
          <p:nvPr/>
        </p:nvSpPr>
        <p:spPr bwMode="auto">
          <a:xfrm>
            <a:off x="468314" y="1691621"/>
            <a:ext cx="1633537"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Информационно-справочная служба ЦИК России</a:t>
            </a:r>
          </a:p>
        </p:txBody>
      </p:sp>
      <p:sp>
        <p:nvSpPr>
          <p:cNvPr id="4105" name="TextBox 111"/>
          <p:cNvSpPr txBox="1">
            <a:spLocks noChangeArrowheads="1"/>
          </p:cNvSpPr>
          <p:nvPr/>
        </p:nvSpPr>
        <p:spPr bwMode="auto">
          <a:xfrm>
            <a:off x="3389313" y="1691621"/>
            <a:ext cx="1758950" cy="369227"/>
          </a:xfrm>
          <a:prstGeom prst="rect">
            <a:avLst/>
          </a:prstGeom>
          <a:noFill/>
          <a:ln w="19050">
            <a:solidFill>
              <a:schemeClr val="accent1"/>
            </a:solidFill>
            <a:miter lim="800000"/>
            <a:headEnd/>
            <a:tailEnd/>
          </a:ln>
        </p:spPr>
        <p:txBody>
          <a:bodyPr lIns="91333" tIns="45668" rIns="91333" bIns="45668">
            <a:spAutoFit/>
          </a:bodyPr>
          <a:lstStyle/>
          <a:p>
            <a:pPr algn="ctr">
              <a:defRPr/>
            </a:pPr>
            <a:r>
              <a:rPr lang="ru-RU" sz="900" dirty="0">
                <a:latin typeface="+mn-lt"/>
              </a:rPr>
              <a:t>Карта с адресами УИК и ТИК</a:t>
            </a:r>
            <a:br>
              <a:rPr lang="ru-RU" sz="900" dirty="0">
                <a:latin typeface="+mn-lt"/>
              </a:rPr>
            </a:br>
            <a:r>
              <a:rPr lang="ru-RU" sz="900" dirty="0">
                <a:latin typeface="+mn-lt"/>
              </a:rPr>
              <a:t>на сайтах ЦИК России и ИКСРФ </a:t>
            </a:r>
          </a:p>
        </p:txBody>
      </p:sp>
      <p:sp>
        <p:nvSpPr>
          <p:cNvPr id="77" name="Заголовок 1"/>
          <p:cNvSpPr txBox="1">
            <a:spLocks/>
          </p:cNvSpPr>
          <p:nvPr/>
        </p:nvSpPr>
        <p:spPr bwMode="auto">
          <a:xfrm>
            <a:off x="98425" y="1230784"/>
            <a:ext cx="5297488" cy="254000"/>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rPr>
              <a:t>ДО ДНЯ ГОЛОСОВАНИЯ</a:t>
            </a:r>
            <a:endParaRPr lang="ru-RU" sz="800" b="1" dirty="0">
              <a:latin typeface="+mn-lt"/>
              <a:ea typeface="+mj-ea"/>
              <a:cs typeface="+mj-cs"/>
            </a:endParaRPr>
          </a:p>
        </p:txBody>
      </p:sp>
      <p:sp>
        <p:nvSpPr>
          <p:cNvPr id="80" name="Прямоугольник 79"/>
          <p:cNvSpPr/>
          <p:nvPr/>
        </p:nvSpPr>
        <p:spPr>
          <a:xfrm>
            <a:off x="98425" y="1124744"/>
            <a:ext cx="5297488" cy="56464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82" name="Скругленный прямоугольник 81"/>
          <p:cNvSpPr/>
          <p:nvPr/>
        </p:nvSpPr>
        <p:spPr>
          <a:xfrm>
            <a:off x="5549901" y="5949280"/>
            <a:ext cx="358775" cy="258233"/>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3" name="Скругленный прямоугольник 82"/>
          <p:cNvSpPr/>
          <p:nvPr/>
        </p:nvSpPr>
        <p:spPr>
          <a:xfrm>
            <a:off x="5549901" y="6309320"/>
            <a:ext cx="358775" cy="260351"/>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5" name="Прямоугольник 84"/>
          <p:cNvSpPr/>
          <p:nvPr/>
        </p:nvSpPr>
        <p:spPr>
          <a:xfrm>
            <a:off x="5961063" y="5949280"/>
            <a:ext cx="3003550" cy="305093"/>
          </a:xfrm>
          <a:prstGeom prst="rect">
            <a:avLst/>
          </a:prstGeom>
        </p:spPr>
        <p:txBody>
          <a:bodyPr lIns="58300" tIns="29151" rIns="58300" bIns="29151">
            <a:spAutoFit/>
          </a:bodyPr>
          <a:lstStyle/>
          <a:p>
            <a:pPr defTabSz="913333" fontAlgn="auto">
              <a:spcBef>
                <a:spcPts val="0"/>
              </a:spcBef>
              <a:spcAft>
                <a:spcPts val="0"/>
              </a:spcAft>
              <a:buFontTx/>
              <a:buChar char="-"/>
              <a:defRPr/>
            </a:pPr>
            <a:r>
              <a:rPr lang="ru-RU" sz="800" dirty="0">
                <a:latin typeface="+mn-lt"/>
              </a:rPr>
              <a:t> ТИК (УИК) по месту жительства избирателя, где он включен </a:t>
            </a:r>
            <a:br>
              <a:rPr lang="ru-RU" sz="800" dirty="0">
                <a:latin typeface="+mn-lt"/>
              </a:rPr>
            </a:br>
            <a:r>
              <a:rPr lang="ru-RU" sz="800" dirty="0">
                <a:latin typeface="+mn-lt"/>
              </a:rPr>
              <a:t>в список избирателей</a:t>
            </a:r>
          </a:p>
        </p:txBody>
      </p:sp>
      <p:sp>
        <p:nvSpPr>
          <p:cNvPr id="86" name="Прямоугольник 85"/>
          <p:cNvSpPr/>
          <p:nvPr/>
        </p:nvSpPr>
        <p:spPr>
          <a:xfrm>
            <a:off x="5961063" y="6309320"/>
            <a:ext cx="3003550" cy="305093"/>
          </a:xfrm>
          <a:prstGeom prst="rect">
            <a:avLst/>
          </a:prstGeom>
        </p:spPr>
        <p:txBody>
          <a:bodyPr lIns="58300" tIns="29151" rIns="58300" bIns="29151">
            <a:spAutoFit/>
          </a:bodyPr>
          <a:lstStyle/>
          <a:p>
            <a:pPr defTabSz="913333" fontAlgn="auto">
              <a:spcBef>
                <a:spcPts val="0"/>
              </a:spcBef>
              <a:spcAft>
                <a:spcPts val="0"/>
              </a:spcAft>
              <a:defRPr/>
            </a:pPr>
            <a:r>
              <a:rPr lang="ru-RU" sz="800" dirty="0">
                <a:latin typeface="+mn-lt"/>
              </a:rPr>
              <a:t>- ТИК (УИК) по месту нахождения избирателя, где он планирует голосовать</a:t>
            </a:r>
          </a:p>
        </p:txBody>
      </p:sp>
      <p:cxnSp>
        <p:nvCxnSpPr>
          <p:cNvPr id="89" name="Прямая со стрелкой 88"/>
          <p:cNvCxnSpPr/>
          <p:nvPr/>
        </p:nvCxnSpPr>
        <p:spPr>
          <a:xfrm>
            <a:off x="2101851" y="1844824"/>
            <a:ext cx="1287462" cy="0"/>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pic>
        <p:nvPicPr>
          <p:cNvPr id="4113" name="Рисунок 48" descr="radacina-men-in-black-2.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70175" y="1571981"/>
            <a:ext cx="204788" cy="632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2" name="Прямая со стрелкой 111"/>
          <p:cNvCxnSpPr/>
          <p:nvPr/>
        </p:nvCxnSpPr>
        <p:spPr>
          <a:xfrm>
            <a:off x="1475656" y="2973544"/>
            <a:ext cx="6464" cy="67148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a:off x="4067944" y="4461152"/>
            <a:ext cx="0" cy="336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5" name="Скругленный прямоугольник 154"/>
          <p:cNvSpPr/>
          <p:nvPr/>
        </p:nvSpPr>
        <p:spPr>
          <a:xfrm>
            <a:off x="184150" y="5877272"/>
            <a:ext cx="2571750" cy="534113"/>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УИК на основании поступившего из ТИК Реестра исключает избирателя из списка избирателей </a:t>
            </a:r>
            <a:r>
              <a:rPr lang="ru-RU" sz="700" dirty="0">
                <a:solidFill>
                  <a:schemeClr val="tx1"/>
                </a:solidFill>
              </a:rPr>
              <a:t/>
            </a:r>
            <a:br>
              <a:rPr lang="ru-RU" sz="700" dirty="0">
                <a:solidFill>
                  <a:schemeClr val="tx1"/>
                </a:solidFill>
              </a:rPr>
            </a:br>
            <a:r>
              <a:rPr lang="ru-RU" sz="700" b="1" dirty="0">
                <a:solidFill>
                  <a:srgbClr val="FF0000"/>
                </a:solidFill>
              </a:rPr>
              <a:t>не позднее 18.00 в день, предшествующий дню голосования</a:t>
            </a:r>
          </a:p>
        </p:txBody>
      </p:sp>
      <p:cxnSp>
        <p:nvCxnSpPr>
          <p:cNvPr id="177" name="Прямая со стрелкой 176"/>
          <p:cNvCxnSpPr/>
          <p:nvPr/>
        </p:nvCxnSpPr>
        <p:spPr>
          <a:xfrm flipH="1">
            <a:off x="1455738" y="4461152"/>
            <a:ext cx="4762" cy="336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78" name="Прямая со стрелкой 177"/>
          <p:cNvCxnSpPr/>
          <p:nvPr/>
        </p:nvCxnSpPr>
        <p:spPr>
          <a:xfrm flipH="1">
            <a:off x="1446214" y="4799888"/>
            <a:ext cx="3175" cy="107738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120" name="Прямоугольник 155"/>
          <p:cNvSpPr>
            <a:spLocks noChangeArrowheads="1"/>
          </p:cNvSpPr>
          <p:nvPr/>
        </p:nvSpPr>
        <p:spPr bwMode="auto">
          <a:xfrm>
            <a:off x="468313" y="5479266"/>
            <a:ext cx="2057400" cy="181982"/>
          </a:xfrm>
          <a:prstGeom prst="rect">
            <a:avLst/>
          </a:prstGeom>
          <a:solidFill>
            <a:schemeClr val="bg1"/>
          </a:solidFill>
          <a:ln w="9525">
            <a:solidFill>
              <a:schemeClr val="accent1"/>
            </a:solidFill>
            <a:miter lim="800000"/>
            <a:headEnd/>
            <a:tailEnd/>
          </a:ln>
        </p:spPr>
        <p:txBody>
          <a:bodyPr lIns="58300" tIns="29151" rIns="58300" bIns="29151">
            <a:spAutoFit/>
          </a:bodyPr>
          <a:lstStyle/>
          <a:p>
            <a:pPr algn="ctr" defTabSz="912813">
              <a:defRPr/>
            </a:pPr>
            <a:r>
              <a:rPr lang="ru-RU" sz="800" dirty="0">
                <a:solidFill>
                  <a:srgbClr val="000000"/>
                </a:solidFill>
                <a:latin typeface="+mn-lt"/>
              </a:rPr>
              <a:t>Реестр поступает в соответствующую УИК</a:t>
            </a:r>
            <a:endParaRPr lang="ru-RU" sz="800" b="1" dirty="0">
              <a:solidFill>
                <a:srgbClr val="FF0000"/>
              </a:solidFill>
              <a:latin typeface="+mn-lt"/>
            </a:endParaRPr>
          </a:p>
        </p:txBody>
      </p:sp>
      <p:sp>
        <p:nvSpPr>
          <p:cNvPr id="4121" name="Прямоугольник 178"/>
          <p:cNvSpPr>
            <a:spLocks noChangeArrowheads="1"/>
          </p:cNvSpPr>
          <p:nvPr/>
        </p:nvSpPr>
        <p:spPr bwMode="auto">
          <a:xfrm>
            <a:off x="3059113" y="5445224"/>
            <a:ext cx="2089150" cy="181982"/>
          </a:xfrm>
          <a:prstGeom prst="rect">
            <a:avLst/>
          </a:prstGeom>
          <a:noFill/>
          <a:ln w="9525">
            <a:solidFill>
              <a:schemeClr val="accent1"/>
            </a:solidFill>
            <a:miter lim="800000"/>
            <a:headEnd/>
            <a:tailEnd/>
          </a:ln>
        </p:spPr>
        <p:txBody>
          <a:bodyPr lIns="58300" tIns="29151" rIns="58300" bIns="29151">
            <a:spAutoFit/>
          </a:bodyPr>
          <a:lstStyle/>
          <a:p>
            <a:pPr algn="ctr" defTabSz="912813">
              <a:defRPr/>
            </a:pPr>
            <a:r>
              <a:rPr lang="ru-RU" sz="800" dirty="0">
                <a:solidFill>
                  <a:srgbClr val="000000"/>
                </a:solidFill>
                <a:latin typeface="+mn-lt"/>
              </a:rPr>
              <a:t>Реестр поступает в соответствующую УИК</a:t>
            </a:r>
            <a:endParaRPr lang="ru-RU" sz="800" b="1" dirty="0">
              <a:solidFill>
                <a:srgbClr val="FF0000"/>
              </a:solidFill>
              <a:latin typeface="+mn-lt"/>
            </a:endParaRPr>
          </a:p>
        </p:txBody>
      </p:sp>
      <p:sp>
        <p:nvSpPr>
          <p:cNvPr id="50" name="TextBox 49"/>
          <p:cNvSpPr txBox="1"/>
          <p:nvPr/>
        </p:nvSpPr>
        <p:spPr>
          <a:xfrm>
            <a:off x="683569" y="2708920"/>
            <a:ext cx="2033625" cy="228148"/>
          </a:xfrm>
          <a:prstGeom prst="rect">
            <a:avLst/>
          </a:prstGeom>
          <a:noFill/>
          <a:ln w="15875">
            <a:solidFill>
              <a:srgbClr val="FF0000"/>
            </a:solidFill>
            <a:prstDash val="lgDash"/>
          </a:ln>
        </p:spPr>
        <p:txBody>
          <a:bodyPr wrap="square" lIns="58300" tIns="29151" rIns="58300" bIns="29151">
            <a:spAutoFit/>
          </a:bodyPr>
          <a:lstStyle>
            <a:defPPr>
              <a:defRPr lang="ru-RU"/>
            </a:defPPr>
            <a:lvl1pPr algn="ctr" defTabSz="910950">
              <a:defRPr sz="1100" b="1">
                <a:latin typeface="+mn-lt"/>
              </a:defRPr>
            </a:lvl1pPr>
          </a:lstStyle>
          <a:p>
            <a:r>
              <a:rPr lang="ru-RU" dirty="0"/>
              <a:t>Сайт </a:t>
            </a:r>
            <a:r>
              <a:rPr lang="ru-RU" dirty="0" err="1" smtClean="0"/>
              <a:t>госуслуг</a:t>
            </a:r>
            <a:r>
              <a:rPr lang="ru-RU" dirty="0" smtClean="0"/>
              <a:t> РФ</a:t>
            </a:r>
            <a:endParaRPr lang="ru-RU" dirty="0"/>
          </a:p>
        </p:txBody>
      </p:sp>
      <p:sp>
        <p:nvSpPr>
          <p:cNvPr id="43" name="TextBox 42"/>
          <p:cNvSpPr txBox="1"/>
          <p:nvPr/>
        </p:nvSpPr>
        <p:spPr>
          <a:xfrm>
            <a:off x="2843808" y="2708920"/>
            <a:ext cx="2026332" cy="228148"/>
          </a:xfrm>
          <a:prstGeom prst="rect">
            <a:avLst/>
          </a:prstGeom>
          <a:noFill/>
          <a:ln w="15875">
            <a:solidFill>
              <a:srgbClr val="FF0000"/>
            </a:solidFill>
            <a:prstDash val="lgDash"/>
          </a:ln>
        </p:spPr>
        <p:txBody>
          <a:bodyPr wrap="square" lIns="58300" tIns="29151" rIns="58300" bIns="29151">
            <a:spAutoFit/>
          </a:bodyPr>
          <a:lstStyle>
            <a:defPPr>
              <a:defRPr lang="ru-RU"/>
            </a:defPPr>
            <a:lvl1pPr algn="ctr" defTabSz="910950">
              <a:defRPr sz="1100" b="1">
                <a:latin typeface="+mn-lt"/>
              </a:defRPr>
            </a:lvl1pPr>
          </a:lstStyle>
          <a:p>
            <a:r>
              <a:rPr lang="ru-RU" dirty="0"/>
              <a:t>МФЦ</a:t>
            </a:r>
          </a:p>
        </p:txBody>
      </p:sp>
      <p:cxnSp>
        <p:nvCxnSpPr>
          <p:cNvPr id="46" name="Прямая со стрелкой 45"/>
          <p:cNvCxnSpPr>
            <a:stCxn id="4113" idx="1"/>
            <a:endCxn id="50" idx="0"/>
          </p:cNvCxnSpPr>
          <p:nvPr/>
        </p:nvCxnSpPr>
        <p:spPr>
          <a:xfrm flipH="1">
            <a:off x="1700382" y="1888423"/>
            <a:ext cx="969793" cy="820497"/>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4113" idx="3"/>
            <a:endCxn id="43" idx="0"/>
          </p:cNvCxnSpPr>
          <p:nvPr/>
        </p:nvCxnSpPr>
        <p:spPr>
          <a:xfrm>
            <a:off x="2874963" y="1888423"/>
            <a:ext cx="982011" cy="82049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7" name="Скругленный прямоугольник 126"/>
          <p:cNvSpPr/>
          <p:nvPr/>
        </p:nvSpPr>
        <p:spPr>
          <a:xfrm>
            <a:off x="179388" y="4797152"/>
            <a:ext cx="2576512" cy="422142"/>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800" dirty="0">
                <a:solidFill>
                  <a:schemeClr val="tx1"/>
                </a:solidFill>
              </a:rPr>
              <a:t>ТИК </a:t>
            </a:r>
            <a:r>
              <a:rPr lang="ru-RU" sz="800" dirty="0" smtClean="0">
                <a:solidFill>
                  <a:schemeClr val="tx1"/>
                </a:solidFill>
              </a:rPr>
              <a:t>формирует  </a:t>
            </a:r>
            <a:r>
              <a:rPr lang="ru-RU" sz="800" dirty="0">
                <a:solidFill>
                  <a:schemeClr val="tx1"/>
                </a:solidFill>
              </a:rPr>
              <a:t>Реестр избирателей, подлежащих исключению из списка избирателей, для каждой УИК</a:t>
            </a:r>
          </a:p>
        </p:txBody>
      </p:sp>
      <p:sp>
        <p:nvSpPr>
          <p:cNvPr id="2" name="Стрелка вправо 1"/>
          <p:cNvSpPr/>
          <p:nvPr/>
        </p:nvSpPr>
        <p:spPr>
          <a:xfrm>
            <a:off x="5387484" y="3147483"/>
            <a:ext cx="233028" cy="387448"/>
          </a:xfrm>
          <a:prstGeom prst="rightArrow">
            <a:avLst/>
          </a:prstGeom>
          <a:solidFill>
            <a:srgbClr val="C00000"/>
          </a:solidFill>
          <a:ln w="1587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971600" y="2295525"/>
            <a:ext cx="3528392" cy="197371"/>
          </a:xfrm>
          <a:prstGeom prst="rect">
            <a:avLst/>
          </a:prstGeom>
          <a:solidFill>
            <a:schemeClr val="bg1"/>
          </a:solidFill>
        </p:spPr>
        <p:txBody>
          <a:bodyPr wrap="square" lIns="58300" tIns="29151" rIns="58300" bIns="29151">
            <a:spAutoFit/>
          </a:bodyPr>
          <a:lstStyle/>
          <a:p>
            <a:pPr algn="ctr" defTabSz="683352">
              <a:defRPr/>
            </a:pPr>
            <a:r>
              <a:rPr lang="ru-RU" sz="900" dirty="0">
                <a:latin typeface="+mn-lt"/>
              </a:rPr>
              <a:t>Заявление о </a:t>
            </a:r>
            <a:r>
              <a:rPr lang="ru-RU" sz="900" dirty="0" smtClean="0">
                <a:latin typeface="+mn-lt"/>
              </a:rPr>
              <a:t>включении в список избирателей по месту нахождения</a:t>
            </a:r>
            <a:endParaRPr lang="ru-RU" sz="900" dirty="0">
              <a:latin typeface="+mn-lt"/>
            </a:endParaRPr>
          </a:p>
        </p:txBody>
      </p:sp>
      <p:sp>
        <p:nvSpPr>
          <p:cNvPr id="55" name="Прямоугольник с двумя скругленными соседними углами 54"/>
          <p:cNvSpPr/>
          <p:nvPr/>
        </p:nvSpPr>
        <p:spPr>
          <a:xfrm>
            <a:off x="179512" y="3669027"/>
            <a:ext cx="5112568" cy="768085"/>
          </a:xfrm>
          <a:prstGeom prst="round2SameRect">
            <a:avLst>
              <a:gd name="adj1" fmla="val 0"/>
              <a:gd name="adj2" fmla="val 0"/>
            </a:avLst>
          </a:prstGeom>
          <a:no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ctr" defTabSz="910950">
              <a:spcAft>
                <a:spcPts val="0"/>
              </a:spcAft>
              <a:defRPr/>
            </a:pPr>
            <a:r>
              <a:rPr lang="ru-RU" sz="900" b="1" dirty="0" smtClean="0"/>
              <a:t>ГАС «ВЫБОРЫ»</a:t>
            </a:r>
            <a:endParaRPr lang="ru-RU" sz="900" b="1" dirty="0"/>
          </a:p>
          <a:p>
            <a:pPr defTabSz="910950">
              <a:spcAft>
                <a:spcPts val="0"/>
              </a:spcAft>
              <a:defRPr/>
            </a:pPr>
            <a:r>
              <a:rPr lang="ru-RU" sz="800" dirty="0"/>
              <a:t>1. Присвоение заявлению избирателя уникального номера.</a:t>
            </a:r>
          </a:p>
          <a:p>
            <a:pPr defTabSz="910950">
              <a:spcAft>
                <a:spcPts val="0"/>
              </a:spcAft>
              <a:defRPr/>
            </a:pPr>
            <a:r>
              <a:rPr lang="ru-RU" sz="800" dirty="0"/>
              <a:t>2. </a:t>
            </a:r>
            <a:r>
              <a:rPr lang="ru-RU" sz="800" dirty="0" smtClean="0"/>
              <a:t>Проверка, подавал ли избиратель ранее заявление о включении в список избирателей по месту нахождения.</a:t>
            </a:r>
          </a:p>
          <a:p>
            <a:pPr defTabSz="910950">
              <a:spcAft>
                <a:spcPts val="0"/>
              </a:spcAft>
              <a:defRPr/>
            </a:pPr>
            <a:r>
              <a:rPr lang="ru-RU" sz="800" dirty="0" smtClean="0"/>
              <a:t>3. Формирование Реестра избирателей, подлежащих исключению из списка избирателей, и  Реестра избирателей, </a:t>
            </a:r>
            <a:r>
              <a:rPr lang="ru-RU" sz="800" dirty="0"/>
              <a:t>подавших заявления о включении в список избирателей по месту </a:t>
            </a:r>
            <a:r>
              <a:rPr lang="ru-RU" sz="800" dirty="0" smtClean="0"/>
              <a:t>нахождения.</a:t>
            </a:r>
            <a:endParaRPr lang="ru-RU" sz="800" dirty="0"/>
          </a:p>
        </p:txBody>
      </p:sp>
      <p:sp>
        <p:nvSpPr>
          <p:cNvPr id="56" name="Скругленный прямоугольник 55"/>
          <p:cNvSpPr/>
          <p:nvPr/>
        </p:nvSpPr>
        <p:spPr>
          <a:xfrm>
            <a:off x="5724128" y="2700743"/>
            <a:ext cx="3240360" cy="512233"/>
          </a:xfrm>
          <a:prstGeom prst="roundRect">
            <a:avLst>
              <a:gd name="adj" fmla="val 0"/>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lIns="91333" tIns="45668" rIns="91333" bIns="45668" anchor="ctr"/>
          <a:lstStyle/>
          <a:p>
            <a:pPr algn="ctr" defTabSz="913333" fontAlgn="auto">
              <a:spcBef>
                <a:spcPts val="0"/>
              </a:spcBef>
              <a:spcAft>
                <a:spcPts val="0"/>
              </a:spcAft>
              <a:defRPr/>
            </a:pPr>
            <a:r>
              <a:rPr lang="ru-RU" sz="1100" dirty="0">
                <a:solidFill>
                  <a:schemeClr val="tx1"/>
                </a:solidFill>
              </a:rPr>
              <a:t>УИК по месту нахождения  избирателя на избирательном участке, указанном в заявлении</a:t>
            </a:r>
          </a:p>
        </p:txBody>
      </p:sp>
      <p:sp>
        <p:nvSpPr>
          <p:cNvPr id="57" name="Прямоугольник 56"/>
          <p:cNvSpPr/>
          <p:nvPr/>
        </p:nvSpPr>
        <p:spPr>
          <a:xfrm>
            <a:off x="5652120" y="1124744"/>
            <a:ext cx="3393455" cy="467069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cxnSp>
        <p:nvCxnSpPr>
          <p:cNvPr id="58" name="Прямая со стрелкой 57"/>
          <p:cNvCxnSpPr/>
          <p:nvPr/>
        </p:nvCxnSpPr>
        <p:spPr>
          <a:xfrm>
            <a:off x="7300913" y="3212976"/>
            <a:ext cx="6350" cy="28786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59" name="Рисунок 48" descr="radacina-men-in-black-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389" y="1567748"/>
            <a:ext cx="204787" cy="637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Прямоугольник 59"/>
          <p:cNvSpPr/>
          <p:nvPr/>
        </p:nvSpPr>
        <p:spPr>
          <a:xfrm>
            <a:off x="5724128" y="4815805"/>
            <a:ext cx="3240360" cy="197371"/>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Включение избирателя</a:t>
            </a:r>
            <a:r>
              <a:rPr lang="en-US" sz="900" dirty="0">
                <a:solidFill>
                  <a:prstClr val="black"/>
                </a:solidFill>
                <a:latin typeface="+mn-lt"/>
                <a:cs typeface="+mn-cs"/>
              </a:rPr>
              <a:t> </a:t>
            </a:r>
            <a:r>
              <a:rPr lang="ru-RU" sz="900" dirty="0">
                <a:solidFill>
                  <a:prstClr val="black"/>
                </a:solidFill>
                <a:latin typeface="+mn-lt"/>
                <a:cs typeface="+mn-cs"/>
              </a:rPr>
              <a:t>в список избирателей</a:t>
            </a:r>
          </a:p>
        </p:txBody>
      </p:sp>
      <p:sp>
        <p:nvSpPr>
          <p:cNvPr id="61" name="Стрелка вверх 60"/>
          <p:cNvSpPr/>
          <p:nvPr/>
        </p:nvSpPr>
        <p:spPr>
          <a:xfrm rot="10800000">
            <a:off x="7164388" y="2276872"/>
            <a:ext cx="215900" cy="408516"/>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249" tIns="29125" rIns="58249" bIns="29125" anchor="ctr"/>
          <a:lstStyle/>
          <a:p>
            <a:pPr algn="ctr" defTabSz="913333" fontAlgn="auto">
              <a:spcBef>
                <a:spcPts val="0"/>
              </a:spcBef>
              <a:spcAft>
                <a:spcPts val="0"/>
              </a:spcAft>
              <a:defRPr/>
            </a:pPr>
            <a:endParaRPr lang="ru-RU" dirty="0"/>
          </a:p>
        </p:txBody>
      </p:sp>
      <p:sp>
        <p:nvSpPr>
          <p:cNvPr id="63" name="Прямоугольник 62"/>
          <p:cNvSpPr/>
          <p:nvPr/>
        </p:nvSpPr>
        <p:spPr>
          <a:xfrm>
            <a:off x="5724129" y="3525178"/>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Предъявление избирателем документа,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удостоверяющего </a:t>
            </a:r>
            <a:r>
              <a:rPr lang="ru-RU" sz="900" dirty="0">
                <a:solidFill>
                  <a:prstClr val="black"/>
                </a:solidFill>
                <a:latin typeface="+mn-lt"/>
                <a:cs typeface="+mn-cs"/>
              </a:rPr>
              <a:t>личность</a:t>
            </a:r>
          </a:p>
        </p:txBody>
      </p:sp>
      <p:sp>
        <p:nvSpPr>
          <p:cNvPr id="64" name="Прямоугольник 63"/>
          <p:cNvSpPr/>
          <p:nvPr/>
        </p:nvSpPr>
        <p:spPr>
          <a:xfrm>
            <a:off x="5724129" y="4106758"/>
            <a:ext cx="3240359" cy="4743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Проверка членом УИК информации об избирателе в Р</a:t>
            </a:r>
            <a:r>
              <a:rPr lang="ru-RU" sz="900" dirty="0">
                <a:latin typeface="+mn-lt"/>
              </a:rPr>
              <a:t>еестре избирателей, подавших заявления о включении </a:t>
            </a:r>
            <a:r>
              <a:rPr lang="ru-RU" sz="900" dirty="0" smtClean="0">
                <a:latin typeface="+mn-lt"/>
              </a:rPr>
              <a:t>в </a:t>
            </a:r>
            <a:r>
              <a:rPr lang="ru-RU" sz="900" dirty="0">
                <a:latin typeface="+mn-lt"/>
              </a:rPr>
              <a:t>список избирателей по месту нахождения</a:t>
            </a:r>
            <a:endParaRPr lang="ru-RU" sz="900" dirty="0">
              <a:solidFill>
                <a:prstClr val="black"/>
              </a:solidFill>
              <a:latin typeface="+mn-lt"/>
              <a:cs typeface="+mn-cs"/>
            </a:endParaRPr>
          </a:p>
        </p:txBody>
      </p:sp>
      <p:cxnSp>
        <p:nvCxnSpPr>
          <p:cNvPr id="68" name="Прямая со стрелкой 67"/>
          <p:cNvCxnSpPr/>
          <p:nvPr/>
        </p:nvCxnSpPr>
        <p:spPr>
          <a:xfrm>
            <a:off x="7308304" y="4581128"/>
            <a:ext cx="800" cy="25400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5724129" y="5325378"/>
            <a:ext cx="3240359" cy="335870"/>
          </a:xfrm>
          <a:prstGeom prst="rect">
            <a:avLst/>
          </a:prstGeom>
          <a:ln w="9525">
            <a:solidFill>
              <a:schemeClr val="accent1">
                <a:shade val="95000"/>
                <a:satMod val="105000"/>
              </a:schemeClr>
            </a:solidFill>
          </a:ln>
        </p:spPr>
        <p:txBody>
          <a:bodyPr wrap="square" lIns="58300" tIns="29151" rIns="58300" bIns="29151">
            <a:spAutoFit/>
          </a:bodyPr>
          <a:lstStyle/>
          <a:p>
            <a:pPr algn="ctr" defTabSz="913163">
              <a:defRPr/>
            </a:pPr>
            <a:r>
              <a:rPr lang="ru-RU" sz="900" dirty="0">
                <a:solidFill>
                  <a:prstClr val="black"/>
                </a:solidFill>
                <a:latin typeface="+mn-lt"/>
                <a:cs typeface="+mn-cs"/>
              </a:rPr>
              <a:t>Выдача избирателю избирательного бюллетеня </a:t>
            </a:r>
            <a:r>
              <a:rPr lang="ru-RU" sz="900" dirty="0" smtClean="0">
                <a:solidFill>
                  <a:prstClr val="black"/>
                </a:solidFill>
                <a:latin typeface="+mn-lt"/>
                <a:cs typeface="+mn-cs"/>
              </a:rPr>
              <a:t/>
            </a:r>
            <a:br>
              <a:rPr lang="ru-RU" sz="900" dirty="0" smtClean="0">
                <a:solidFill>
                  <a:prstClr val="black"/>
                </a:solidFill>
                <a:latin typeface="+mn-lt"/>
                <a:cs typeface="+mn-cs"/>
              </a:rPr>
            </a:br>
            <a:r>
              <a:rPr lang="ru-RU" sz="900" dirty="0" smtClean="0">
                <a:solidFill>
                  <a:prstClr val="black"/>
                </a:solidFill>
                <a:latin typeface="+mn-lt"/>
                <a:cs typeface="+mn-cs"/>
              </a:rPr>
              <a:t>и </a:t>
            </a:r>
            <a:r>
              <a:rPr lang="ru-RU" sz="900" dirty="0">
                <a:solidFill>
                  <a:prstClr val="black"/>
                </a:solidFill>
                <a:latin typeface="+mn-lt"/>
                <a:cs typeface="+mn-cs"/>
              </a:rPr>
              <a:t>голосование избирателя </a:t>
            </a:r>
          </a:p>
        </p:txBody>
      </p:sp>
      <p:cxnSp>
        <p:nvCxnSpPr>
          <p:cNvPr id="70" name="Прямая со стрелкой 69"/>
          <p:cNvCxnSpPr/>
          <p:nvPr/>
        </p:nvCxnSpPr>
        <p:spPr>
          <a:xfrm flipH="1">
            <a:off x="7308304" y="5013176"/>
            <a:ext cx="800" cy="30932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1" name="Заголовок 1"/>
          <p:cNvSpPr txBox="1">
            <a:spLocks/>
          </p:cNvSpPr>
          <p:nvPr/>
        </p:nvSpPr>
        <p:spPr bwMode="auto">
          <a:xfrm>
            <a:off x="5495925" y="1196752"/>
            <a:ext cx="3549650" cy="289984"/>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ea typeface="+mj-ea"/>
                <a:cs typeface="+mj-cs"/>
              </a:rPr>
              <a:t>В ДЕНЬ ГОЛОСОВАНИЯ</a:t>
            </a:r>
            <a:endParaRPr lang="ru-RU" sz="800" b="1" dirty="0">
              <a:latin typeface="+mn-lt"/>
              <a:ea typeface="+mj-ea"/>
              <a:cs typeface="+mj-cs"/>
            </a:endParaRPr>
          </a:p>
        </p:txBody>
      </p:sp>
      <p:cxnSp>
        <p:nvCxnSpPr>
          <p:cNvPr id="49" name="Прямая со стрелкой 48"/>
          <p:cNvCxnSpPr/>
          <p:nvPr/>
        </p:nvCxnSpPr>
        <p:spPr>
          <a:xfrm>
            <a:off x="7308304" y="3861048"/>
            <a:ext cx="800" cy="25400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54" name="Рисунок 53" descr="1500x500.jpg"/>
          <p:cNvPicPr>
            <a:picLocks noChangeAspect="1"/>
          </p:cNvPicPr>
          <p:nvPr/>
        </p:nvPicPr>
        <p:blipFill>
          <a:blip r:embed="rId4" cstate="print"/>
          <a:stretch>
            <a:fillRect/>
          </a:stretch>
        </p:blipFill>
        <p:spPr>
          <a:xfrm>
            <a:off x="0" y="0"/>
            <a:ext cx="9144000" cy="692696"/>
          </a:xfrm>
          <a:prstGeom prst="rect">
            <a:avLst/>
          </a:prstGeom>
        </p:spPr>
      </p:pic>
      <p:sp>
        <p:nvSpPr>
          <p:cNvPr id="51" name="Прямоугольник 50"/>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134</a:t>
            </a:r>
            <a:endParaRPr lang="ru-RU" b="1" dirty="0">
              <a:solidFill>
                <a:schemeClr val="bg1"/>
              </a:solidFill>
            </a:endParaRPr>
          </a:p>
        </p:txBody>
      </p:sp>
      <p:sp>
        <p:nvSpPr>
          <p:cNvPr id="52" name="Заголовок 1"/>
          <p:cNvSpPr txBox="1">
            <a:spLocks/>
          </p:cNvSpPr>
          <p:nvPr/>
        </p:nvSpPr>
        <p:spPr>
          <a:xfrm>
            <a:off x="-36512" y="692696"/>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48" name="Прямоугольник 47"/>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029468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Прямая со стрелкой 59"/>
          <p:cNvCxnSpPr/>
          <p:nvPr/>
        </p:nvCxnSpPr>
        <p:spPr>
          <a:xfrm>
            <a:off x="7254240" y="4984216"/>
            <a:ext cx="0" cy="31699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a:endCxn id="66" idx="0"/>
          </p:cNvCxnSpPr>
          <p:nvPr/>
        </p:nvCxnSpPr>
        <p:spPr>
          <a:xfrm>
            <a:off x="2771775" y="3134856"/>
            <a:ext cx="794" cy="8636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2771776" y="2132856"/>
            <a:ext cx="24" cy="69634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1259632" y="2827908"/>
            <a:ext cx="2952328" cy="673100"/>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r>
              <a:rPr lang="ru-RU" sz="900" dirty="0" smtClean="0">
                <a:solidFill>
                  <a:schemeClr val="tx1"/>
                </a:solidFill>
              </a:rPr>
              <a:t>УИК по месту жительства избирателя, </a:t>
            </a:r>
            <a:br>
              <a:rPr lang="ru-RU" sz="900" dirty="0" smtClean="0">
                <a:solidFill>
                  <a:schemeClr val="tx1"/>
                </a:solidFill>
              </a:rPr>
            </a:br>
            <a:r>
              <a:rPr lang="ru-RU" sz="900" dirty="0" smtClean="0">
                <a:solidFill>
                  <a:schemeClr val="tx1"/>
                </a:solidFill>
              </a:rPr>
              <a:t>где он включен в список избирателей</a:t>
            </a:r>
          </a:p>
          <a:p>
            <a:pPr algn="ctr" defTabSz="913333" fontAlgn="auto">
              <a:spcBef>
                <a:spcPts val="0"/>
              </a:spcBef>
              <a:spcAft>
                <a:spcPts val="0"/>
              </a:spcAft>
              <a:defRPr/>
            </a:pPr>
            <a:r>
              <a:rPr lang="ru-RU" sz="900" b="1" dirty="0" smtClean="0">
                <a:solidFill>
                  <a:srgbClr val="FF0000"/>
                </a:solidFill>
              </a:rPr>
              <a:t>(за 4 и менее дней до дня голосования)</a:t>
            </a:r>
            <a:endParaRPr lang="ru-RU" sz="900" b="1" dirty="0">
              <a:solidFill>
                <a:srgbClr val="FF0000"/>
              </a:solidFill>
            </a:endParaRPr>
          </a:p>
        </p:txBody>
      </p:sp>
      <p:sp>
        <p:nvSpPr>
          <p:cNvPr id="48" name="Заголовок 1"/>
          <p:cNvSpPr txBox="1">
            <a:spLocks/>
          </p:cNvSpPr>
          <p:nvPr/>
        </p:nvSpPr>
        <p:spPr bwMode="auto">
          <a:xfrm>
            <a:off x="5576309" y="1050784"/>
            <a:ext cx="3549650" cy="289984"/>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ea typeface="+mj-ea"/>
                <a:cs typeface="+mj-cs"/>
              </a:rPr>
              <a:t>В ДЕНЬ ГОЛОСОВАНИЯ</a:t>
            </a:r>
            <a:endParaRPr lang="ru-RU" sz="800" b="1" dirty="0">
              <a:latin typeface="+mn-lt"/>
              <a:ea typeface="+mj-ea"/>
              <a:cs typeface="+mj-cs"/>
            </a:endParaRPr>
          </a:p>
        </p:txBody>
      </p:sp>
      <p:sp>
        <p:nvSpPr>
          <p:cNvPr id="65" name="Скругленный прямоугольник 64"/>
          <p:cNvSpPr/>
          <p:nvPr/>
        </p:nvSpPr>
        <p:spPr>
          <a:xfrm>
            <a:off x="5796136" y="2492896"/>
            <a:ext cx="2952328" cy="504056"/>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1100" dirty="0" smtClean="0">
                <a:solidFill>
                  <a:schemeClr val="tx1"/>
                </a:solidFill>
              </a:rPr>
              <a:t>УИК по месту нахождения избирателя</a:t>
            </a:r>
            <a:br>
              <a:rPr lang="ru-RU" sz="1100" dirty="0" smtClean="0">
                <a:solidFill>
                  <a:schemeClr val="tx1"/>
                </a:solidFill>
              </a:rPr>
            </a:br>
            <a:r>
              <a:rPr lang="ru-RU" sz="1100" dirty="0" smtClean="0">
                <a:solidFill>
                  <a:schemeClr val="tx1"/>
                </a:solidFill>
              </a:rPr>
              <a:t>на любом избирательном участке</a:t>
            </a:r>
            <a:endParaRPr lang="ru-RU" sz="1100" dirty="0">
              <a:solidFill>
                <a:schemeClr val="tx1"/>
              </a:solidFill>
            </a:endParaRPr>
          </a:p>
        </p:txBody>
      </p:sp>
      <p:sp>
        <p:nvSpPr>
          <p:cNvPr id="72" name="Прямоугольник с двумя скругленными соседними углами 71"/>
          <p:cNvSpPr/>
          <p:nvPr/>
        </p:nvSpPr>
        <p:spPr>
          <a:xfrm>
            <a:off x="468313" y="5157688"/>
            <a:ext cx="4608512" cy="863600"/>
          </a:xfrm>
          <a:prstGeom prst="round2SameRect">
            <a:avLst>
              <a:gd name="adj1" fmla="val 0"/>
              <a:gd name="adj2" fmla="val 0"/>
            </a:avLst>
          </a:prstGeom>
          <a:noFill/>
          <a:ln w="19050">
            <a:solidFill>
              <a:schemeClr val="accent1"/>
            </a:solidFill>
          </a:ln>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ctr" defTabSz="913333" fontAlgn="auto">
              <a:spcBef>
                <a:spcPts val="0"/>
              </a:spcBef>
              <a:spcAft>
                <a:spcPts val="0"/>
              </a:spcAft>
              <a:defRPr/>
            </a:pPr>
            <a:r>
              <a:rPr lang="ru-RU" sz="1000" dirty="0" smtClean="0">
                <a:solidFill>
                  <a:schemeClr val="tx1"/>
                </a:solidFill>
              </a:rPr>
              <a:t>УИК исключает избирателя из списка избирателей.</a:t>
            </a:r>
            <a:br>
              <a:rPr lang="ru-RU" sz="1000" dirty="0" smtClean="0">
                <a:solidFill>
                  <a:schemeClr val="tx1"/>
                </a:solidFill>
              </a:rPr>
            </a:br>
            <a:r>
              <a:rPr lang="ru-RU" sz="1000" dirty="0" smtClean="0">
                <a:solidFill>
                  <a:schemeClr val="tx1"/>
                </a:solidFill>
              </a:rPr>
              <a:t>У избирателя остается заявление, на которое наклеивается </a:t>
            </a:r>
            <a:r>
              <a:rPr lang="ru-RU" sz="1000" b="1" dirty="0" smtClean="0">
                <a:solidFill>
                  <a:srgbClr val="FF0000"/>
                </a:solidFill>
              </a:rPr>
              <a:t>специальная марка</a:t>
            </a:r>
            <a:endParaRPr lang="ru-RU" sz="1000" b="1" dirty="0">
              <a:solidFill>
                <a:srgbClr val="FF0000"/>
              </a:solidFill>
            </a:endParaRPr>
          </a:p>
        </p:txBody>
      </p:sp>
      <p:sp>
        <p:nvSpPr>
          <p:cNvPr id="77" name="Заголовок 1"/>
          <p:cNvSpPr txBox="1">
            <a:spLocks/>
          </p:cNvSpPr>
          <p:nvPr/>
        </p:nvSpPr>
        <p:spPr bwMode="auto">
          <a:xfrm>
            <a:off x="98425" y="1086768"/>
            <a:ext cx="5297488" cy="254000"/>
          </a:xfrm>
          <a:prstGeom prst="rect">
            <a:avLst/>
          </a:prstGeom>
          <a:noFill/>
          <a:ln w="9525">
            <a:noFill/>
            <a:miter lim="800000"/>
            <a:headEnd/>
            <a:tailEnd/>
          </a:ln>
        </p:spPr>
        <p:txBody>
          <a:bodyPr lIns="91333" tIns="45668" rIns="91333" bIns="45668" anchor="ctr"/>
          <a:lstStyle/>
          <a:p>
            <a:pPr algn="ctr" defTabSz="910950">
              <a:defRPr/>
            </a:pPr>
            <a:r>
              <a:rPr lang="ru-RU" sz="1000" b="1" dirty="0">
                <a:latin typeface="+mn-lt"/>
              </a:rPr>
              <a:t>ДО ДНЯ ГОЛОСОВАНИЯ</a:t>
            </a:r>
            <a:endParaRPr lang="ru-RU" sz="800" b="1" dirty="0">
              <a:latin typeface="+mn-lt"/>
              <a:ea typeface="+mj-ea"/>
              <a:cs typeface="+mj-cs"/>
            </a:endParaRPr>
          </a:p>
        </p:txBody>
      </p:sp>
      <p:sp>
        <p:nvSpPr>
          <p:cNvPr id="80" name="Прямоугольник 79"/>
          <p:cNvSpPr/>
          <p:nvPr/>
        </p:nvSpPr>
        <p:spPr>
          <a:xfrm>
            <a:off x="323528" y="1124744"/>
            <a:ext cx="4896544" cy="56464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82" name="Скругленный прямоугольник 81"/>
          <p:cNvSpPr/>
          <p:nvPr/>
        </p:nvSpPr>
        <p:spPr>
          <a:xfrm>
            <a:off x="5549901" y="5949280"/>
            <a:ext cx="358775" cy="258233"/>
          </a:xfrm>
          <a:prstGeom prst="roundRect">
            <a:avLst>
              <a:gd name="adj" fmla="val 0"/>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3" name="Скругленный прямоугольник 82"/>
          <p:cNvSpPr/>
          <p:nvPr/>
        </p:nvSpPr>
        <p:spPr>
          <a:xfrm>
            <a:off x="5549901" y="6309320"/>
            <a:ext cx="358775" cy="260351"/>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defRPr/>
            </a:pPr>
            <a:endParaRPr lang="ru-RU" sz="700" dirty="0">
              <a:solidFill>
                <a:schemeClr val="tx1"/>
              </a:solidFill>
            </a:endParaRPr>
          </a:p>
        </p:txBody>
      </p:sp>
      <p:sp>
        <p:nvSpPr>
          <p:cNvPr id="85" name="Прямоугольник 84"/>
          <p:cNvSpPr/>
          <p:nvPr/>
        </p:nvSpPr>
        <p:spPr>
          <a:xfrm>
            <a:off x="5961064" y="5949280"/>
            <a:ext cx="3074987" cy="305093"/>
          </a:xfrm>
          <a:prstGeom prst="rect">
            <a:avLst/>
          </a:prstGeom>
        </p:spPr>
        <p:txBody>
          <a:bodyPr lIns="58300" tIns="29151" rIns="58300" bIns="29151">
            <a:spAutoFit/>
          </a:bodyPr>
          <a:lstStyle/>
          <a:p>
            <a:pPr defTabSz="913333" fontAlgn="auto">
              <a:spcBef>
                <a:spcPts val="0"/>
              </a:spcBef>
              <a:spcAft>
                <a:spcPts val="0"/>
              </a:spcAft>
              <a:buFontTx/>
              <a:buChar char="-"/>
              <a:defRPr/>
            </a:pPr>
            <a:r>
              <a:rPr lang="ru-RU" sz="700" dirty="0">
                <a:latin typeface="+mn-lt"/>
              </a:rPr>
              <a:t> </a:t>
            </a:r>
            <a:r>
              <a:rPr lang="ru-RU" sz="800" dirty="0">
                <a:latin typeface="+mn-lt"/>
              </a:rPr>
              <a:t>УИК по месту жительства избирателя, где он включен </a:t>
            </a:r>
            <a:br>
              <a:rPr lang="ru-RU" sz="800" dirty="0">
                <a:latin typeface="+mn-lt"/>
              </a:rPr>
            </a:br>
            <a:r>
              <a:rPr lang="ru-RU" sz="800" dirty="0">
                <a:latin typeface="+mn-lt"/>
              </a:rPr>
              <a:t>в список избирателей</a:t>
            </a:r>
          </a:p>
        </p:txBody>
      </p:sp>
      <p:sp>
        <p:nvSpPr>
          <p:cNvPr id="86" name="Прямоугольник 85"/>
          <p:cNvSpPr/>
          <p:nvPr/>
        </p:nvSpPr>
        <p:spPr>
          <a:xfrm>
            <a:off x="5961064" y="6309320"/>
            <a:ext cx="3074987" cy="305093"/>
          </a:xfrm>
          <a:prstGeom prst="rect">
            <a:avLst/>
          </a:prstGeom>
        </p:spPr>
        <p:txBody>
          <a:bodyPr lIns="58300" tIns="29151" rIns="58300" bIns="29151">
            <a:spAutoFit/>
          </a:bodyPr>
          <a:lstStyle/>
          <a:p>
            <a:pPr defTabSz="913333" fontAlgn="auto">
              <a:spcBef>
                <a:spcPts val="0"/>
              </a:spcBef>
              <a:spcAft>
                <a:spcPts val="0"/>
              </a:spcAft>
              <a:defRPr/>
            </a:pPr>
            <a:r>
              <a:rPr lang="ru-RU" sz="800" dirty="0">
                <a:latin typeface="+mn-lt"/>
              </a:rPr>
              <a:t>- УИК по месту нахождения избирателя, где он планирует голосовать</a:t>
            </a:r>
          </a:p>
        </p:txBody>
      </p:sp>
      <p:pic>
        <p:nvPicPr>
          <p:cNvPr id="5137" name="Рисунок 48" descr="radacina-men-in-black-2.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39020" y="1425848"/>
            <a:ext cx="204788"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 name="Прямоугольник 116"/>
          <p:cNvSpPr/>
          <p:nvPr/>
        </p:nvSpPr>
        <p:spPr>
          <a:xfrm>
            <a:off x="5436096" y="1124744"/>
            <a:ext cx="3549650" cy="464782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pic>
        <p:nvPicPr>
          <p:cNvPr id="5141" name="Рисунок 48" descr="radacina-men-in-black-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73334" y="1340768"/>
            <a:ext cx="204788" cy="637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 name="Стрелка вверх 189"/>
          <p:cNvSpPr/>
          <p:nvPr/>
        </p:nvSpPr>
        <p:spPr>
          <a:xfrm rot="10800000">
            <a:off x="7173334" y="2060848"/>
            <a:ext cx="215900" cy="410633"/>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249" tIns="29125" rIns="58249" bIns="29125" anchor="ctr"/>
          <a:lstStyle/>
          <a:p>
            <a:pPr algn="ctr" defTabSz="913333" fontAlgn="auto">
              <a:spcBef>
                <a:spcPts val="0"/>
              </a:spcBef>
              <a:spcAft>
                <a:spcPts val="0"/>
              </a:spcAft>
              <a:defRPr/>
            </a:pPr>
            <a:endParaRPr lang="ru-RU" dirty="0"/>
          </a:p>
        </p:txBody>
      </p:sp>
      <p:sp>
        <p:nvSpPr>
          <p:cNvPr id="192" name="Прямоугольник 191"/>
          <p:cNvSpPr/>
          <p:nvPr/>
        </p:nvSpPr>
        <p:spPr>
          <a:xfrm>
            <a:off x="5652121" y="3356992"/>
            <a:ext cx="3312367" cy="335870"/>
          </a:xfrm>
          <a:prstGeom prst="rect">
            <a:avLst/>
          </a:prstGeom>
          <a:ln w="19050">
            <a:solidFill>
              <a:schemeClr val="accent1">
                <a:shade val="95000"/>
                <a:satMod val="105000"/>
              </a:schemeClr>
            </a:solidFill>
          </a:ln>
        </p:spPr>
        <p:txBody>
          <a:bodyPr wrap="square" lIns="58300" tIns="29151" rIns="58300" bIns="29151">
            <a:spAutoFit/>
          </a:bodyPr>
          <a:lstStyle/>
          <a:p>
            <a:pPr algn="ctr" defTabSz="913163">
              <a:defRPr/>
            </a:pPr>
            <a:r>
              <a:rPr lang="ru-RU" sz="900" dirty="0" smtClean="0">
                <a:solidFill>
                  <a:prstClr val="black"/>
                </a:solidFill>
                <a:latin typeface="+mn-lt"/>
                <a:cs typeface="+mn-cs"/>
              </a:rPr>
              <a:t>Предъявление избирателем документа, </a:t>
            </a:r>
            <a:br>
              <a:rPr lang="ru-RU" sz="900" dirty="0" smtClean="0">
                <a:solidFill>
                  <a:prstClr val="black"/>
                </a:solidFill>
                <a:latin typeface="+mn-lt"/>
                <a:cs typeface="+mn-cs"/>
              </a:rPr>
            </a:br>
            <a:r>
              <a:rPr lang="ru-RU" sz="900" dirty="0" smtClean="0">
                <a:solidFill>
                  <a:prstClr val="black"/>
                </a:solidFill>
                <a:latin typeface="+mn-lt"/>
                <a:cs typeface="+mn-cs"/>
              </a:rPr>
              <a:t>удостоверяющего личность, и заявления</a:t>
            </a:r>
            <a:endParaRPr lang="ru-RU" sz="900" dirty="0">
              <a:solidFill>
                <a:prstClr val="black"/>
              </a:solidFill>
              <a:latin typeface="+mn-lt"/>
              <a:cs typeface="+mn-cs"/>
            </a:endParaRPr>
          </a:p>
        </p:txBody>
      </p:sp>
      <p:sp>
        <p:nvSpPr>
          <p:cNvPr id="196" name="Прямоугольник 195"/>
          <p:cNvSpPr/>
          <p:nvPr/>
        </p:nvSpPr>
        <p:spPr>
          <a:xfrm>
            <a:off x="5652120" y="5253370"/>
            <a:ext cx="3312368" cy="335870"/>
          </a:xfrm>
          <a:prstGeom prst="rect">
            <a:avLst/>
          </a:prstGeom>
          <a:ln w="19050">
            <a:solidFill>
              <a:schemeClr val="accent1">
                <a:shade val="95000"/>
                <a:satMod val="105000"/>
              </a:schemeClr>
            </a:solidFill>
          </a:ln>
        </p:spPr>
        <p:txBody>
          <a:bodyPr wrap="square" lIns="58300" tIns="29151" rIns="58300" bIns="29151">
            <a:spAutoFit/>
          </a:bodyPr>
          <a:lstStyle/>
          <a:p>
            <a:pPr algn="ctr" defTabSz="913163">
              <a:defRPr/>
            </a:pPr>
            <a:r>
              <a:rPr lang="ru-RU" sz="900" dirty="0" smtClean="0">
                <a:solidFill>
                  <a:prstClr val="black"/>
                </a:solidFill>
                <a:latin typeface="+mn-lt"/>
                <a:cs typeface="+mn-cs"/>
              </a:rPr>
              <a:t>Выдача избирателю избирательного бюллетеня </a:t>
            </a:r>
            <a:br>
              <a:rPr lang="ru-RU" sz="900" dirty="0" smtClean="0">
                <a:solidFill>
                  <a:prstClr val="black"/>
                </a:solidFill>
                <a:latin typeface="+mn-lt"/>
                <a:cs typeface="+mn-cs"/>
              </a:rPr>
            </a:br>
            <a:r>
              <a:rPr lang="ru-RU" sz="900" dirty="0" smtClean="0">
                <a:solidFill>
                  <a:prstClr val="black"/>
                </a:solidFill>
                <a:latin typeface="+mn-lt"/>
                <a:cs typeface="+mn-cs"/>
              </a:rPr>
              <a:t>и голосование избирателя </a:t>
            </a:r>
          </a:p>
        </p:txBody>
      </p:sp>
      <p:cxnSp>
        <p:nvCxnSpPr>
          <p:cNvPr id="57" name="Прямая со стрелкой 56"/>
          <p:cNvCxnSpPr/>
          <p:nvPr/>
        </p:nvCxnSpPr>
        <p:spPr>
          <a:xfrm>
            <a:off x="2771775" y="4388841"/>
            <a:ext cx="0" cy="76835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86" name="Прямоугольник 185"/>
          <p:cNvSpPr/>
          <p:nvPr/>
        </p:nvSpPr>
        <p:spPr>
          <a:xfrm>
            <a:off x="5652120" y="4077072"/>
            <a:ext cx="3312368" cy="197371"/>
          </a:xfrm>
          <a:prstGeom prst="rect">
            <a:avLst/>
          </a:prstGeom>
          <a:ln w="19050">
            <a:solidFill>
              <a:schemeClr val="accent1">
                <a:shade val="95000"/>
                <a:satMod val="105000"/>
              </a:schemeClr>
            </a:solidFill>
          </a:ln>
        </p:spPr>
        <p:txBody>
          <a:bodyPr wrap="square" lIns="58300" tIns="29151" rIns="58300" bIns="29151">
            <a:spAutoFit/>
          </a:bodyPr>
          <a:lstStyle/>
          <a:p>
            <a:pPr algn="ctr" defTabSz="913163">
              <a:defRPr/>
            </a:pPr>
            <a:r>
              <a:rPr lang="ru-RU" sz="900" dirty="0" smtClean="0">
                <a:solidFill>
                  <a:prstClr val="black"/>
                </a:solidFill>
                <a:latin typeface="+mn-lt"/>
                <a:cs typeface="+mn-cs"/>
              </a:rPr>
              <a:t>Включение избирателя в список избирателей</a:t>
            </a:r>
            <a:endParaRPr lang="ru-RU" sz="900" dirty="0">
              <a:solidFill>
                <a:prstClr val="black"/>
              </a:solidFill>
              <a:latin typeface="+mn-lt"/>
              <a:cs typeface="+mn-cs"/>
            </a:endParaRPr>
          </a:p>
        </p:txBody>
      </p:sp>
      <p:cxnSp>
        <p:nvCxnSpPr>
          <p:cNvPr id="33" name="Прямая со стрелкой 32"/>
          <p:cNvCxnSpPr/>
          <p:nvPr/>
        </p:nvCxnSpPr>
        <p:spPr>
          <a:xfrm>
            <a:off x="7272300" y="3003679"/>
            <a:ext cx="228" cy="35331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Заголовок 1"/>
          <p:cNvSpPr txBox="1">
            <a:spLocks/>
          </p:cNvSpPr>
          <p:nvPr/>
        </p:nvSpPr>
        <p:spPr bwMode="auto">
          <a:xfrm>
            <a:off x="0" y="908720"/>
            <a:ext cx="9144000" cy="21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3" tIns="45668" rIns="91333" bIns="45668" numCol="1" anchor="ctr" anchorCtr="0" compatLnSpc="1">
            <a:prstTxWarp prst="textNoShape">
              <a:avLst/>
            </a:prstTxWarp>
          </a:bodyPr>
          <a:lstStyle>
            <a:lvl1pPr algn="ctr" defTabSz="909638" rtl="0" eaLnBrk="0" fontAlgn="base" hangingPunct="0">
              <a:spcBef>
                <a:spcPct val="0"/>
              </a:spcBef>
              <a:spcAft>
                <a:spcPct val="0"/>
              </a:spcAft>
              <a:defRPr sz="4400" kern="1200">
                <a:solidFill>
                  <a:schemeClr val="tx1"/>
                </a:solidFill>
                <a:latin typeface="+mj-lt"/>
                <a:ea typeface="+mj-ea"/>
                <a:cs typeface="+mj-cs"/>
              </a:defRPr>
            </a:lvl1pPr>
            <a:lvl2pPr algn="ctr" defTabSz="909638" rtl="0" eaLnBrk="0" fontAlgn="base" hangingPunct="0">
              <a:spcBef>
                <a:spcPct val="0"/>
              </a:spcBef>
              <a:spcAft>
                <a:spcPct val="0"/>
              </a:spcAft>
              <a:defRPr sz="4400">
                <a:solidFill>
                  <a:schemeClr val="tx1"/>
                </a:solidFill>
                <a:latin typeface="Calibri" pitchFamily="34" charset="0"/>
              </a:defRPr>
            </a:lvl2pPr>
            <a:lvl3pPr algn="ctr" defTabSz="909638" rtl="0" eaLnBrk="0" fontAlgn="base" hangingPunct="0">
              <a:spcBef>
                <a:spcPct val="0"/>
              </a:spcBef>
              <a:spcAft>
                <a:spcPct val="0"/>
              </a:spcAft>
              <a:defRPr sz="4400">
                <a:solidFill>
                  <a:schemeClr val="tx1"/>
                </a:solidFill>
                <a:latin typeface="Calibri" pitchFamily="34" charset="0"/>
              </a:defRPr>
            </a:lvl3pPr>
            <a:lvl4pPr algn="ctr" defTabSz="909638" rtl="0" eaLnBrk="0" fontAlgn="base" hangingPunct="0">
              <a:spcBef>
                <a:spcPct val="0"/>
              </a:spcBef>
              <a:spcAft>
                <a:spcPct val="0"/>
              </a:spcAft>
              <a:defRPr sz="4400">
                <a:solidFill>
                  <a:schemeClr val="tx1"/>
                </a:solidFill>
                <a:latin typeface="Calibri" pitchFamily="34" charset="0"/>
              </a:defRPr>
            </a:lvl4pPr>
            <a:lvl5pPr algn="ctr" defTabSz="909638" rtl="0" eaLnBrk="0" fontAlgn="base" hangingPunct="0">
              <a:spcBef>
                <a:spcPct val="0"/>
              </a:spcBef>
              <a:spcAft>
                <a:spcPct val="0"/>
              </a:spcAft>
              <a:defRPr sz="4400">
                <a:solidFill>
                  <a:schemeClr val="tx1"/>
                </a:solidFill>
                <a:latin typeface="Calibri" pitchFamily="34" charset="0"/>
              </a:defRPr>
            </a:lvl5pPr>
            <a:lvl6pPr marL="291241" algn="ctr" defTabSz="913163" rtl="0" fontAlgn="base">
              <a:spcBef>
                <a:spcPct val="0"/>
              </a:spcBef>
              <a:spcAft>
                <a:spcPct val="0"/>
              </a:spcAft>
              <a:defRPr sz="4400">
                <a:solidFill>
                  <a:schemeClr val="tx1"/>
                </a:solidFill>
                <a:latin typeface="Calibri" pitchFamily="34" charset="0"/>
              </a:defRPr>
            </a:lvl6pPr>
            <a:lvl7pPr marL="582483" algn="ctr" defTabSz="913163" rtl="0" fontAlgn="base">
              <a:spcBef>
                <a:spcPct val="0"/>
              </a:spcBef>
              <a:spcAft>
                <a:spcPct val="0"/>
              </a:spcAft>
              <a:defRPr sz="4400">
                <a:solidFill>
                  <a:schemeClr val="tx1"/>
                </a:solidFill>
                <a:latin typeface="Calibri" pitchFamily="34" charset="0"/>
              </a:defRPr>
            </a:lvl7pPr>
            <a:lvl8pPr marL="873723" algn="ctr" defTabSz="913163" rtl="0" fontAlgn="base">
              <a:spcBef>
                <a:spcPct val="0"/>
              </a:spcBef>
              <a:spcAft>
                <a:spcPct val="0"/>
              </a:spcAft>
              <a:defRPr sz="4400">
                <a:solidFill>
                  <a:schemeClr val="tx1"/>
                </a:solidFill>
                <a:latin typeface="Calibri" pitchFamily="34" charset="0"/>
              </a:defRPr>
            </a:lvl8pPr>
            <a:lvl9pPr marL="1164964" algn="ctr" defTabSz="913163" rtl="0" fontAlgn="base">
              <a:spcBef>
                <a:spcPct val="0"/>
              </a:spcBef>
              <a:spcAft>
                <a:spcPct val="0"/>
              </a:spcAft>
              <a:defRPr sz="4400">
                <a:solidFill>
                  <a:schemeClr val="tx1"/>
                </a:solidFill>
                <a:latin typeface="Calibri" pitchFamily="34" charset="0"/>
              </a:defRPr>
            </a:lvl9pPr>
          </a:lstStyle>
          <a:p>
            <a:pPr eaLnBrk="1" hangingPunct="1">
              <a:defRPr/>
            </a:pPr>
            <a:r>
              <a:rPr lang="ru-RU" sz="1500" b="1" dirty="0"/>
              <a:t>МЕХАНИЗМ ПОДАЧИ ЗАЯВЛЕНИЯ ДЛЯ</a:t>
            </a:r>
            <a:r>
              <a:rPr lang="en-US" sz="1500" b="1" dirty="0"/>
              <a:t> </a:t>
            </a:r>
            <a:r>
              <a:rPr lang="ru-RU" sz="1500" b="1" dirty="0" smtClean="0">
                <a:solidFill>
                  <a:srgbClr val="FF0000"/>
                </a:solidFill>
              </a:rPr>
              <a:t>ТРЕТЬЕЙ </a:t>
            </a:r>
            <a:r>
              <a:rPr lang="ru-RU" sz="1500" b="1" dirty="0">
                <a:solidFill>
                  <a:srgbClr val="FF0000"/>
                </a:solidFill>
              </a:rPr>
              <a:t>ГРУППЫ </a:t>
            </a:r>
            <a:r>
              <a:rPr lang="ru-RU" sz="1500" b="1" dirty="0" smtClean="0">
                <a:solidFill>
                  <a:srgbClr val="FF0000"/>
                </a:solidFill>
              </a:rPr>
              <a:t>ИЗБИРАТЕЛЕЙ</a:t>
            </a:r>
            <a:endParaRPr lang="ru-RU" sz="1500" b="1" dirty="0" smtClean="0">
              <a:latin typeface="+mn-lt"/>
            </a:endParaRPr>
          </a:p>
        </p:txBody>
      </p:sp>
      <p:sp>
        <p:nvSpPr>
          <p:cNvPr id="66" name="Прямоугольник 65"/>
          <p:cNvSpPr/>
          <p:nvPr/>
        </p:nvSpPr>
        <p:spPr>
          <a:xfrm>
            <a:off x="468313" y="3998456"/>
            <a:ext cx="4608512" cy="366648"/>
          </a:xfrm>
          <a:prstGeom prst="rect">
            <a:avLst/>
          </a:prstGeom>
          <a:solidFill>
            <a:schemeClr val="bg1"/>
          </a:solidFill>
          <a:ln w="19050">
            <a:solidFill>
              <a:schemeClr val="accent1"/>
            </a:solidFill>
          </a:ln>
        </p:spPr>
        <p:txBody>
          <a:bodyPr lIns="58300" tIns="29151" rIns="58300" bIns="29151">
            <a:spAutoFit/>
          </a:bodyPr>
          <a:lstStyle/>
          <a:p>
            <a:pPr algn="ctr" defTabSz="683352">
              <a:defRPr/>
            </a:pPr>
            <a:r>
              <a:rPr lang="ru-RU" sz="1000" dirty="0" smtClean="0">
                <a:latin typeface="+mn-lt"/>
              </a:rPr>
              <a:t>Оформление заявления о включении избирателя </a:t>
            </a:r>
            <a:br>
              <a:rPr lang="ru-RU" sz="1000" dirty="0" smtClean="0">
                <a:latin typeface="+mn-lt"/>
              </a:rPr>
            </a:br>
            <a:r>
              <a:rPr lang="ru-RU" sz="1000" dirty="0" smtClean="0">
                <a:latin typeface="+mn-lt"/>
              </a:rPr>
              <a:t>в список избирателей по месту нахождения</a:t>
            </a:r>
            <a:endParaRPr lang="ru-RU" sz="1000" dirty="0">
              <a:latin typeface="+mn-lt"/>
            </a:endParaRPr>
          </a:p>
        </p:txBody>
      </p:sp>
      <p:cxnSp>
        <p:nvCxnSpPr>
          <p:cNvPr id="54" name="Прямая со стрелкой 53"/>
          <p:cNvCxnSpPr/>
          <p:nvPr/>
        </p:nvCxnSpPr>
        <p:spPr>
          <a:xfrm flipH="1">
            <a:off x="7270750" y="3683059"/>
            <a:ext cx="1778" cy="39401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7266432" y="4274500"/>
            <a:ext cx="4318" cy="37863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5652120" y="4653136"/>
            <a:ext cx="3312368" cy="335870"/>
          </a:xfrm>
          <a:prstGeom prst="rect">
            <a:avLst/>
          </a:prstGeom>
          <a:ln w="19050">
            <a:solidFill>
              <a:schemeClr val="accent1">
                <a:shade val="95000"/>
                <a:satMod val="105000"/>
              </a:schemeClr>
            </a:solidFill>
          </a:ln>
        </p:spPr>
        <p:txBody>
          <a:bodyPr wrap="square" lIns="58300" tIns="29151" rIns="58300" bIns="29151">
            <a:spAutoFit/>
          </a:bodyPr>
          <a:lstStyle/>
          <a:p>
            <a:pPr algn="ctr" defTabSz="913163">
              <a:defRPr/>
            </a:pPr>
            <a:r>
              <a:rPr lang="ru-RU" sz="900" dirty="0" smtClean="0">
                <a:solidFill>
                  <a:prstClr val="black"/>
                </a:solidFill>
                <a:latin typeface="+mn-lt"/>
                <a:cs typeface="+mn-cs"/>
              </a:rPr>
              <a:t>Изъятие заявления у избирателя, наклеивание </a:t>
            </a:r>
            <a:br>
              <a:rPr lang="ru-RU" sz="900" dirty="0" smtClean="0">
                <a:solidFill>
                  <a:prstClr val="black"/>
                </a:solidFill>
                <a:latin typeface="+mn-lt"/>
                <a:cs typeface="+mn-cs"/>
              </a:rPr>
            </a:br>
            <a:r>
              <a:rPr lang="ru-RU" sz="900" b="1" dirty="0" smtClean="0">
                <a:solidFill>
                  <a:srgbClr val="FF0000"/>
                </a:solidFill>
                <a:latin typeface="+mn-lt"/>
                <a:cs typeface="+mn-cs"/>
              </a:rPr>
              <a:t>специальной марки </a:t>
            </a:r>
            <a:r>
              <a:rPr lang="ru-RU" sz="900" dirty="0" smtClean="0">
                <a:solidFill>
                  <a:prstClr val="black"/>
                </a:solidFill>
                <a:latin typeface="+mn-lt"/>
                <a:cs typeface="+mn-cs"/>
              </a:rPr>
              <a:t>в список избирателей</a:t>
            </a:r>
            <a:endParaRPr lang="ru-RU" sz="900" dirty="0">
              <a:solidFill>
                <a:prstClr val="black"/>
              </a:solidFill>
              <a:latin typeface="+mn-lt"/>
              <a:cs typeface="+mn-cs"/>
            </a:endParaRPr>
          </a:p>
        </p:txBody>
      </p:sp>
      <p:sp>
        <p:nvSpPr>
          <p:cNvPr id="30" name="Стрелка вправо 29"/>
          <p:cNvSpPr/>
          <p:nvPr/>
        </p:nvSpPr>
        <p:spPr>
          <a:xfrm>
            <a:off x="5220074" y="3573016"/>
            <a:ext cx="260231" cy="387448"/>
          </a:xfrm>
          <a:prstGeom prst="rightArrow">
            <a:avLst/>
          </a:prstGeom>
          <a:solidFill>
            <a:srgbClr val="C00000"/>
          </a:solidFill>
          <a:ln w="1587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135</a:t>
            </a:r>
            <a:endParaRPr lang="ru-RU" b="1" dirty="0">
              <a:solidFill>
                <a:schemeClr val="bg1"/>
              </a:solidFill>
            </a:endParaRPr>
          </a:p>
        </p:txBody>
      </p:sp>
      <p:pic>
        <p:nvPicPr>
          <p:cNvPr id="37" name="Рисунок 36" descr="1500x500.jpg"/>
          <p:cNvPicPr>
            <a:picLocks noChangeAspect="1"/>
          </p:cNvPicPr>
          <p:nvPr/>
        </p:nvPicPr>
        <p:blipFill>
          <a:blip r:embed="rId4" cstate="print"/>
          <a:stretch>
            <a:fillRect/>
          </a:stretch>
        </p:blipFill>
        <p:spPr>
          <a:xfrm>
            <a:off x="0" y="0"/>
            <a:ext cx="9144000" cy="692696"/>
          </a:xfrm>
          <a:prstGeom prst="rect">
            <a:avLst/>
          </a:prstGeom>
        </p:spPr>
      </p:pic>
      <p:sp>
        <p:nvSpPr>
          <p:cNvPr id="35" name="Заголовок 1"/>
          <p:cNvSpPr txBox="1">
            <a:spLocks/>
          </p:cNvSpPr>
          <p:nvPr/>
        </p:nvSpPr>
        <p:spPr>
          <a:xfrm>
            <a:off x="-36512" y="692696"/>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36" name="Прямоугольник 35"/>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565529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1500x500.jpg"/>
          <p:cNvPicPr>
            <a:picLocks noChangeAspect="1"/>
          </p:cNvPicPr>
          <p:nvPr/>
        </p:nvPicPr>
        <p:blipFill>
          <a:blip r:embed="rId2" cstate="print"/>
          <a:stretch>
            <a:fillRect/>
          </a:stretch>
        </p:blipFill>
        <p:spPr>
          <a:xfrm>
            <a:off x="0" y="0"/>
            <a:ext cx="9144000" cy="692696"/>
          </a:xfrm>
          <a:prstGeom prst="rect">
            <a:avLst/>
          </a:prstGeom>
        </p:spPr>
      </p:pic>
      <p:sp>
        <p:nvSpPr>
          <p:cNvPr id="22" name="Прямоугольник 21"/>
          <p:cNvSpPr/>
          <p:nvPr/>
        </p:nvSpPr>
        <p:spPr>
          <a:xfrm>
            <a:off x="1187624" y="3284984"/>
            <a:ext cx="3600400" cy="2232248"/>
          </a:xfrm>
          <a:prstGeom prst="rect">
            <a:avLst/>
          </a:prstGeom>
          <a:solidFill>
            <a:srgbClr val="BAE18F"/>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1600" dirty="0">
                <a:solidFill>
                  <a:schemeClr val="tx1"/>
                </a:solidFill>
              </a:rPr>
              <a:t>Отклеивающаяся часть марки приклеивается</a:t>
            </a:r>
          </a:p>
          <a:p>
            <a:pPr algn="ctr" defTabSz="913333" fontAlgn="auto">
              <a:spcBef>
                <a:spcPts val="0"/>
              </a:spcBef>
              <a:spcAft>
                <a:spcPts val="0"/>
              </a:spcAft>
            </a:pPr>
            <a:r>
              <a:rPr lang="ru-RU" sz="1600" dirty="0">
                <a:solidFill>
                  <a:schemeClr val="tx1"/>
                </a:solidFill>
              </a:rPr>
              <a:t>в день голосования</a:t>
            </a:r>
          </a:p>
          <a:p>
            <a:pPr algn="ctr" defTabSz="913333" fontAlgn="auto">
              <a:spcBef>
                <a:spcPts val="0"/>
              </a:spcBef>
              <a:spcAft>
                <a:spcPts val="0"/>
              </a:spcAft>
            </a:pPr>
            <a:r>
              <a:rPr lang="ru-RU" sz="1600" dirty="0">
                <a:solidFill>
                  <a:schemeClr val="tx1"/>
                </a:solidFill>
              </a:rPr>
              <a:t>в соответствующей графе списка избирателей</a:t>
            </a:r>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455" t="15031" r="50993" b="4336"/>
          <a:stretch/>
        </p:blipFill>
        <p:spPr bwMode="auto">
          <a:xfrm>
            <a:off x="5220072" y="1268760"/>
            <a:ext cx="3600400" cy="5375186"/>
          </a:xfrm>
          <a:prstGeom prst="rect">
            <a:avLst/>
          </a:prstGeom>
          <a:noFill/>
          <a:ln w="9525">
            <a:solidFill>
              <a:schemeClr val="tx2">
                <a:lumMod val="60000"/>
                <a:lumOff val="4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80" name="Прямоугольник 79"/>
          <p:cNvSpPr/>
          <p:nvPr/>
        </p:nvSpPr>
        <p:spPr>
          <a:xfrm>
            <a:off x="98425" y="22558"/>
            <a:ext cx="8947150" cy="6748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14" name="Прямоугольник 13"/>
          <p:cNvSpPr/>
          <p:nvPr/>
        </p:nvSpPr>
        <p:spPr>
          <a:xfrm>
            <a:off x="5436096" y="1340768"/>
            <a:ext cx="864096" cy="504056"/>
          </a:xfrm>
          <a:prstGeom prst="rect">
            <a:avLst/>
          </a:prstGeom>
          <a:gradFill>
            <a:gsLst>
              <a:gs pos="36000">
                <a:srgbClr val="BAE18F"/>
              </a:gs>
              <a:gs pos="40000">
                <a:schemeClr val="accent6">
                  <a:lumMod val="40000"/>
                  <a:lumOff val="60000"/>
                </a:schemeClr>
              </a:gs>
            </a:gsLst>
            <a:lin ang="5400000" scaled="0"/>
          </a:grad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 name="Прямая соединительная линия 3"/>
          <p:cNvCxnSpPr/>
          <p:nvPr/>
        </p:nvCxnSpPr>
        <p:spPr>
          <a:xfrm>
            <a:off x="5436096" y="1484784"/>
            <a:ext cx="918506"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6096" y="1440105"/>
            <a:ext cx="864096" cy="276999"/>
          </a:xfrm>
          <a:prstGeom prst="rect">
            <a:avLst/>
          </a:prstGeom>
          <a:noFill/>
        </p:spPr>
        <p:txBody>
          <a:bodyPr wrap="square" rtlCol="0" anchor="ctr">
            <a:spAutoFit/>
          </a:bodyPr>
          <a:lstStyle/>
          <a:p>
            <a:pPr algn="ctr"/>
            <a:r>
              <a:rPr lang="ru-RU" sz="1200" b="1" dirty="0" smtClean="0">
                <a:solidFill>
                  <a:srgbClr val="002060"/>
                </a:solidFill>
              </a:rPr>
              <a:t>погашено</a:t>
            </a:r>
            <a:endParaRPr lang="ru-RU" sz="1200" b="1" dirty="0">
              <a:solidFill>
                <a:srgbClr val="002060"/>
              </a:solidFill>
            </a:endParaRPr>
          </a:p>
        </p:txBody>
      </p:sp>
      <p:sp>
        <p:nvSpPr>
          <p:cNvPr id="21" name="Стрелка вправо с вырезом 20"/>
          <p:cNvSpPr/>
          <p:nvPr/>
        </p:nvSpPr>
        <p:spPr>
          <a:xfrm rot="19425434" flipH="1">
            <a:off x="3402204" y="1546768"/>
            <a:ext cx="1648991" cy="1225286"/>
          </a:xfrm>
          <a:custGeom>
            <a:avLst/>
            <a:gdLst>
              <a:gd name="connsiteX0" fmla="*/ 0 w 1213545"/>
              <a:gd name="connsiteY0" fmla="*/ 108294 h 462303"/>
              <a:gd name="connsiteX1" fmla="*/ 919557 w 1213545"/>
              <a:gd name="connsiteY1" fmla="*/ 108294 h 462303"/>
              <a:gd name="connsiteX2" fmla="*/ 919557 w 1213545"/>
              <a:gd name="connsiteY2" fmla="*/ 0 h 462303"/>
              <a:gd name="connsiteX3" fmla="*/ 1213545 w 1213545"/>
              <a:gd name="connsiteY3" fmla="*/ 231152 h 462303"/>
              <a:gd name="connsiteX4" fmla="*/ 919557 w 1213545"/>
              <a:gd name="connsiteY4" fmla="*/ 462303 h 462303"/>
              <a:gd name="connsiteX5" fmla="*/ 919557 w 1213545"/>
              <a:gd name="connsiteY5" fmla="*/ 354009 h 462303"/>
              <a:gd name="connsiteX6" fmla="*/ 0 w 1213545"/>
              <a:gd name="connsiteY6" fmla="*/ 354009 h 462303"/>
              <a:gd name="connsiteX7" fmla="*/ 156254 w 1213545"/>
              <a:gd name="connsiteY7" fmla="*/ 231152 h 462303"/>
              <a:gd name="connsiteX8" fmla="*/ 0 w 1213545"/>
              <a:gd name="connsiteY8" fmla="*/ 108294 h 462303"/>
              <a:gd name="connsiteX0" fmla="*/ 0 w 1213545"/>
              <a:gd name="connsiteY0" fmla="*/ 108294 h 462303"/>
              <a:gd name="connsiteX1" fmla="*/ 919557 w 1213545"/>
              <a:gd name="connsiteY1" fmla="*/ 108294 h 462303"/>
              <a:gd name="connsiteX2" fmla="*/ 919557 w 1213545"/>
              <a:gd name="connsiteY2" fmla="*/ 0 h 462303"/>
              <a:gd name="connsiteX3" fmla="*/ 1213545 w 1213545"/>
              <a:gd name="connsiteY3" fmla="*/ 231152 h 462303"/>
              <a:gd name="connsiteX4" fmla="*/ 919557 w 1213545"/>
              <a:gd name="connsiteY4" fmla="*/ 462303 h 462303"/>
              <a:gd name="connsiteX5" fmla="*/ 919557 w 1213545"/>
              <a:gd name="connsiteY5" fmla="*/ 354009 h 462303"/>
              <a:gd name="connsiteX6" fmla="*/ 0 w 1213545"/>
              <a:gd name="connsiteY6" fmla="*/ 354009 h 462303"/>
              <a:gd name="connsiteX7" fmla="*/ 156254 w 1213545"/>
              <a:gd name="connsiteY7" fmla="*/ 231152 h 462303"/>
              <a:gd name="connsiteX8" fmla="*/ 0 w 1213545"/>
              <a:gd name="connsiteY8" fmla="*/ 108294 h 462303"/>
              <a:gd name="connsiteX0" fmla="*/ 0 w 1213545"/>
              <a:gd name="connsiteY0" fmla="*/ 108294 h 462303"/>
              <a:gd name="connsiteX1" fmla="*/ 919557 w 1213545"/>
              <a:gd name="connsiteY1" fmla="*/ 108294 h 462303"/>
              <a:gd name="connsiteX2" fmla="*/ 919557 w 1213545"/>
              <a:gd name="connsiteY2" fmla="*/ 0 h 462303"/>
              <a:gd name="connsiteX3" fmla="*/ 1213545 w 1213545"/>
              <a:gd name="connsiteY3" fmla="*/ 231152 h 462303"/>
              <a:gd name="connsiteX4" fmla="*/ 919557 w 1213545"/>
              <a:gd name="connsiteY4" fmla="*/ 462303 h 462303"/>
              <a:gd name="connsiteX5" fmla="*/ 919557 w 1213545"/>
              <a:gd name="connsiteY5" fmla="*/ 354009 h 462303"/>
              <a:gd name="connsiteX6" fmla="*/ 0 w 1213545"/>
              <a:gd name="connsiteY6" fmla="*/ 354009 h 462303"/>
              <a:gd name="connsiteX7" fmla="*/ 156254 w 1213545"/>
              <a:gd name="connsiteY7" fmla="*/ 231152 h 462303"/>
              <a:gd name="connsiteX8" fmla="*/ 0 w 1213545"/>
              <a:gd name="connsiteY8" fmla="*/ 108294 h 462303"/>
              <a:gd name="connsiteX0" fmla="*/ 0 w 1222776"/>
              <a:gd name="connsiteY0" fmla="*/ 108294 h 462303"/>
              <a:gd name="connsiteX1" fmla="*/ 919557 w 1222776"/>
              <a:gd name="connsiteY1" fmla="*/ 108294 h 462303"/>
              <a:gd name="connsiteX2" fmla="*/ 919557 w 1222776"/>
              <a:gd name="connsiteY2" fmla="*/ 0 h 462303"/>
              <a:gd name="connsiteX3" fmla="*/ 1222776 w 1222776"/>
              <a:gd name="connsiteY3" fmla="*/ 431522 h 462303"/>
              <a:gd name="connsiteX4" fmla="*/ 919557 w 1222776"/>
              <a:gd name="connsiteY4" fmla="*/ 462303 h 462303"/>
              <a:gd name="connsiteX5" fmla="*/ 919557 w 1222776"/>
              <a:gd name="connsiteY5" fmla="*/ 35400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28115 w 1222776"/>
              <a:gd name="connsiteY1" fmla="*/ 161821 h 462303"/>
              <a:gd name="connsiteX2" fmla="*/ 919557 w 1222776"/>
              <a:gd name="connsiteY2" fmla="*/ 0 h 462303"/>
              <a:gd name="connsiteX3" fmla="*/ 1222776 w 1222776"/>
              <a:gd name="connsiteY3" fmla="*/ 431522 h 462303"/>
              <a:gd name="connsiteX4" fmla="*/ 919557 w 1222776"/>
              <a:gd name="connsiteY4" fmla="*/ 462303 h 462303"/>
              <a:gd name="connsiteX5" fmla="*/ 919557 w 1222776"/>
              <a:gd name="connsiteY5" fmla="*/ 35400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28115 w 1222776"/>
              <a:gd name="connsiteY1" fmla="*/ 161821 h 462303"/>
              <a:gd name="connsiteX2" fmla="*/ 919557 w 1222776"/>
              <a:gd name="connsiteY2" fmla="*/ 0 h 462303"/>
              <a:gd name="connsiteX3" fmla="*/ 1222776 w 1222776"/>
              <a:gd name="connsiteY3" fmla="*/ 431522 h 462303"/>
              <a:gd name="connsiteX4" fmla="*/ 919557 w 1222776"/>
              <a:gd name="connsiteY4" fmla="*/ 462303 h 462303"/>
              <a:gd name="connsiteX5" fmla="*/ 983069 w 1222776"/>
              <a:gd name="connsiteY5" fmla="*/ 30753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97707 w 1222776"/>
              <a:gd name="connsiteY1" fmla="*/ 232616 h 462303"/>
              <a:gd name="connsiteX2" fmla="*/ 919557 w 1222776"/>
              <a:gd name="connsiteY2" fmla="*/ 0 h 462303"/>
              <a:gd name="connsiteX3" fmla="*/ 1222776 w 1222776"/>
              <a:gd name="connsiteY3" fmla="*/ 431522 h 462303"/>
              <a:gd name="connsiteX4" fmla="*/ 919557 w 1222776"/>
              <a:gd name="connsiteY4" fmla="*/ 462303 h 462303"/>
              <a:gd name="connsiteX5" fmla="*/ 983069 w 1222776"/>
              <a:gd name="connsiteY5" fmla="*/ 30753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97707 w 1222776"/>
              <a:gd name="connsiteY1" fmla="*/ 232616 h 462303"/>
              <a:gd name="connsiteX2" fmla="*/ 919557 w 1222776"/>
              <a:gd name="connsiteY2" fmla="*/ 0 h 462303"/>
              <a:gd name="connsiteX3" fmla="*/ 1222776 w 1222776"/>
              <a:gd name="connsiteY3" fmla="*/ 431522 h 462303"/>
              <a:gd name="connsiteX4" fmla="*/ 919557 w 1222776"/>
              <a:gd name="connsiteY4" fmla="*/ 462303 h 462303"/>
              <a:gd name="connsiteX5" fmla="*/ 983069 w 1222776"/>
              <a:gd name="connsiteY5" fmla="*/ 30753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97707 w 1222776"/>
              <a:gd name="connsiteY1" fmla="*/ 232616 h 462303"/>
              <a:gd name="connsiteX2" fmla="*/ 919557 w 1222776"/>
              <a:gd name="connsiteY2" fmla="*/ 0 h 462303"/>
              <a:gd name="connsiteX3" fmla="*/ 1222776 w 1222776"/>
              <a:gd name="connsiteY3" fmla="*/ 431522 h 462303"/>
              <a:gd name="connsiteX4" fmla="*/ 919557 w 1222776"/>
              <a:gd name="connsiteY4" fmla="*/ 462303 h 462303"/>
              <a:gd name="connsiteX5" fmla="*/ 983069 w 1222776"/>
              <a:gd name="connsiteY5" fmla="*/ 307539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997707 w 1222776"/>
              <a:gd name="connsiteY1" fmla="*/ 232616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1023518 w 1222776"/>
              <a:gd name="connsiteY1" fmla="*/ 248506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1023518 w 1222776"/>
              <a:gd name="connsiteY1" fmla="*/ 248506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1029092 w 1222776"/>
              <a:gd name="connsiteY1" fmla="*/ 277673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1029092 w 1222776"/>
              <a:gd name="connsiteY1" fmla="*/ 277673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108294 h 462303"/>
              <a:gd name="connsiteX1" fmla="*/ 1056735 w 1222776"/>
              <a:gd name="connsiteY1" fmla="*/ 288257 h 462303"/>
              <a:gd name="connsiteX2" fmla="*/ 919557 w 1222776"/>
              <a:gd name="connsiteY2" fmla="*/ 0 h 462303"/>
              <a:gd name="connsiteX3" fmla="*/ 1222776 w 1222776"/>
              <a:gd name="connsiteY3" fmla="*/ 431522 h 462303"/>
              <a:gd name="connsiteX4" fmla="*/ 919557 w 1222776"/>
              <a:gd name="connsiteY4" fmla="*/ 462303 h 462303"/>
              <a:gd name="connsiteX5" fmla="*/ 1030986 w 1222776"/>
              <a:gd name="connsiteY5" fmla="*/ 327388 h 462303"/>
              <a:gd name="connsiteX6" fmla="*/ 0 w 1222776"/>
              <a:gd name="connsiteY6" fmla="*/ 354009 h 462303"/>
              <a:gd name="connsiteX7" fmla="*/ 156254 w 1222776"/>
              <a:gd name="connsiteY7" fmla="*/ 231152 h 462303"/>
              <a:gd name="connsiteX8" fmla="*/ 0 w 1222776"/>
              <a:gd name="connsiteY8" fmla="*/ 108294 h 462303"/>
              <a:gd name="connsiteX0" fmla="*/ 0 w 1222776"/>
              <a:gd name="connsiteY0" fmla="*/ 54620 h 408629"/>
              <a:gd name="connsiteX1" fmla="*/ 1056735 w 1222776"/>
              <a:gd name="connsiteY1" fmla="*/ 234583 h 408629"/>
              <a:gd name="connsiteX2" fmla="*/ 951876 w 1222776"/>
              <a:gd name="connsiteY2" fmla="*/ 0 h 408629"/>
              <a:gd name="connsiteX3" fmla="*/ 1222776 w 1222776"/>
              <a:gd name="connsiteY3" fmla="*/ 377848 h 408629"/>
              <a:gd name="connsiteX4" fmla="*/ 919557 w 1222776"/>
              <a:gd name="connsiteY4" fmla="*/ 408629 h 408629"/>
              <a:gd name="connsiteX5" fmla="*/ 1030986 w 1222776"/>
              <a:gd name="connsiteY5" fmla="*/ 273714 h 408629"/>
              <a:gd name="connsiteX6" fmla="*/ 0 w 1222776"/>
              <a:gd name="connsiteY6" fmla="*/ 300335 h 408629"/>
              <a:gd name="connsiteX7" fmla="*/ 156254 w 1222776"/>
              <a:gd name="connsiteY7" fmla="*/ 177478 h 408629"/>
              <a:gd name="connsiteX8" fmla="*/ 0 w 1222776"/>
              <a:gd name="connsiteY8" fmla="*/ 54620 h 408629"/>
              <a:gd name="connsiteX0" fmla="*/ 0 w 1222776"/>
              <a:gd name="connsiteY0" fmla="*/ 54620 h 408629"/>
              <a:gd name="connsiteX1" fmla="*/ 1056735 w 1222776"/>
              <a:gd name="connsiteY1" fmla="*/ 234583 h 408629"/>
              <a:gd name="connsiteX2" fmla="*/ 951876 w 1222776"/>
              <a:gd name="connsiteY2" fmla="*/ 0 h 408629"/>
              <a:gd name="connsiteX3" fmla="*/ 1222776 w 1222776"/>
              <a:gd name="connsiteY3" fmla="*/ 377848 h 408629"/>
              <a:gd name="connsiteX4" fmla="*/ 919557 w 1222776"/>
              <a:gd name="connsiteY4" fmla="*/ 408629 h 408629"/>
              <a:gd name="connsiteX5" fmla="*/ 1030986 w 1222776"/>
              <a:gd name="connsiteY5" fmla="*/ 273714 h 408629"/>
              <a:gd name="connsiteX6" fmla="*/ 0 w 1222776"/>
              <a:gd name="connsiteY6" fmla="*/ 300335 h 408629"/>
              <a:gd name="connsiteX7" fmla="*/ 155391 w 1222776"/>
              <a:gd name="connsiteY7" fmla="*/ 163554 h 408629"/>
              <a:gd name="connsiteX8" fmla="*/ 0 w 1222776"/>
              <a:gd name="connsiteY8" fmla="*/ 54620 h 408629"/>
              <a:gd name="connsiteX0" fmla="*/ 0 w 1222776"/>
              <a:gd name="connsiteY0" fmla="*/ 54620 h 408629"/>
              <a:gd name="connsiteX1" fmla="*/ 1056735 w 1222776"/>
              <a:gd name="connsiteY1" fmla="*/ 234583 h 408629"/>
              <a:gd name="connsiteX2" fmla="*/ 951876 w 1222776"/>
              <a:gd name="connsiteY2" fmla="*/ 0 h 408629"/>
              <a:gd name="connsiteX3" fmla="*/ 1222776 w 1222776"/>
              <a:gd name="connsiteY3" fmla="*/ 377848 h 408629"/>
              <a:gd name="connsiteX4" fmla="*/ 919557 w 1222776"/>
              <a:gd name="connsiteY4" fmla="*/ 408629 h 408629"/>
              <a:gd name="connsiteX5" fmla="*/ 1030986 w 1222776"/>
              <a:gd name="connsiteY5" fmla="*/ 273714 h 408629"/>
              <a:gd name="connsiteX6" fmla="*/ 0 w 1222776"/>
              <a:gd name="connsiteY6" fmla="*/ 300335 h 408629"/>
              <a:gd name="connsiteX7" fmla="*/ 190036 w 1222776"/>
              <a:gd name="connsiteY7" fmla="*/ 145269 h 408629"/>
              <a:gd name="connsiteX8" fmla="*/ 0 w 1222776"/>
              <a:gd name="connsiteY8" fmla="*/ 54620 h 408629"/>
              <a:gd name="connsiteX0" fmla="*/ 0 w 1222776"/>
              <a:gd name="connsiteY0" fmla="*/ 54620 h 408629"/>
              <a:gd name="connsiteX1" fmla="*/ 1056735 w 1222776"/>
              <a:gd name="connsiteY1" fmla="*/ 234583 h 408629"/>
              <a:gd name="connsiteX2" fmla="*/ 951876 w 1222776"/>
              <a:gd name="connsiteY2" fmla="*/ 0 h 408629"/>
              <a:gd name="connsiteX3" fmla="*/ 1222776 w 1222776"/>
              <a:gd name="connsiteY3" fmla="*/ 377848 h 408629"/>
              <a:gd name="connsiteX4" fmla="*/ 919557 w 1222776"/>
              <a:gd name="connsiteY4" fmla="*/ 408629 h 408629"/>
              <a:gd name="connsiteX5" fmla="*/ 1030986 w 1222776"/>
              <a:gd name="connsiteY5" fmla="*/ 273714 h 408629"/>
              <a:gd name="connsiteX6" fmla="*/ 0 w 1222776"/>
              <a:gd name="connsiteY6" fmla="*/ 300335 h 408629"/>
              <a:gd name="connsiteX7" fmla="*/ 190036 w 1222776"/>
              <a:gd name="connsiteY7" fmla="*/ 145269 h 408629"/>
              <a:gd name="connsiteX8" fmla="*/ 0 w 1222776"/>
              <a:gd name="connsiteY8" fmla="*/ 54620 h 40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776" h="408629">
                <a:moveTo>
                  <a:pt x="0" y="54620"/>
                </a:moveTo>
                <a:cubicBezTo>
                  <a:pt x="306519" y="54620"/>
                  <a:pt x="486195" y="-67321"/>
                  <a:pt x="1056735" y="234583"/>
                </a:cubicBezTo>
                <a:lnTo>
                  <a:pt x="951876" y="0"/>
                </a:lnTo>
                <a:lnTo>
                  <a:pt x="1222776" y="377848"/>
                </a:lnTo>
                <a:lnTo>
                  <a:pt x="919557" y="408629"/>
                </a:lnTo>
                <a:lnTo>
                  <a:pt x="1030986" y="273714"/>
                </a:lnTo>
                <a:cubicBezTo>
                  <a:pt x="310707" y="14918"/>
                  <a:pt x="336558" y="231755"/>
                  <a:pt x="0" y="300335"/>
                </a:cubicBezTo>
                <a:lnTo>
                  <a:pt x="190036" y="145269"/>
                </a:lnTo>
                <a:lnTo>
                  <a:pt x="0" y="54620"/>
                </a:lnTo>
                <a:close/>
              </a:path>
            </a:pathLst>
          </a:custGeom>
          <a:solidFill>
            <a:srgbClr val="C00000"/>
          </a:solidFill>
          <a:ln w="15875">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251520" y="1268760"/>
            <a:ext cx="2736304" cy="1584176"/>
          </a:xfrm>
          <a:prstGeom prst="roundRect">
            <a:avLst>
              <a:gd name="adj" fmla="val 0"/>
            </a:avLst>
          </a:prstGeom>
          <a:solidFill>
            <a:schemeClr val="accent6">
              <a:lumMod val="40000"/>
              <a:lumOff val="60000"/>
            </a:schemeClr>
          </a:solidFill>
        </p:spPr>
        <p:style>
          <a:lnRef idx="1">
            <a:schemeClr val="accent3"/>
          </a:lnRef>
          <a:fillRef idx="3">
            <a:schemeClr val="accent3"/>
          </a:fillRef>
          <a:effectRef idx="2">
            <a:schemeClr val="accent3"/>
          </a:effectRef>
          <a:fontRef idx="minor">
            <a:schemeClr val="lt1"/>
          </a:fontRef>
        </p:style>
        <p:txBody>
          <a:bodyPr lIns="91333" tIns="45668" rIns="91333" bIns="45668" anchor="ctr"/>
          <a:lstStyle/>
          <a:p>
            <a:pPr algn="ctr" defTabSz="913333" fontAlgn="auto">
              <a:spcBef>
                <a:spcPts val="0"/>
              </a:spcBef>
              <a:spcAft>
                <a:spcPts val="0"/>
              </a:spcAft>
            </a:pPr>
            <a:r>
              <a:rPr lang="ru-RU" sz="1600" dirty="0" smtClean="0">
                <a:solidFill>
                  <a:schemeClr val="tx1"/>
                </a:solidFill>
              </a:rPr>
              <a:t>Марка</a:t>
            </a:r>
          </a:p>
          <a:p>
            <a:pPr algn="ctr" defTabSz="913333" fontAlgn="auto">
              <a:spcBef>
                <a:spcPts val="0"/>
              </a:spcBef>
              <a:spcAft>
                <a:spcPts val="0"/>
              </a:spcAft>
            </a:pPr>
            <a:r>
              <a:rPr lang="ru-RU" sz="1600" dirty="0" smtClean="0">
                <a:solidFill>
                  <a:schemeClr val="tx1"/>
                </a:solidFill>
              </a:rPr>
              <a:t>состоит из двух частей</a:t>
            </a:r>
            <a:endParaRPr lang="ru-RU" sz="1600" dirty="0">
              <a:solidFill>
                <a:schemeClr val="tx1"/>
              </a:solidFill>
            </a:endParaRPr>
          </a:p>
        </p:txBody>
      </p:sp>
      <p:sp>
        <p:nvSpPr>
          <p:cNvPr id="10" name="Прямоугольник 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136</a:t>
            </a:r>
            <a:endParaRPr lang="ru-RU" b="1" dirty="0">
              <a:solidFill>
                <a:schemeClr val="bg1"/>
              </a:solidFill>
            </a:endParaRPr>
          </a:p>
        </p:txBody>
      </p:sp>
      <p:sp>
        <p:nvSpPr>
          <p:cNvPr id="17" name="Заголовок 1"/>
          <p:cNvSpPr txBox="1">
            <a:spLocks/>
          </p:cNvSpPr>
          <p:nvPr/>
        </p:nvSpPr>
        <p:spPr>
          <a:xfrm>
            <a:off x="-36512" y="836712"/>
            <a:ext cx="9180512"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none" spc="0" normalizeH="0" baseline="0" noProof="0" dirty="0" smtClean="0">
                <a:ln>
                  <a:noFill/>
                </a:ln>
                <a:solidFill>
                  <a:srgbClr val="FF0000"/>
                </a:solidFill>
                <a:effectLst/>
                <a:uLnTx/>
                <a:uFillTx/>
                <a:latin typeface="+mn-lt"/>
                <a:ea typeface="+mj-ea"/>
                <a:cs typeface="+mj-cs"/>
              </a:rPr>
              <a:t> </a:t>
            </a:r>
            <a:r>
              <a:rPr kumimoji="0" lang="ru-RU"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5" name="Прямоугольник 1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341514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idx="4294967295"/>
          </p:nvPr>
        </p:nvSpPr>
        <p:spPr>
          <a:xfrm>
            <a:off x="539552" y="980728"/>
            <a:ext cx="7992888" cy="288032"/>
          </a:xfrm>
        </p:spPr>
        <p:txBody>
          <a:bodyPr>
            <a:noAutofit/>
          </a:bodyPr>
          <a:lstStyle/>
          <a:p>
            <a:pPr eaLnBrk="1" hangingPunct="1">
              <a:defRPr/>
            </a:pPr>
            <a:r>
              <a:rPr lang="ru-RU" sz="1800" b="1" dirty="0" smtClean="0">
                <a:latin typeface="+mn-lt"/>
              </a:rPr>
              <a:t> </a:t>
            </a:r>
            <a:r>
              <a:rPr lang="ru-RU" sz="1800" b="1" dirty="0" smtClean="0">
                <a:solidFill>
                  <a:schemeClr val="accent1">
                    <a:lumMod val="50000"/>
                  </a:schemeClr>
                </a:solidFill>
                <a:latin typeface="+mn-lt"/>
              </a:rPr>
              <a:t>ОБЕСПЕЧЕНИЕ ГЛАСНОСТИ, ОТКРЫТОСТИ И КОНТРОЛЯ</a:t>
            </a:r>
          </a:p>
        </p:txBody>
      </p:sp>
      <p:sp>
        <p:nvSpPr>
          <p:cNvPr id="80" name="Прямоугольник 79"/>
          <p:cNvSpPr/>
          <p:nvPr/>
        </p:nvSpPr>
        <p:spPr>
          <a:xfrm>
            <a:off x="98425" y="0"/>
            <a:ext cx="894715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8300" tIns="29151" rIns="58300" bIns="29151" anchor="ctr"/>
          <a:lstStyle/>
          <a:p>
            <a:pPr algn="ctr" defTabSz="910950">
              <a:defRPr/>
            </a:pPr>
            <a:endParaRPr lang="ru-RU" dirty="0"/>
          </a:p>
        </p:txBody>
      </p:sp>
      <p:sp>
        <p:nvSpPr>
          <p:cNvPr id="6" name="Прямоугольник с двумя скругленными соседними углами 5"/>
          <p:cNvSpPr/>
          <p:nvPr/>
        </p:nvSpPr>
        <p:spPr>
          <a:xfrm>
            <a:off x="539552" y="1340768"/>
            <a:ext cx="7992888" cy="792088"/>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r>
              <a:rPr lang="ru-RU" sz="1400" dirty="0" smtClean="0"/>
              <a:t>1. Оперативное размещение на сайте ЦИК России информации о числе избирателей, подавших заявления о включении в список избирателей по месту нахождения, и числе избирателей, исключенных из списков избирателей, в разрезе избирательных участков</a:t>
            </a:r>
            <a:endParaRPr lang="ru-RU" sz="1400" dirty="0"/>
          </a:p>
        </p:txBody>
      </p:sp>
      <p:sp>
        <p:nvSpPr>
          <p:cNvPr id="7" name="Прямоугольник с двумя скругленными соседними углами 6"/>
          <p:cNvSpPr/>
          <p:nvPr/>
        </p:nvSpPr>
        <p:spPr>
          <a:xfrm>
            <a:off x="539552" y="2204864"/>
            <a:ext cx="7992888" cy="792088"/>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endParaRPr lang="ru-RU" sz="1000" dirty="0" smtClean="0"/>
          </a:p>
          <a:p>
            <a:pPr algn="just" defTabSz="910950">
              <a:spcAft>
                <a:spcPts val="0"/>
              </a:spcAft>
              <a:defRPr/>
            </a:pPr>
            <a:r>
              <a:rPr lang="ru-RU" sz="1400" dirty="0" smtClean="0"/>
              <a:t>2. Размещение на сайте ЦИК России не позднее чем за один день до дня голосования сведений из реестров избирателей, подавших заявления о включении в список избирателей по месту нахождения, с учетом требований Федерального закона «О персональных данных»</a:t>
            </a:r>
          </a:p>
          <a:p>
            <a:pPr algn="just" defTabSz="910950">
              <a:spcAft>
                <a:spcPts val="0"/>
              </a:spcAft>
              <a:defRPr/>
            </a:pPr>
            <a:endParaRPr lang="ru-RU" sz="1000" dirty="0"/>
          </a:p>
        </p:txBody>
      </p:sp>
      <p:sp>
        <p:nvSpPr>
          <p:cNvPr id="9" name="Прямоугольник с двумя скругленными соседними углами 8"/>
          <p:cNvSpPr/>
          <p:nvPr/>
        </p:nvSpPr>
        <p:spPr>
          <a:xfrm>
            <a:off x="539552" y="3068960"/>
            <a:ext cx="7992888" cy="864096"/>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r>
              <a:rPr lang="ru-RU" sz="1400" dirty="0" smtClean="0"/>
              <a:t>3. Информирование председателем УИК перед открытием избирательного участка наблюдателей и иных лиц об общем числе избирателей, включенных в список избирателей, о числе избирателей, исключенных из списка избирателей, а также о числе избирателей, подавших заявления о включении в список избирателей по месту нахождения на данном избирательном участке</a:t>
            </a:r>
          </a:p>
          <a:p>
            <a:pPr algn="just" defTabSz="910950">
              <a:spcAft>
                <a:spcPts val="0"/>
              </a:spcAft>
              <a:defRPr/>
            </a:pPr>
            <a:endParaRPr lang="ru-RU" sz="1000" dirty="0" smtClean="0"/>
          </a:p>
          <a:p>
            <a:pPr algn="just" defTabSz="910950">
              <a:spcAft>
                <a:spcPts val="0"/>
              </a:spcAft>
              <a:defRPr/>
            </a:pPr>
            <a:endParaRPr lang="ru-RU" sz="1000" dirty="0"/>
          </a:p>
        </p:txBody>
      </p:sp>
      <p:sp>
        <p:nvSpPr>
          <p:cNvPr id="10" name="Прямоугольник с двумя скругленными соседними углами 9"/>
          <p:cNvSpPr/>
          <p:nvPr/>
        </p:nvSpPr>
        <p:spPr>
          <a:xfrm>
            <a:off x="539552" y="4005064"/>
            <a:ext cx="7992888" cy="864096"/>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r>
              <a:rPr lang="ru-RU" sz="1400" dirty="0" smtClean="0"/>
              <a:t>4. В день голосования работа по включению избирателей в список избирателей по месту нахождения ведется отдельным членом УИК. Наблюдатели вправе знакомиться с Реестром избирателей, подлежащих исключению из списка избирателей, и Реестром избирателей, подавших заявления о включении в список избирателей по месту нахождения на данном избирательном участке</a:t>
            </a:r>
          </a:p>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endParaRPr lang="ru-RU" sz="1000" dirty="0"/>
          </a:p>
        </p:txBody>
      </p:sp>
      <p:sp>
        <p:nvSpPr>
          <p:cNvPr id="12" name="Прямоугольник с двумя скругленными соседними углами 11"/>
          <p:cNvSpPr/>
          <p:nvPr/>
        </p:nvSpPr>
        <p:spPr>
          <a:xfrm>
            <a:off x="539552" y="4941168"/>
            <a:ext cx="7992888" cy="720080"/>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r>
              <a:rPr lang="ru-RU" sz="1400" dirty="0" smtClean="0"/>
              <a:t>5. По прибытии на избирательный участок гражданина с заявлением со специальной маркой член УИК, включающий его в список избирателей, оповещает об этом присутствующих на избирательном участке наблюдателей</a:t>
            </a:r>
          </a:p>
          <a:p>
            <a:pPr algn="just" defTabSz="910950">
              <a:spcAft>
                <a:spcPts val="0"/>
              </a:spcAft>
              <a:defRPr/>
            </a:pPr>
            <a:endParaRPr lang="ru-RU" sz="1000" dirty="0" smtClean="0"/>
          </a:p>
          <a:p>
            <a:pPr algn="just" defTabSz="910950">
              <a:spcAft>
                <a:spcPts val="0"/>
              </a:spcAft>
              <a:defRPr/>
            </a:pPr>
            <a:endParaRPr lang="ru-RU" sz="1000" dirty="0"/>
          </a:p>
        </p:txBody>
      </p:sp>
      <p:sp>
        <p:nvSpPr>
          <p:cNvPr id="13" name="Прямоугольник с двумя скругленными соседними углами 12"/>
          <p:cNvSpPr/>
          <p:nvPr/>
        </p:nvSpPr>
        <p:spPr>
          <a:xfrm>
            <a:off x="539552" y="5733256"/>
            <a:ext cx="7992888" cy="720080"/>
          </a:xfrm>
          <a:prstGeom prst="round2SameRect">
            <a:avLst>
              <a:gd name="adj1" fmla="val 0"/>
              <a:gd name="adj2" fmla="val 0"/>
            </a:avLst>
          </a:prstGeom>
          <a:solidFill>
            <a:schemeClr val="accent6">
              <a:lumMod val="20000"/>
              <a:lumOff val="80000"/>
            </a:schemeClr>
          </a:solidFill>
          <a:ln w="19050"/>
          <a:effectLst/>
        </p:spPr>
        <p:style>
          <a:lnRef idx="1">
            <a:schemeClr val="accent1"/>
          </a:lnRef>
          <a:fillRef idx="2">
            <a:schemeClr val="accent1"/>
          </a:fillRef>
          <a:effectRef idx="1">
            <a:schemeClr val="accent1"/>
          </a:effectRef>
          <a:fontRef idx="minor">
            <a:schemeClr val="dk1"/>
          </a:fontRef>
        </p:style>
        <p:txBody>
          <a:bodyPr lIns="58300" tIns="29151" rIns="58300" bIns="29151" anchor="ctr"/>
          <a:lstStyle/>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r>
              <a:rPr lang="ru-RU" sz="1400" dirty="0" smtClean="0"/>
              <a:t>6. Информирование членов УИК и наблюдателей по письменному обращению в комиссию о числе избирателей, проголосовавших по месту нахождения на данном избирательном участке, о числе избирателей, проголосовавших по заявлениям со специальной маркой</a:t>
            </a:r>
          </a:p>
          <a:p>
            <a:pPr algn="just" defTabSz="910950">
              <a:spcAft>
                <a:spcPts val="0"/>
              </a:spcAft>
              <a:defRPr/>
            </a:pPr>
            <a:endParaRPr lang="ru-RU" sz="1000" dirty="0" smtClean="0"/>
          </a:p>
          <a:p>
            <a:pPr algn="just" defTabSz="910950">
              <a:spcAft>
                <a:spcPts val="0"/>
              </a:spcAft>
              <a:defRPr/>
            </a:pPr>
            <a:endParaRPr lang="ru-RU" sz="1000" dirty="0" smtClean="0"/>
          </a:p>
          <a:p>
            <a:pPr algn="just" defTabSz="910950">
              <a:spcAft>
                <a:spcPts val="0"/>
              </a:spcAft>
              <a:defRPr/>
            </a:pPr>
            <a:endParaRPr lang="ru-RU" sz="1000" dirty="0"/>
          </a:p>
        </p:txBody>
      </p:sp>
      <p:pic>
        <p:nvPicPr>
          <p:cNvPr id="11" name="Рисунок 10" descr="1500x500.jpg"/>
          <p:cNvPicPr>
            <a:picLocks noChangeAspect="1"/>
          </p:cNvPicPr>
          <p:nvPr/>
        </p:nvPicPr>
        <p:blipFill>
          <a:blip r:embed="rId2" cstate="print"/>
          <a:stretch>
            <a:fillRect/>
          </a:stretch>
        </p:blipFill>
        <p:spPr>
          <a:xfrm>
            <a:off x="0" y="0"/>
            <a:ext cx="9144000" cy="620688"/>
          </a:xfrm>
          <a:prstGeom prst="rect">
            <a:avLst/>
          </a:prstGeom>
        </p:spPr>
      </p:pic>
      <p:sp>
        <p:nvSpPr>
          <p:cNvPr id="15" name="Прямоугольник 14"/>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137</a:t>
            </a:r>
            <a:endParaRPr lang="ru-RU" b="1" dirty="0">
              <a:solidFill>
                <a:schemeClr val="bg1"/>
              </a:solidFill>
            </a:endParaRPr>
          </a:p>
        </p:txBody>
      </p:sp>
      <p:sp>
        <p:nvSpPr>
          <p:cNvPr id="16" name="Заголовок 1"/>
          <p:cNvSpPr txBox="1">
            <a:spLocks/>
          </p:cNvSpPr>
          <p:nvPr/>
        </p:nvSpPr>
        <p:spPr>
          <a:xfrm>
            <a:off x="-36512" y="692696"/>
            <a:ext cx="9180512" cy="2880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none" spc="0" normalizeH="0" baseline="0" noProof="0" dirty="0" smtClean="0">
                <a:ln>
                  <a:noFill/>
                </a:ln>
                <a:solidFill>
                  <a:srgbClr val="FF0000"/>
                </a:solidFill>
                <a:effectLst/>
                <a:uLnTx/>
                <a:uFillTx/>
                <a:latin typeface="+mn-lt"/>
                <a:ea typeface="+mj-ea"/>
                <a:cs typeface="+mj-cs"/>
              </a:rPr>
              <a:t> </a:t>
            </a:r>
            <a:r>
              <a:rPr kumimoji="0" lang="ru-RU"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4" name="Прямоугольник 13"/>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545886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204554" y="1529088"/>
            <a:ext cx="2854559" cy="4972253"/>
          </a:xfrm>
          <a:prstGeom prst="rect">
            <a:avLst/>
          </a:prstGeom>
          <a:solidFill>
            <a:schemeClr val="accent1">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183193" y="1529088"/>
            <a:ext cx="5636750" cy="4972253"/>
          </a:xfrm>
          <a:prstGeom prst="rect">
            <a:avLst/>
          </a:prstGeom>
          <a:solidFill>
            <a:schemeClr val="accent1">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0" y="260648"/>
            <a:ext cx="9144000" cy="1152128"/>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6" name="Рисунок 4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87947" y="1895012"/>
            <a:ext cx="5631996" cy="4223997"/>
          </a:xfrm>
          <a:prstGeom prst="rect">
            <a:avLst/>
          </a:prstGeom>
          <a:effectLst>
            <a:outerShdw blurRad="50800" dist="38100" dir="2700000" algn="tl" rotWithShape="0">
              <a:prstClr val="black">
                <a:alpha val="40000"/>
              </a:prstClr>
            </a:outerShdw>
          </a:effectLst>
        </p:spPr>
      </p:pic>
      <p:sp>
        <p:nvSpPr>
          <p:cNvPr id="52" name="Прямоугольник 51"/>
          <p:cNvSpPr/>
          <p:nvPr/>
        </p:nvSpPr>
        <p:spPr>
          <a:xfrm>
            <a:off x="-29161" y="2"/>
            <a:ext cx="9180000" cy="12207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Franklin Gothic Medium Cond" panose="020B0606030402020204" pitchFamily="34" charset="0"/>
            </a:endParaRPr>
          </a:p>
        </p:txBody>
      </p:sp>
      <p:sp>
        <p:nvSpPr>
          <p:cNvPr id="23" name="TextBox 22"/>
          <p:cNvSpPr txBox="1"/>
          <p:nvPr/>
        </p:nvSpPr>
        <p:spPr>
          <a:xfrm>
            <a:off x="251520" y="980728"/>
            <a:ext cx="8568952" cy="576064"/>
          </a:xfrm>
          <a:prstGeom prst="rect">
            <a:avLst/>
          </a:prstGeom>
          <a:noFill/>
        </p:spPr>
        <p:txBody>
          <a:bodyPr wrap="square" rtlCol="0">
            <a:noAutofit/>
          </a:bodyPr>
          <a:lstStyle/>
          <a:p>
            <a:pPr algn="ctr">
              <a:lnSpc>
                <a:spcPts val="1600"/>
              </a:lnSpc>
            </a:pPr>
            <a:r>
              <a:rPr lang="ru-RU" sz="1600" dirty="0">
                <a:solidFill>
                  <a:srgbClr val="002060"/>
                </a:solidFill>
                <a:latin typeface="Franklin Gothic Medium Cond" panose="020B0606030402020204" pitchFamily="34" charset="0"/>
                <a:ea typeface="Tahoma" panose="020B0604030504040204" pitchFamily="34" charset="0"/>
                <a:cs typeface="Tahoma" panose="020B0604030504040204" pitchFamily="34" charset="0"/>
              </a:rPr>
              <a:t>Количество </a:t>
            </a:r>
            <a:r>
              <a:rPr lang="ru-RU" sz="1600" dirty="0" smtClean="0">
                <a:solidFill>
                  <a:srgbClr val="002060"/>
                </a:solidFill>
                <a:latin typeface="Franklin Gothic Medium Cond" panose="020B0606030402020204" pitchFamily="34" charset="0"/>
                <a:ea typeface="Tahoma" panose="020B0604030504040204" pitchFamily="34" charset="0"/>
                <a:cs typeface="Tahoma" panose="020B0604030504040204" pitchFamily="34" charset="0"/>
              </a:rPr>
              <a:t>заявлений о включении в список избирателей по месту нахождения,</a:t>
            </a:r>
          </a:p>
          <a:p>
            <a:pPr algn="ctr">
              <a:lnSpc>
                <a:spcPts val="1600"/>
              </a:lnSpc>
            </a:pPr>
            <a:r>
              <a:rPr lang="ru-RU" sz="1600" dirty="0" smtClean="0">
                <a:solidFill>
                  <a:srgbClr val="002060"/>
                </a:solidFill>
                <a:latin typeface="Franklin Gothic Medium Cond" panose="020B0606030402020204" pitchFamily="34" charset="0"/>
                <a:ea typeface="Tahoma" panose="020B0604030504040204" pitchFamily="34" charset="0"/>
                <a:cs typeface="Tahoma" panose="020B0604030504040204" pitchFamily="34" charset="0"/>
              </a:rPr>
              <a:t> поданных в «единый день голосования» 10 </a:t>
            </a:r>
            <a:r>
              <a:rPr lang="ru-RU" sz="1600" dirty="0">
                <a:solidFill>
                  <a:srgbClr val="002060"/>
                </a:solidFill>
                <a:latin typeface="Franklin Gothic Medium Cond" panose="020B0606030402020204" pitchFamily="34" charset="0"/>
                <a:ea typeface="Tahoma" panose="020B0604030504040204" pitchFamily="34" charset="0"/>
                <a:cs typeface="Tahoma" panose="020B0604030504040204" pitchFamily="34" charset="0"/>
              </a:rPr>
              <a:t>сентября 2017 года</a:t>
            </a:r>
          </a:p>
          <a:p>
            <a:pPr algn="ctr">
              <a:lnSpc>
                <a:spcPts val="1600"/>
              </a:lnSpc>
            </a:pPr>
            <a:endParaRPr lang="ru-RU" sz="1600" dirty="0">
              <a:solidFill>
                <a:srgbClr val="002060"/>
              </a:solidFill>
              <a:latin typeface="Franklin Gothic Medium Cond" panose="020B0606030402020204" pitchFamily="34" charset="0"/>
              <a:ea typeface="Tahoma" panose="020B0604030504040204" pitchFamily="34" charset="0"/>
              <a:cs typeface="Tahoma" panose="020B0604030504040204" pitchFamily="34" charset="0"/>
            </a:endParaRPr>
          </a:p>
        </p:txBody>
      </p:sp>
      <p:grpSp>
        <p:nvGrpSpPr>
          <p:cNvPr id="2" name="Группа 1"/>
          <p:cNvGrpSpPr/>
          <p:nvPr/>
        </p:nvGrpSpPr>
        <p:grpSpPr>
          <a:xfrm>
            <a:off x="3319275" y="1586510"/>
            <a:ext cx="3485220" cy="584775"/>
            <a:chOff x="3319275" y="1189881"/>
            <a:chExt cx="3485220" cy="438581"/>
          </a:xfrm>
        </p:grpSpPr>
        <p:sp>
          <p:nvSpPr>
            <p:cNvPr id="20" name="Прямоугольник 19"/>
            <p:cNvSpPr/>
            <p:nvPr/>
          </p:nvSpPr>
          <p:spPr>
            <a:xfrm>
              <a:off x="3319275" y="1189881"/>
              <a:ext cx="604653" cy="438581"/>
            </a:xfrm>
            <a:prstGeom prst="rect">
              <a:avLst/>
            </a:prstGeom>
          </p:spPr>
          <p:txBody>
            <a:bodyPr wrap="none">
              <a:spAutoFit/>
            </a:bodyPr>
            <a:lstStyle/>
            <a:p>
              <a:pPr algn="r" fontAlgn="ctr"/>
              <a:r>
                <a:rPr lang="ru-RU" sz="3200" dirty="0" smtClean="0">
                  <a:latin typeface="Franklin Gothic Medium Cond" panose="020B0606030402020204" pitchFamily="34" charset="0"/>
                </a:rPr>
                <a:t>20</a:t>
              </a:r>
              <a:endParaRPr lang="ru-RU" sz="3200" dirty="0">
                <a:latin typeface="Franklin Gothic Medium Cond" panose="020B0606030402020204" pitchFamily="34" charset="0"/>
              </a:endParaRPr>
            </a:p>
          </p:txBody>
        </p:sp>
        <p:sp>
          <p:nvSpPr>
            <p:cNvPr id="21" name="Прямоугольник 20"/>
            <p:cNvSpPr/>
            <p:nvPr/>
          </p:nvSpPr>
          <p:spPr>
            <a:xfrm>
              <a:off x="3933453" y="1379183"/>
              <a:ext cx="2871042" cy="203902"/>
            </a:xfrm>
            <a:prstGeom prst="rect">
              <a:avLst/>
            </a:prstGeom>
          </p:spPr>
          <p:txBody>
            <a:bodyPr wrap="none">
              <a:spAutoFit/>
            </a:bodyPr>
            <a:lstStyle/>
            <a:p>
              <a:pPr fontAlgn="ctr">
                <a:lnSpc>
                  <a:spcPts val="1400"/>
                </a:lnSpc>
                <a:defRPr/>
              </a:pPr>
              <a:r>
                <a:rPr lang="ru-RU" sz="1400" dirty="0" smtClean="0">
                  <a:latin typeface="Franklin Gothic Medium Cond" panose="020B0606030402020204" pitchFamily="34" charset="0"/>
                </a:rPr>
                <a:t>СУБЪЕКТОВ РОССИЙСКОЙ </a:t>
              </a:r>
              <a:r>
                <a:rPr lang="ru-RU" sz="1400" dirty="0">
                  <a:latin typeface="Franklin Gothic Medium Cond" panose="020B0606030402020204" pitchFamily="34" charset="0"/>
                </a:rPr>
                <a:t>ФЕДЕРАЦИИ</a:t>
              </a:r>
            </a:p>
          </p:txBody>
        </p:sp>
      </p:grpSp>
      <p:sp>
        <p:nvSpPr>
          <p:cNvPr id="40" name="TextBox 39"/>
          <p:cNvSpPr txBox="1"/>
          <p:nvPr/>
        </p:nvSpPr>
        <p:spPr>
          <a:xfrm>
            <a:off x="2332990" y="4810088"/>
            <a:ext cx="632674" cy="220573"/>
          </a:xfrm>
          <a:prstGeom prst="rect">
            <a:avLst/>
          </a:prstGeom>
          <a:noFill/>
        </p:spPr>
        <p:txBody>
          <a:bodyPr wrap="none" rtlCol="0">
            <a:spAutoFit/>
          </a:bodyPr>
          <a:lstStyle>
            <a:defPPr>
              <a:defRPr lang="ru-RU"/>
            </a:defPPr>
            <a:lvl1pPr algn="ctr" fontAlgn="ctr">
              <a:lnSpc>
                <a:spcPts val="1000"/>
              </a:lnSpc>
              <a:defRPr>
                <a:solidFill>
                  <a:srgbClr val="FFFFA3"/>
                </a:solidFill>
                <a:latin typeface="Franklin Gothic Medium Cond" panose="020B0606030402020204" pitchFamily="34" charset="0"/>
              </a:defRPr>
            </a:lvl1pPr>
          </a:lstStyle>
          <a:p>
            <a:r>
              <a:rPr lang="ru-RU" sz="1600" dirty="0" smtClean="0">
                <a:solidFill>
                  <a:schemeClr val="tx1"/>
                </a:solidFill>
              </a:rPr>
              <a:t>5 337</a:t>
            </a:r>
            <a:endParaRPr lang="ru-RU" sz="1600" dirty="0">
              <a:solidFill>
                <a:schemeClr val="tx1"/>
              </a:solidFill>
            </a:endParaRPr>
          </a:p>
        </p:txBody>
      </p:sp>
      <p:sp>
        <p:nvSpPr>
          <p:cNvPr id="57" name="Прямоугольник 56"/>
          <p:cNvSpPr/>
          <p:nvPr/>
        </p:nvSpPr>
        <p:spPr>
          <a:xfrm>
            <a:off x="2221070" y="2533100"/>
            <a:ext cx="732765" cy="220573"/>
          </a:xfrm>
          <a:prstGeom prst="rect">
            <a:avLst/>
          </a:prstGeom>
          <a:noFill/>
        </p:spPr>
        <p:txBody>
          <a:bodyPr wrap="none" rtlCol="0">
            <a:spAutoFit/>
          </a:bodyPr>
          <a:lstStyle/>
          <a:p>
            <a:pPr algn="ctr" fontAlgn="ctr">
              <a:lnSpc>
                <a:spcPts val="1000"/>
              </a:lnSpc>
            </a:pPr>
            <a:r>
              <a:rPr lang="ru-RU" sz="1600" dirty="0" smtClean="0">
                <a:latin typeface="Franklin Gothic Medium Cond" panose="020B0606030402020204" pitchFamily="34" charset="0"/>
              </a:rPr>
              <a:t>77 767</a:t>
            </a:r>
            <a:endParaRPr lang="ru-RU" sz="1600" dirty="0">
              <a:latin typeface="Franklin Gothic Medium Cond" panose="020B0606030402020204" pitchFamily="34" charset="0"/>
            </a:endParaRPr>
          </a:p>
        </p:txBody>
      </p:sp>
      <p:sp>
        <p:nvSpPr>
          <p:cNvPr id="63" name="Прямоугольник 62"/>
          <p:cNvSpPr/>
          <p:nvPr/>
        </p:nvSpPr>
        <p:spPr>
          <a:xfrm>
            <a:off x="479383" y="2448289"/>
            <a:ext cx="1709142" cy="605294"/>
          </a:xfrm>
          <a:prstGeom prst="rect">
            <a:avLst/>
          </a:prstGeom>
        </p:spPr>
        <p:txBody>
          <a:bodyPr wrap="square">
            <a:spAutoFit/>
          </a:bodyPr>
          <a:lstStyle/>
          <a:p>
            <a:pPr marL="171450" indent="-171450" fontAlgn="ctr">
              <a:lnSpc>
                <a:spcPts val="1000"/>
              </a:lnSpc>
              <a:buFont typeface="Arial" panose="020B0604020202020204" pitchFamily="34" charset="0"/>
              <a:buChar char="•"/>
            </a:pPr>
            <a:r>
              <a:rPr lang="ru-RU" sz="1200" dirty="0" smtClean="0">
                <a:latin typeface="Franklin Gothic Medium Cond" panose="020B0606030402020204" pitchFamily="34" charset="0"/>
              </a:rPr>
              <a:t>Подано</a:t>
            </a:r>
          </a:p>
          <a:p>
            <a:pPr marL="182563" fontAlgn="ctr">
              <a:lnSpc>
                <a:spcPts val="1000"/>
              </a:lnSpc>
            </a:pPr>
            <a:r>
              <a:rPr lang="ru-RU" sz="1200" dirty="0" smtClean="0">
                <a:latin typeface="Franklin Gothic Medium Cond" panose="020B0606030402020204" pitchFamily="34" charset="0"/>
              </a:rPr>
              <a:t>в </a:t>
            </a:r>
            <a:r>
              <a:rPr lang="ru-RU" sz="1200" dirty="0">
                <a:latin typeface="Franklin Gothic Medium Cond" panose="020B0606030402020204" pitchFamily="34" charset="0"/>
              </a:rPr>
              <a:t>территориальных избирательных комиссиях</a:t>
            </a:r>
          </a:p>
        </p:txBody>
      </p:sp>
      <p:sp>
        <p:nvSpPr>
          <p:cNvPr id="68" name="TextBox 67"/>
          <p:cNvSpPr txBox="1"/>
          <p:nvPr/>
        </p:nvSpPr>
        <p:spPr>
          <a:xfrm>
            <a:off x="2230919" y="4122876"/>
            <a:ext cx="724236" cy="220573"/>
          </a:xfrm>
          <a:prstGeom prst="rect">
            <a:avLst/>
          </a:prstGeom>
          <a:noFill/>
        </p:spPr>
        <p:txBody>
          <a:bodyPr wrap="none" rtlCol="0">
            <a:spAutoFit/>
          </a:bodyPr>
          <a:lstStyle>
            <a:defPPr>
              <a:defRPr lang="ru-RU"/>
            </a:defPPr>
            <a:lvl1pPr algn="ctr" fontAlgn="ctr">
              <a:lnSpc>
                <a:spcPts val="1000"/>
              </a:lnSpc>
              <a:defRPr>
                <a:solidFill>
                  <a:srgbClr val="FFFFA3"/>
                </a:solidFill>
                <a:latin typeface="Franklin Gothic Medium Cond" panose="020B0606030402020204" pitchFamily="34" charset="0"/>
              </a:defRPr>
            </a:lvl1pPr>
          </a:lstStyle>
          <a:p>
            <a:r>
              <a:rPr lang="ru-RU" sz="1600" dirty="0" smtClean="0">
                <a:solidFill>
                  <a:schemeClr val="tx1"/>
                </a:solidFill>
              </a:rPr>
              <a:t>16 619</a:t>
            </a:r>
            <a:endParaRPr lang="ru-RU" sz="1600" dirty="0">
              <a:solidFill>
                <a:schemeClr val="tx1"/>
              </a:solidFill>
            </a:endParaRPr>
          </a:p>
        </p:txBody>
      </p:sp>
      <p:sp>
        <p:nvSpPr>
          <p:cNvPr id="69" name="Прямоугольник 68"/>
          <p:cNvSpPr/>
          <p:nvPr/>
        </p:nvSpPr>
        <p:spPr>
          <a:xfrm>
            <a:off x="2103668" y="3425941"/>
            <a:ext cx="833883" cy="220573"/>
          </a:xfrm>
          <a:prstGeom prst="rect">
            <a:avLst/>
          </a:prstGeom>
          <a:noFill/>
        </p:spPr>
        <p:txBody>
          <a:bodyPr wrap="none" rtlCol="0">
            <a:spAutoFit/>
          </a:bodyPr>
          <a:lstStyle/>
          <a:p>
            <a:pPr algn="ctr" fontAlgn="ctr">
              <a:lnSpc>
                <a:spcPts val="1000"/>
              </a:lnSpc>
            </a:pPr>
            <a:r>
              <a:rPr lang="ru-RU" sz="1600" dirty="0" smtClean="0">
                <a:latin typeface="Franklin Gothic Medium Cond" panose="020B0606030402020204" pitchFamily="34" charset="0"/>
              </a:rPr>
              <a:t>101 756</a:t>
            </a:r>
            <a:endParaRPr lang="ru-RU" sz="1600" dirty="0">
              <a:latin typeface="Franklin Gothic Medium Cond" panose="020B0606030402020204" pitchFamily="34" charset="0"/>
            </a:endParaRPr>
          </a:p>
        </p:txBody>
      </p:sp>
      <p:sp>
        <p:nvSpPr>
          <p:cNvPr id="28" name="Прямоугольник 27"/>
          <p:cNvSpPr/>
          <p:nvPr/>
        </p:nvSpPr>
        <p:spPr>
          <a:xfrm>
            <a:off x="4507496" y="3556217"/>
            <a:ext cx="3600399" cy="886113"/>
          </a:xfrm>
          <a:prstGeom prst="rect">
            <a:avLst/>
          </a:prstGeom>
          <a:noFill/>
        </p:spPr>
        <p:txBody>
          <a:bodyPr wrap="none" lIns="91440" tIns="45720" rIns="91440" bIns="45720">
            <a:prstTxWarp prst="textArchDown">
              <a:avLst>
                <a:gd name="adj" fmla="val 21538243"/>
              </a:avLst>
            </a:prstTxWarp>
            <a:spAutoFit/>
          </a:bodyPr>
          <a:lstStyle/>
          <a:p>
            <a:pPr algn="ctr"/>
            <a:r>
              <a:rPr lang="ru-RU" dirty="0">
                <a:solidFill>
                  <a:srgbClr val="8064A2">
                    <a:lumMod val="75000"/>
                  </a:srgbClr>
                </a:solidFill>
                <a:latin typeface="Franklin Gothic Medium" panose="020B0603020102020204" pitchFamily="34" charset="0"/>
              </a:rPr>
              <a:t>РОССИЙСКАЯ ФЕДЕРАЦИЯ</a:t>
            </a:r>
          </a:p>
        </p:txBody>
      </p:sp>
      <p:sp>
        <p:nvSpPr>
          <p:cNvPr id="25" name="TextBox 24"/>
          <p:cNvSpPr txBox="1"/>
          <p:nvPr/>
        </p:nvSpPr>
        <p:spPr>
          <a:xfrm>
            <a:off x="3795814" y="3817942"/>
            <a:ext cx="657419" cy="261543"/>
          </a:xfrm>
          <a:prstGeom prst="rect">
            <a:avLst/>
          </a:prstGeom>
          <a:noFill/>
        </p:spPr>
        <p:txBody>
          <a:bodyPr wrap="none" lIns="91374" tIns="45687" rIns="91374" bIns="45687" rtlCol="0">
            <a:spAutoFit/>
          </a:bodyPr>
          <a:lstStyle/>
          <a:p>
            <a:r>
              <a:rPr lang="ru-RU" sz="1100" dirty="0">
                <a:solidFill>
                  <a:srgbClr val="C00000"/>
                </a:solidFill>
                <a:latin typeface="Franklin Gothic Medium Cond" panose="020B0606030402020204" pitchFamily="34" charset="0"/>
              </a:rPr>
              <a:t>МОСКВА</a:t>
            </a:r>
          </a:p>
        </p:txBody>
      </p:sp>
      <p:sp>
        <p:nvSpPr>
          <p:cNvPr id="26" name="Овал 25"/>
          <p:cNvSpPr/>
          <p:nvPr/>
        </p:nvSpPr>
        <p:spPr>
          <a:xfrm>
            <a:off x="3959420" y="4138495"/>
            <a:ext cx="108000" cy="144000"/>
          </a:xfrm>
          <a:prstGeom prst="ellipse">
            <a:avLst/>
          </a:prstGeom>
          <a:solidFill>
            <a:srgbClr val="F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3" name="Группа 4"/>
          <p:cNvGrpSpPr/>
          <p:nvPr/>
        </p:nvGrpSpPr>
        <p:grpSpPr>
          <a:xfrm>
            <a:off x="3315746" y="2276872"/>
            <a:ext cx="3365255" cy="415996"/>
            <a:chOff x="3315745" y="1707654"/>
            <a:chExt cx="3365255" cy="311997"/>
          </a:xfrm>
        </p:grpSpPr>
        <p:grpSp>
          <p:nvGrpSpPr>
            <p:cNvPr id="4" name="Группа 3"/>
            <p:cNvGrpSpPr/>
            <p:nvPr/>
          </p:nvGrpSpPr>
          <p:grpSpPr>
            <a:xfrm>
              <a:off x="3315745" y="1719568"/>
              <a:ext cx="2840431" cy="300083"/>
              <a:chOff x="3315745" y="1719568"/>
              <a:chExt cx="2840431" cy="300083"/>
            </a:xfrm>
          </p:grpSpPr>
          <p:sp>
            <p:nvSpPr>
              <p:cNvPr id="45" name="Прямоугольник 44"/>
              <p:cNvSpPr/>
              <p:nvPr/>
            </p:nvSpPr>
            <p:spPr>
              <a:xfrm>
                <a:off x="4139953" y="1725479"/>
                <a:ext cx="2016223" cy="242374"/>
              </a:xfrm>
              <a:prstGeom prst="rect">
                <a:avLst/>
              </a:prstGeom>
            </p:spPr>
            <p:txBody>
              <a:bodyPr wrap="square" lIns="72000">
                <a:spAutoFit/>
              </a:bodyPr>
              <a:lstStyle/>
              <a:p>
                <a:pPr indent="450850" fontAlgn="ctr">
                  <a:lnSpc>
                    <a:spcPts val="1800"/>
                  </a:lnSpc>
                </a:pPr>
                <a:r>
                  <a:rPr lang="ru-RU" sz="1400" dirty="0" smtClean="0">
                    <a:latin typeface="Franklin Gothic Medium Cond" panose="020B0606030402020204" pitchFamily="34" charset="0"/>
                  </a:rPr>
                  <a:t>ИЗБИРАТЕЛЕЙ</a:t>
                </a:r>
              </a:p>
            </p:txBody>
          </p:sp>
          <p:sp>
            <p:nvSpPr>
              <p:cNvPr id="48" name="Прямоугольник 47"/>
              <p:cNvSpPr/>
              <p:nvPr/>
            </p:nvSpPr>
            <p:spPr>
              <a:xfrm>
                <a:off x="3315745" y="1719568"/>
                <a:ext cx="1324144" cy="300083"/>
              </a:xfrm>
              <a:prstGeom prst="rect">
                <a:avLst/>
              </a:prstGeom>
            </p:spPr>
            <p:txBody>
              <a:bodyPr wrap="none" anchor="ctr">
                <a:spAutoFit/>
              </a:bodyPr>
              <a:lstStyle/>
              <a:p>
                <a:pPr algn="ctr" fontAlgn="ctr"/>
                <a:r>
                  <a:rPr lang="ru-RU" sz="2000" dirty="0" smtClean="0">
                    <a:latin typeface="Franklin Gothic Medium Cond" panose="020B0606030402020204" pitchFamily="34" charset="0"/>
                  </a:rPr>
                  <a:t>23 680 279</a:t>
                </a:r>
                <a:endParaRPr lang="ru-RU" sz="2000" dirty="0">
                  <a:latin typeface="Franklin Gothic Medium Cond" panose="020B0606030402020204" pitchFamily="34" charset="0"/>
                </a:endParaRPr>
              </a:p>
            </p:txBody>
          </p:sp>
        </p:grpSp>
        <p:cxnSp>
          <p:nvCxnSpPr>
            <p:cNvPr id="50" name="Прямая соединительная линия 49"/>
            <p:cNvCxnSpPr/>
            <p:nvPr/>
          </p:nvCxnSpPr>
          <p:spPr>
            <a:xfrm>
              <a:off x="3348152" y="1707654"/>
              <a:ext cx="3332848" cy="0"/>
            </a:xfrm>
            <a:prstGeom prst="line">
              <a:avLst/>
            </a:prstGeom>
            <a:ln w="19050">
              <a:gradFill flip="none" rotWithShape="1">
                <a:gsLst>
                  <a:gs pos="0">
                    <a:schemeClr val="bg1">
                      <a:alpha val="0"/>
                    </a:schemeClr>
                  </a:gs>
                  <a:gs pos="98750">
                    <a:schemeClr val="bg1">
                      <a:alpha val="0"/>
                    </a:schemeClr>
                  </a:gs>
                  <a:gs pos="46000">
                    <a:srgbClr val="E3D49F"/>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49" name="Прямоугольник 48"/>
          <p:cNvSpPr/>
          <p:nvPr/>
        </p:nvSpPr>
        <p:spPr>
          <a:xfrm>
            <a:off x="478333" y="3334547"/>
            <a:ext cx="1709142" cy="477054"/>
          </a:xfrm>
          <a:prstGeom prst="rect">
            <a:avLst/>
          </a:prstGeom>
        </p:spPr>
        <p:txBody>
          <a:bodyPr wrap="square">
            <a:spAutoFit/>
          </a:bodyPr>
          <a:lstStyle/>
          <a:p>
            <a:pPr marL="171450" indent="-171450" fontAlgn="ctr">
              <a:lnSpc>
                <a:spcPts val="1000"/>
              </a:lnSpc>
              <a:buFont typeface="Arial" panose="020B0604020202020204" pitchFamily="34" charset="0"/>
              <a:buChar char="•"/>
            </a:pPr>
            <a:r>
              <a:rPr lang="ru-RU" sz="1200" dirty="0">
                <a:latin typeface="Franklin Gothic Medium Cond" panose="020B0606030402020204" pitchFamily="34" charset="0"/>
              </a:rPr>
              <a:t>Подано в </a:t>
            </a:r>
            <a:r>
              <a:rPr lang="ru-RU" sz="1200" dirty="0" smtClean="0">
                <a:latin typeface="Franklin Gothic Medium Cond" panose="020B0606030402020204" pitchFamily="34" charset="0"/>
              </a:rPr>
              <a:t>участковых избирательных комиссиях</a:t>
            </a:r>
            <a:endParaRPr lang="ru-RU" sz="1200" dirty="0">
              <a:latin typeface="Franklin Gothic Medium Cond" panose="020B0606030402020204" pitchFamily="34" charset="0"/>
            </a:endParaRPr>
          </a:p>
        </p:txBody>
      </p:sp>
      <p:sp>
        <p:nvSpPr>
          <p:cNvPr id="51" name="Прямоугольник 50"/>
          <p:cNvSpPr/>
          <p:nvPr/>
        </p:nvSpPr>
        <p:spPr>
          <a:xfrm>
            <a:off x="479383" y="4049817"/>
            <a:ext cx="1709142" cy="477054"/>
          </a:xfrm>
          <a:prstGeom prst="rect">
            <a:avLst/>
          </a:prstGeom>
        </p:spPr>
        <p:txBody>
          <a:bodyPr wrap="square">
            <a:spAutoFit/>
          </a:bodyPr>
          <a:lstStyle/>
          <a:p>
            <a:pPr marL="171450" indent="-171450" fontAlgn="ctr">
              <a:lnSpc>
                <a:spcPts val="1000"/>
              </a:lnSpc>
              <a:buFont typeface="Arial" panose="020B0604020202020204" pitchFamily="34" charset="0"/>
              <a:buChar char="•"/>
            </a:pPr>
            <a:r>
              <a:rPr lang="ru-RU" sz="1200" dirty="0">
                <a:latin typeface="Franklin Gothic Medium Cond" panose="020B0606030402020204" pitchFamily="34" charset="0"/>
              </a:rPr>
              <a:t>Подано через многофункциональные центры</a:t>
            </a:r>
          </a:p>
        </p:txBody>
      </p:sp>
      <p:sp>
        <p:nvSpPr>
          <p:cNvPr id="53" name="Прямоугольник 52"/>
          <p:cNvSpPr/>
          <p:nvPr/>
        </p:nvSpPr>
        <p:spPr>
          <a:xfrm>
            <a:off x="419838" y="1700808"/>
            <a:ext cx="1709142" cy="477054"/>
          </a:xfrm>
          <a:prstGeom prst="rect">
            <a:avLst/>
          </a:prstGeom>
        </p:spPr>
        <p:txBody>
          <a:bodyPr wrap="square">
            <a:spAutoFit/>
          </a:bodyPr>
          <a:lstStyle/>
          <a:p>
            <a:pPr fontAlgn="ctr">
              <a:lnSpc>
                <a:spcPts val="1000"/>
              </a:lnSpc>
            </a:pPr>
            <a:r>
              <a:rPr lang="ru-RU" sz="1200" spc="-20" dirty="0">
                <a:latin typeface="Franklin Gothic Medium Cond" panose="020B0606030402020204" pitchFamily="34" charset="0"/>
              </a:rPr>
              <a:t>Всего заявлений, поданных в 20 субъектах Российской Федерации</a:t>
            </a:r>
          </a:p>
        </p:txBody>
      </p:sp>
      <p:sp>
        <p:nvSpPr>
          <p:cNvPr id="54" name="Прямоугольник 53"/>
          <p:cNvSpPr/>
          <p:nvPr/>
        </p:nvSpPr>
        <p:spPr>
          <a:xfrm>
            <a:off x="485495" y="4783896"/>
            <a:ext cx="1709142" cy="220573"/>
          </a:xfrm>
          <a:prstGeom prst="rect">
            <a:avLst/>
          </a:prstGeom>
        </p:spPr>
        <p:txBody>
          <a:bodyPr wrap="square">
            <a:spAutoFit/>
          </a:bodyPr>
          <a:lstStyle/>
          <a:p>
            <a:pPr marL="171450" indent="-171450" fontAlgn="ctr">
              <a:lnSpc>
                <a:spcPts val="1000"/>
              </a:lnSpc>
              <a:buFont typeface="Arial" panose="020B0604020202020204" pitchFamily="34" charset="0"/>
              <a:buChar char="•"/>
            </a:pPr>
            <a:r>
              <a:rPr lang="ru-RU" sz="1200" dirty="0">
                <a:latin typeface="Franklin Gothic Medium Cond" panose="020B0606030402020204" pitchFamily="34" charset="0"/>
              </a:rPr>
              <a:t>Подано через </a:t>
            </a:r>
            <a:r>
              <a:rPr lang="ru-RU" sz="1200" dirty="0" smtClean="0">
                <a:latin typeface="Franklin Gothic Medium Cond" panose="020B0606030402020204" pitchFamily="34" charset="0"/>
              </a:rPr>
              <a:t>ЕПГУ</a:t>
            </a:r>
            <a:endParaRPr lang="ru-RU" sz="1200" dirty="0">
              <a:latin typeface="Franklin Gothic Medium Cond" panose="020B0606030402020204" pitchFamily="34" charset="0"/>
            </a:endParaRPr>
          </a:p>
        </p:txBody>
      </p:sp>
      <p:cxnSp>
        <p:nvCxnSpPr>
          <p:cNvPr id="59" name="Прямая соединительная линия 58"/>
          <p:cNvCxnSpPr/>
          <p:nvPr/>
        </p:nvCxnSpPr>
        <p:spPr>
          <a:xfrm>
            <a:off x="720005" y="1529088"/>
            <a:ext cx="2340000" cy="0"/>
          </a:xfrm>
          <a:prstGeom prst="line">
            <a:avLst/>
          </a:prstGeom>
          <a:ln w="19050">
            <a:gradFill flip="none" rotWithShape="1">
              <a:gsLst>
                <a:gs pos="0">
                  <a:schemeClr val="bg1">
                    <a:alpha val="0"/>
                  </a:schemeClr>
                </a:gs>
                <a:gs pos="98750">
                  <a:schemeClr val="bg1">
                    <a:alpha val="0"/>
                  </a:schemeClr>
                </a:gs>
                <a:gs pos="46000">
                  <a:srgbClr val="E3D49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51520" y="2372883"/>
            <a:ext cx="2592000" cy="0"/>
          </a:xfrm>
          <a:prstGeom prst="line">
            <a:avLst/>
          </a:prstGeom>
          <a:ln w="19050">
            <a:gradFill flip="none" rotWithShape="1">
              <a:gsLst>
                <a:gs pos="0">
                  <a:schemeClr val="bg1">
                    <a:alpha val="0"/>
                  </a:schemeClr>
                </a:gs>
                <a:gs pos="98750">
                  <a:schemeClr val="bg1">
                    <a:alpha val="0"/>
                  </a:schemeClr>
                </a:gs>
                <a:gs pos="46000">
                  <a:srgbClr val="E3D49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71707" y="5303923"/>
            <a:ext cx="734688" cy="220573"/>
          </a:xfrm>
          <a:prstGeom prst="rect">
            <a:avLst/>
          </a:prstGeom>
          <a:noFill/>
        </p:spPr>
        <p:txBody>
          <a:bodyPr wrap="none" rtlCol="0">
            <a:spAutoFit/>
          </a:bodyPr>
          <a:lstStyle>
            <a:defPPr>
              <a:defRPr lang="ru-RU"/>
            </a:defPPr>
            <a:lvl1pPr algn="ctr" fontAlgn="ctr">
              <a:lnSpc>
                <a:spcPts val="1000"/>
              </a:lnSpc>
              <a:defRPr>
                <a:solidFill>
                  <a:srgbClr val="FFFFA3"/>
                </a:solidFill>
                <a:latin typeface="Franklin Gothic Medium Cond" panose="020B0606030402020204" pitchFamily="34" charset="0"/>
              </a:defRPr>
            </a:lvl1pPr>
          </a:lstStyle>
          <a:p>
            <a:r>
              <a:rPr lang="ru-RU" sz="1600" dirty="0" smtClean="0">
                <a:solidFill>
                  <a:schemeClr val="tx1"/>
                </a:solidFill>
              </a:rPr>
              <a:t>21 928</a:t>
            </a:r>
            <a:endParaRPr lang="ru-RU" sz="1600" dirty="0">
              <a:solidFill>
                <a:schemeClr val="tx1"/>
              </a:solidFill>
            </a:endParaRPr>
          </a:p>
        </p:txBody>
      </p:sp>
      <p:sp>
        <p:nvSpPr>
          <p:cNvPr id="32" name="Прямоугольник 31"/>
          <p:cNvSpPr/>
          <p:nvPr/>
        </p:nvSpPr>
        <p:spPr>
          <a:xfrm>
            <a:off x="486594" y="5253204"/>
            <a:ext cx="1781150" cy="861774"/>
          </a:xfrm>
          <a:prstGeom prst="rect">
            <a:avLst/>
          </a:prstGeom>
        </p:spPr>
        <p:txBody>
          <a:bodyPr wrap="square">
            <a:spAutoFit/>
          </a:bodyPr>
          <a:lstStyle/>
          <a:p>
            <a:pPr marL="171450" indent="-171450" fontAlgn="ctr">
              <a:lnSpc>
                <a:spcPts val="1000"/>
              </a:lnSpc>
              <a:buFont typeface="Arial" panose="020B0604020202020204" pitchFamily="34" charset="0"/>
              <a:buChar char="•"/>
            </a:pPr>
            <a:r>
              <a:rPr lang="ru-RU" sz="1200" dirty="0">
                <a:latin typeface="Franklin Gothic Medium Cond" panose="020B0606030402020204" pitchFamily="34" charset="0"/>
              </a:rPr>
              <a:t>Количество специальных </a:t>
            </a:r>
            <a:r>
              <a:rPr lang="ru-RU" sz="1200" dirty="0" smtClean="0">
                <a:latin typeface="Franklin Gothic Medium Cond" panose="020B0606030402020204" pitchFamily="34" charset="0"/>
              </a:rPr>
              <a:t>заявлений (</a:t>
            </a:r>
            <a:r>
              <a:rPr lang="ru-RU" sz="1200" dirty="0">
                <a:latin typeface="Franklin Gothic Medium Cond" panose="020B0606030402020204" pitchFamily="34" charset="0"/>
              </a:rPr>
              <a:t>с марками), </a:t>
            </a:r>
            <a:r>
              <a:rPr lang="ru-RU" sz="1200" dirty="0" smtClean="0">
                <a:latin typeface="Franklin Gothic Medium Cond" panose="020B0606030402020204" pitchFamily="34" charset="0"/>
              </a:rPr>
              <a:t>поданных </a:t>
            </a:r>
            <a:r>
              <a:rPr lang="ru-RU" sz="1200" dirty="0">
                <a:latin typeface="Franklin Gothic Medium Cond" panose="020B0606030402020204" pitchFamily="34" charset="0"/>
              </a:rPr>
              <a:t>в </a:t>
            </a:r>
            <a:r>
              <a:rPr lang="ru-RU" sz="1200" dirty="0" smtClean="0">
                <a:latin typeface="Franklin Gothic Medium Cond" panose="020B0606030402020204" pitchFamily="34" charset="0"/>
              </a:rPr>
              <a:t>участковых избирательных комиссиях</a:t>
            </a:r>
            <a:endParaRPr lang="ru-RU" sz="1200" dirty="0">
              <a:latin typeface="Franklin Gothic Medium Cond" panose="020B0606030402020204" pitchFamily="34" charset="0"/>
            </a:endParaRPr>
          </a:p>
        </p:txBody>
      </p:sp>
      <p:sp>
        <p:nvSpPr>
          <p:cNvPr id="33" name="TextBox 32"/>
          <p:cNvSpPr txBox="1"/>
          <p:nvPr/>
        </p:nvSpPr>
        <p:spPr>
          <a:xfrm>
            <a:off x="1835697" y="1796819"/>
            <a:ext cx="1336033" cy="348813"/>
          </a:xfrm>
          <a:prstGeom prst="rect">
            <a:avLst/>
          </a:prstGeom>
          <a:noFill/>
        </p:spPr>
        <p:txBody>
          <a:bodyPr wrap="square" rtlCol="0">
            <a:spAutoFit/>
          </a:bodyPr>
          <a:lstStyle/>
          <a:p>
            <a:pPr algn="ctr" fontAlgn="ctr">
              <a:lnSpc>
                <a:spcPts val="1000"/>
              </a:lnSpc>
            </a:pPr>
            <a:r>
              <a:rPr lang="ru-RU" sz="2000" dirty="0" smtClean="0">
                <a:latin typeface="Franklin Gothic Medium Cond" panose="020B0606030402020204" pitchFamily="34" charset="0"/>
              </a:rPr>
              <a:t>223 407</a:t>
            </a:r>
          </a:p>
          <a:p>
            <a:pPr algn="ctr" fontAlgn="ctr">
              <a:lnSpc>
                <a:spcPts val="1000"/>
              </a:lnSpc>
            </a:pPr>
            <a:r>
              <a:rPr lang="ru-RU" sz="700" dirty="0" smtClean="0">
                <a:latin typeface="Franklin Gothic Medium Cond" panose="020B0606030402020204" pitchFamily="34" charset="0"/>
              </a:rPr>
              <a:t>(0,94 % от числа избирателей</a:t>
            </a:r>
            <a:r>
              <a:rPr lang="ru-RU" sz="1100" dirty="0" smtClean="0">
                <a:latin typeface="Franklin Gothic Medium Cond" panose="020B0606030402020204" pitchFamily="34" charset="0"/>
              </a:rPr>
              <a:t>)</a:t>
            </a:r>
          </a:p>
        </p:txBody>
      </p:sp>
      <p:pic>
        <p:nvPicPr>
          <p:cNvPr id="35" name="Рисунок 34" descr="1500x500.jpg"/>
          <p:cNvPicPr>
            <a:picLocks noChangeAspect="1"/>
          </p:cNvPicPr>
          <p:nvPr/>
        </p:nvPicPr>
        <p:blipFill>
          <a:blip r:embed="rId3" cstate="print"/>
          <a:stretch>
            <a:fillRect/>
          </a:stretch>
        </p:blipFill>
        <p:spPr>
          <a:xfrm>
            <a:off x="0" y="0"/>
            <a:ext cx="9144000" cy="692696"/>
          </a:xfrm>
          <a:prstGeom prst="rect">
            <a:avLst/>
          </a:prstGeom>
        </p:spPr>
      </p:pic>
      <p:sp>
        <p:nvSpPr>
          <p:cNvPr id="39" name="Прямоугольник 38"/>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138</a:t>
            </a:r>
            <a:endParaRPr lang="ru-RU" b="1" dirty="0">
              <a:solidFill>
                <a:schemeClr val="bg1"/>
              </a:solidFill>
            </a:endParaRPr>
          </a:p>
        </p:txBody>
      </p:sp>
      <p:sp>
        <p:nvSpPr>
          <p:cNvPr id="43" name="Заголовок 1"/>
          <p:cNvSpPr txBox="1">
            <a:spLocks/>
          </p:cNvSpPr>
          <p:nvPr/>
        </p:nvSpPr>
        <p:spPr>
          <a:xfrm>
            <a:off x="0" y="764704"/>
            <a:ext cx="9144000" cy="21602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tx1"/>
                </a:solidFill>
                <a:effectLst/>
                <a:uLnTx/>
                <a:uFillTx/>
                <a:latin typeface="+mn-lt"/>
                <a:ea typeface="+mj-ea"/>
                <a:cs typeface="+mj-cs"/>
              </a:rPr>
              <a:t>«МОБИЛЬНЫЙ</a:t>
            </a:r>
            <a:r>
              <a:rPr kumimoji="0" lang="ru-RU" sz="1600" b="1" i="0" u="none" strike="noStrike" kern="1200" cap="none" spc="0" normalizeH="0" noProof="0" dirty="0" smtClean="0">
                <a:ln>
                  <a:noFill/>
                </a:ln>
                <a:solidFill>
                  <a:schemeClr val="tx1"/>
                </a:solidFill>
                <a:effectLst/>
                <a:uLnTx/>
                <a:uFillTx/>
                <a:latin typeface="+mn-lt"/>
                <a:ea typeface="+mj-ea"/>
                <a:cs typeface="+mj-cs"/>
              </a:rPr>
              <a:t> ИЗБИРАТЕЛЬ»</a:t>
            </a:r>
            <a:endParaRPr kumimoji="0" lang="ru-RU" sz="16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41" name="Прямоугольник 40"/>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4.2.9. Голосование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610397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17" name="Прямоугольник 16"/>
          <p:cNvSpPr/>
          <p:nvPr/>
        </p:nvSpPr>
        <p:spPr>
          <a:xfrm>
            <a:off x="179512" y="836712"/>
            <a:ext cx="8784976" cy="4032448"/>
          </a:xfrm>
          <a:prstGeom prst="rect">
            <a:avLst/>
          </a:prstGeom>
          <a:gradFill flip="none" rotWithShape="1">
            <a:gsLst>
              <a:gs pos="66000">
                <a:schemeClr val="accent5">
                  <a:lumMod val="60000"/>
                  <a:lumOff val="40000"/>
                  <a:alpha val="78000"/>
                </a:schemeClr>
              </a:gs>
              <a:gs pos="43000">
                <a:schemeClr val="accent5">
                  <a:lumMod val="20000"/>
                  <a:lumOff val="80000"/>
                </a:schemeClr>
              </a:gs>
              <a:gs pos="2000">
                <a:schemeClr val="bg1"/>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nSpc>
                <a:spcPct val="150000"/>
              </a:lnSpc>
            </a:pPr>
            <a:r>
              <a:rPr lang="ru-RU" sz="1600" u="sng" dirty="0" smtClean="0">
                <a:solidFill>
                  <a:schemeClr val="tx2">
                    <a:lumMod val="75000"/>
                  </a:schemeClr>
                </a:solidFill>
              </a:rPr>
              <a:t>Предмет регулирования избирательного права – это следующие группы общественных отношений</a:t>
            </a:r>
            <a:r>
              <a:rPr lang="ru-RU" sz="1600" dirty="0" smtClean="0">
                <a:solidFill>
                  <a:schemeClr val="tx2">
                    <a:lumMod val="75000"/>
                  </a:schemeClr>
                </a:solidFill>
              </a:rPr>
              <a:t>:</a:t>
            </a:r>
          </a:p>
          <a:p>
            <a:endParaRPr lang="ru-RU" sz="1600" dirty="0">
              <a:solidFill>
                <a:schemeClr val="tx2">
                  <a:lumMod val="75000"/>
                </a:schemeClr>
              </a:solidFill>
            </a:endParaRPr>
          </a:p>
        </p:txBody>
      </p:sp>
      <p:sp>
        <p:nvSpPr>
          <p:cNvPr id="21" name="Прямоугольник 20"/>
          <p:cNvSpPr/>
          <p:nvPr/>
        </p:nvSpPr>
        <p:spPr>
          <a:xfrm>
            <a:off x="179512" y="5013176"/>
            <a:ext cx="8784976" cy="1512168"/>
          </a:xfrm>
          <a:prstGeom prst="rect">
            <a:avLst/>
          </a:prstGeom>
          <a:gradFill flip="none" rotWithShape="1">
            <a:gsLst>
              <a:gs pos="71000">
                <a:schemeClr val="accent5">
                  <a:lumMod val="60000"/>
                  <a:lumOff val="40000"/>
                  <a:alpha val="0"/>
                </a:schemeClr>
              </a:gs>
              <a:gs pos="43000">
                <a:schemeClr val="accent5">
                  <a:lumMod val="40000"/>
                  <a:lumOff val="60000"/>
                </a:schemeClr>
              </a:gs>
              <a:gs pos="2000">
                <a:schemeClr val="bg1">
                  <a:lumMod val="95000"/>
                </a:schemeClr>
              </a:gs>
            </a:gsLst>
            <a:lin ang="2700000" scaled="1"/>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nSpc>
                <a:spcPct val="150000"/>
              </a:lnSpc>
            </a:pPr>
            <a:r>
              <a:rPr lang="ru-RU" sz="1700" dirty="0" smtClean="0">
                <a:solidFill>
                  <a:schemeClr val="tx2">
                    <a:lumMod val="75000"/>
                  </a:schemeClr>
                </a:solidFill>
              </a:rPr>
              <a:t>Избирательное право использует сочетание следующих методов правового регулирования:</a:t>
            </a:r>
          </a:p>
          <a:p>
            <a:pPr>
              <a:lnSpc>
                <a:spcPct val="150000"/>
              </a:lnSpc>
            </a:pPr>
            <a:endParaRPr lang="ru-RU" sz="1600" dirty="0">
              <a:solidFill>
                <a:schemeClr val="tx2">
                  <a:lumMod val="75000"/>
                </a:schemeClr>
              </a:solidFill>
            </a:endParaRPr>
          </a:p>
        </p:txBody>
      </p:sp>
      <p:sp>
        <p:nvSpPr>
          <p:cNvPr id="22" name="TextBox 21"/>
          <p:cNvSpPr txBox="1"/>
          <p:nvPr/>
        </p:nvSpPr>
        <p:spPr>
          <a:xfrm>
            <a:off x="395536" y="5373216"/>
            <a:ext cx="8568952" cy="1128321"/>
          </a:xfrm>
          <a:prstGeom prst="rect">
            <a:avLst/>
          </a:prstGeom>
          <a:noFill/>
        </p:spPr>
        <p:txBody>
          <a:bodyPr wrap="square" rtlCol="0" anchor="ctr" anchorCtr="0">
            <a:noAutofit/>
          </a:bodyPr>
          <a:lstStyle/>
          <a:p>
            <a:pPr algn="just">
              <a:lnSpc>
                <a:spcPct val="150000"/>
              </a:lnSpc>
            </a:pPr>
            <a:r>
              <a:rPr lang="ru-RU" sz="1600" dirty="0" smtClean="0">
                <a:solidFill>
                  <a:schemeClr val="tx2">
                    <a:lumMod val="75000"/>
                  </a:schemeClr>
                </a:solidFill>
              </a:rPr>
              <a:t>- императивного (предписание, запрет);</a:t>
            </a:r>
          </a:p>
          <a:p>
            <a:pPr algn="just">
              <a:lnSpc>
                <a:spcPct val="150000"/>
              </a:lnSpc>
            </a:pPr>
            <a:r>
              <a:rPr lang="ru-RU" sz="1600" dirty="0" smtClean="0">
                <a:solidFill>
                  <a:schemeClr val="tx2">
                    <a:lumMod val="75000"/>
                  </a:schemeClr>
                </a:solidFill>
              </a:rPr>
              <a:t>- диспозитивного (дозволение);</a:t>
            </a:r>
          </a:p>
          <a:p>
            <a:pPr algn="just">
              <a:lnSpc>
                <a:spcPct val="150000"/>
              </a:lnSpc>
            </a:pPr>
            <a:r>
              <a:rPr lang="ru-RU" sz="1600" dirty="0" smtClean="0">
                <a:solidFill>
                  <a:schemeClr val="tx2">
                    <a:lumMod val="75000"/>
                  </a:schemeClr>
                </a:solidFill>
              </a:rPr>
              <a:t>- метода гарантий (набор условий и средств, обеспечивающих реализацию права).</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a:t>
            </a:r>
            <a:endParaRPr lang="ru-RU" b="1" dirty="0">
              <a:solidFill>
                <a:schemeClr val="bg1"/>
              </a:solidFill>
            </a:endParaRPr>
          </a:p>
        </p:txBody>
      </p:sp>
      <p:sp>
        <p:nvSpPr>
          <p:cNvPr id="16" name="Прямоугольник 15"/>
          <p:cNvSpPr/>
          <p:nvPr/>
        </p:nvSpPr>
        <p:spPr>
          <a:xfrm>
            <a:off x="179512" y="72008"/>
            <a:ext cx="8784976"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1.3. Система избирательного права</a:t>
            </a:r>
            <a:endParaRPr lang="ru-RU" sz="3200" b="1" dirty="0">
              <a:effectLst>
                <a:outerShdw blurRad="38100" dist="38100" dir="2700000" algn="tl">
                  <a:srgbClr val="000000">
                    <a:alpha val="43137"/>
                  </a:srgbClr>
                </a:outerShdw>
              </a:effectLst>
            </a:endParaRPr>
          </a:p>
        </p:txBody>
      </p:sp>
      <p:sp>
        <p:nvSpPr>
          <p:cNvPr id="23" name="TextBox 22"/>
          <p:cNvSpPr txBox="1"/>
          <p:nvPr/>
        </p:nvSpPr>
        <p:spPr>
          <a:xfrm>
            <a:off x="395536" y="1556792"/>
            <a:ext cx="8496944" cy="3240360"/>
          </a:xfrm>
          <a:prstGeom prst="rect">
            <a:avLst/>
          </a:prstGeom>
          <a:noFill/>
        </p:spPr>
        <p:txBody>
          <a:bodyPr wrap="square" rtlCol="0" anchor="ctr" anchorCtr="0">
            <a:noAutofit/>
          </a:bodyPr>
          <a:lstStyle/>
          <a:p>
            <a:pPr algn="just">
              <a:lnSpc>
                <a:spcPct val="150000"/>
              </a:lnSpc>
              <a:buFontTx/>
              <a:buChar char="-"/>
            </a:pPr>
            <a:r>
              <a:rPr lang="ru-RU" sz="1600" dirty="0" smtClean="0">
                <a:solidFill>
                  <a:schemeClr val="tx2">
                    <a:lumMod val="75000"/>
                  </a:schemeClr>
                </a:solidFill>
              </a:rPr>
              <a:t> отношения, возникающие в процессе реализации норм – принципов, устанавливающих общий режим реализации прав гражданина избирать и быть избранным;</a:t>
            </a:r>
          </a:p>
          <a:p>
            <a:pPr algn="just">
              <a:lnSpc>
                <a:spcPct val="150000"/>
              </a:lnSpc>
            </a:pPr>
            <a:r>
              <a:rPr lang="ru-RU" sz="1600" dirty="0" smtClean="0">
                <a:solidFill>
                  <a:schemeClr val="tx2">
                    <a:lumMod val="75000"/>
                  </a:schemeClr>
                </a:solidFill>
              </a:rPr>
              <a:t>- отношения, непосредственно связанные с реализацией гражданами права избирать и быть избранными;</a:t>
            </a:r>
          </a:p>
          <a:p>
            <a:pPr algn="just">
              <a:lnSpc>
                <a:spcPct val="150000"/>
              </a:lnSpc>
            </a:pPr>
            <a:r>
              <a:rPr lang="ru-RU" sz="1600" dirty="0" smtClean="0">
                <a:solidFill>
                  <a:schemeClr val="tx2">
                    <a:lumMod val="75000"/>
                  </a:schemeClr>
                </a:solidFill>
              </a:rPr>
              <a:t>- отношения, связанные с организацией выборов;</a:t>
            </a:r>
          </a:p>
          <a:p>
            <a:pPr algn="just">
              <a:lnSpc>
                <a:spcPct val="150000"/>
              </a:lnSpc>
            </a:pPr>
            <a:r>
              <a:rPr lang="ru-RU" sz="1600" dirty="0" smtClean="0">
                <a:solidFill>
                  <a:schemeClr val="tx2">
                    <a:lumMod val="75000"/>
                  </a:schemeClr>
                </a:solidFill>
              </a:rPr>
              <a:t>- отношения, связанные с деятельностью участников избирательного процесса;</a:t>
            </a:r>
          </a:p>
          <a:p>
            <a:pPr algn="just">
              <a:lnSpc>
                <a:spcPct val="150000"/>
              </a:lnSpc>
            </a:pPr>
            <a:r>
              <a:rPr lang="ru-RU" sz="1600" dirty="0" smtClean="0">
                <a:solidFill>
                  <a:schemeClr val="tx2">
                    <a:lumMod val="75000"/>
                  </a:schemeClr>
                </a:solidFill>
              </a:rPr>
              <a:t>- отношения, связанные с защитой и восстановлением избирательных прав граждан;</a:t>
            </a:r>
          </a:p>
          <a:p>
            <a:pPr algn="just">
              <a:lnSpc>
                <a:spcPct val="150000"/>
              </a:lnSpc>
              <a:buFontTx/>
              <a:buChar char="-"/>
            </a:pPr>
            <a:r>
              <a:rPr lang="ru-RU" sz="1600" dirty="0" smtClean="0">
                <a:solidFill>
                  <a:schemeClr val="tx2">
                    <a:lumMod val="75000"/>
                  </a:schemeClr>
                </a:solidFill>
              </a:rPr>
              <a:t>отношения, возникающие в связи с формированием  избирательных комиссий;</a:t>
            </a:r>
          </a:p>
          <a:p>
            <a:pPr algn="just">
              <a:lnSpc>
                <a:spcPct val="150000"/>
              </a:lnSpc>
            </a:pPr>
            <a:r>
              <a:rPr lang="ru-RU" sz="1600" dirty="0" smtClean="0">
                <a:solidFill>
                  <a:schemeClr val="tx2">
                    <a:lumMod val="75000"/>
                  </a:schemeClr>
                </a:solidFill>
              </a:rPr>
              <a:t>- отношения, связанные с регистрацией (учётом) избирателей.</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611560" y="764704"/>
            <a:ext cx="7920880" cy="576064"/>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Подсчет голосов начинается сразу после окончания времени голосования и проводится без перерыва до установления его итогов.</a:t>
            </a:r>
          </a:p>
        </p:txBody>
      </p:sp>
      <p:sp>
        <p:nvSpPr>
          <p:cNvPr id="12" name="Прямоугольник 11"/>
          <p:cNvSpPr/>
          <p:nvPr/>
        </p:nvSpPr>
        <p:spPr>
          <a:xfrm>
            <a:off x="611560" y="1484784"/>
            <a:ext cx="7920880" cy="648072"/>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В случае совмещения выборов разных уровней в первую очередь осуществляется подсчет результатов федеральных, затем региональных, затем местных выборов.</a:t>
            </a:r>
          </a:p>
        </p:txBody>
      </p:sp>
      <p:sp>
        <p:nvSpPr>
          <p:cNvPr id="16" name="Прямоугольник 15"/>
          <p:cNvSpPr/>
          <p:nvPr/>
        </p:nvSpPr>
        <p:spPr>
          <a:xfrm>
            <a:off x="611560" y="2276872"/>
            <a:ext cx="7920880" cy="792088"/>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Непосредственный подсчет производится членами УИК с правом решающего голоса в присутствии членов УИК с правом совещательного голоса и наблюдателей, которым должен быть обеспечен полный обзор действий членов комиссии.</a:t>
            </a:r>
          </a:p>
        </p:txBody>
      </p:sp>
      <p:sp>
        <p:nvSpPr>
          <p:cNvPr id="17" name="Прямоугольник 16"/>
          <p:cNvSpPr/>
          <p:nvPr/>
        </p:nvSpPr>
        <p:spPr>
          <a:xfrm>
            <a:off x="611560" y="3212976"/>
            <a:ext cx="7920880" cy="576064"/>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Решение УИК об итогах голосования принимается на итоговом заседании УИК и оформляется протоколом об итогах голосования.</a:t>
            </a:r>
          </a:p>
        </p:txBody>
      </p:sp>
      <p:sp>
        <p:nvSpPr>
          <p:cNvPr id="18" name="Прямоугольник 17"/>
          <p:cNvSpPr/>
          <p:nvPr/>
        </p:nvSpPr>
        <p:spPr>
          <a:xfrm>
            <a:off x="611560" y="3933056"/>
            <a:ext cx="7920880" cy="432048"/>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Протокол содержит машиночитаемый код (</a:t>
            </a:r>
            <a:r>
              <a:rPr lang="en-US" sz="1600" dirty="0" smtClean="0">
                <a:solidFill>
                  <a:schemeClr val="tx1">
                    <a:lumMod val="75000"/>
                    <a:lumOff val="25000"/>
                  </a:schemeClr>
                </a:solidFill>
              </a:rPr>
              <a:t>QR-</a:t>
            </a:r>
            <a:r>
              <a:rPr lang="ru-RU" sz="1600" dirty="0" smtClean="0">
                <a:solidFill>
                  <a:schemeClr val="tx1">
                    <a:lumMod val="75000"/>
                    <a:lumOff val="25000"/>
                  </a:schemeClr>
                </a:solidFill>
              </a:rPr>
              <a:t>код).</a:t>
            </a:r>
          </a:p>
        </p:txBody>
      </p:sp>
      <p:sp>
        <p:nvSpPr>
          <p:cNvPr id="19" name="Прямоугольник 18"/>
          <p:cNvSpPr/>
          <p:nvPr/>
        </p:nvSpPr>
        <p:spPr>
          <a:xfrm>
            <a:off x="611560" y="4509120"/>
            <a:ext cx="7920880" cy="576064"/>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Каждый лист протокола должен быть пронумерован, подписан всеми присутствующими членами УИК с правом решающего голоса и заверен печатью УИК.</a:t>
            </a:r>
          </a:p>
        </p:txBody>
      </p:sp>
      <p:sp>
        <p:nvSpPr>
          <p:cNvPr id="21" name="Прямоугольник 20"/>
          <p:cNvSpPr/>
          <p:nvPr/>
        </p:nvSpPr>
        <p:spPr>
          <a:xfrm>
            <a:off x="611560" y="5229200"/>
            <a:ext cx="7920880" cy="504056"/>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Члены УИК, несогласные с содержанием протокола, вправе приложить к нему особое мнение.</a:t>
            </a:r>
          </a:p>
        </p:txBody>
      </p:sp>
      <p:sp>
        <p:nvSpPr>
          <p:cNvPr id="23" name="Прямоугольник 22"/>
          <p:cNvSpPr/>
          <p:nvPr/>
        </p:nvSpPr>
        <p:spPr>
          <a:xfrm>
            <a:off x="611560" y="5877272"/>
            <a:ext cx="7920880" cy="648072"/>
          </a:xfrm>
          <a:prstGeom prst="rect">
            <a:avLst/>
          </a:prstGeom>
          <a:solidFill>
            <a:schemeClr val="accent6">
              <a:lumMod val="20000"/>
              <a:lumOff val="80000"/>
              <a:alpha val="69804"/>
            </a:schemeClr>
          </a:solidFill>
          <a:ln w="95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75000"/>
                    <a:lumOff val="25000"/>
                  </a:schemeClr>
                </a:solidFill>
              </a:rPr>
              <a:t>По требованию членов УИК, наблюдателей участковая комиссия немедленно после подписания протокола обязана выдать указанным лицам его заверенную копию.</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139</a:t>
            </a:r>
            <a:endParaRPr lang="ru-RU" b="1" dirty="0">
              <a:solidFill>
                <a:schemeClr val="bg1"/>
              </a:solidFill>
            </a:endParaRPr>
          </a:p>
        </p:txBody>
      </p:sp>
      <p:sp>
        <p:nvSpPr>
          <p:cNvPr id="13" name="Прямоугольник 12"/>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140</a:t>
            </a:r>
            <a:endParaRPr lang="ru-RU" b="1" dirty="0">
              <a:solidFill>
                <a:schemeClr val="bg1"/>
              </a:solidFill>
            </a:endParaRPr>
          </a:p>
        </p:txBody>
      </p:sp>
      <p:pic>
        <p:nvPicPr>
          <p:cNvPr id="4" name="Рисунок 3"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683568" y="908720"/>
            <a:ext cx="7776864" cy="432048"/>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ТЕХНОЛОГИЯ С МАШИНОЧИТАЕМЫМ КОДОМ. ЧТО ЭТО ОЗНАЧАЕТ? </a:t>
            </a:r>
            <a:endParaRPr lang="ru-RU" b="1" dirty="0">
              <a:solidFill>
                <a:schemeClr val="bg1"/>
              </a:solidFill>
            </a:endParaRPr>
          </a:p>
        </p:txBody>
      </p:sp>
      <p:sp>
        <p:nvSpPr>
          <p:cNvPr id="14" name="Прямоугольник 13"/>
          <p:cNvSpPr/>
          <p:nvPr/>
        </p:nvSpPr>
        <p:spPr>
          <a:xfrm>
            <a:off x="539552" y="1340768"/>
            <a:ext cx="388843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600" b="1" dirty="0" smtClean="0">
                <a:solidFill>
                  <a:schemeClr val="tx1"/>
                </a:solidFill>
              </a:rPr>
              <a:t>Протокол участковой комиссии об итогах голосования печатается на компьютере. </a:t>
            </a:r>
          </a:p>
          <a:p>
            <a:pPr algn="ctr">
              <a:lnSpc>
                <a:spcPct val="150000"/>
              </a:lnSpc>
            </a:pPr>
            <a:r>
              <a:rPr lang="ru-RU" sz="1600" b="1" dirty="0" smtClean="0">
                <a:solidFill>
                  <a:schemeClr val="tx1"/>
                </a:solidFill>
              </a:rPr>
              <a:t>В протокол впечатывается </a:t>
            </a:r>
            <a:r>
              <a:rPr lang="en-US" sz="1600" b="1" dirty="0" smtClean="0">
                <a:solidFill>
                  <a:schemeClr val="tx1"/>
                </a:solidFill>
              </a:rPr>
              <a:t>QR-</a:t>
            </a:r>
            <a:r>
              <a:rPr lang="ru-RU" sz="1600" b="1" dirty="0" smtClean="0">
                <a:solidFill>
                  <a:schemeClr val="tx1"/>
                </a:solidFill>
              </a:rPr>
              <a:t>код. </a:t>
            </a:r>
          </a:p>
        </p:txBody>
      </p:sp>
      <p:sp>
        <p:nvSpPr>
          <p:cNvPr id="16" name="Прямоугольник 15"/>
          <p:cNvSpPr/>
          <p:nvPr/>
        </p:nvSpPr>
        <p:spPr>
          <a:xfrm>
            <a:off x="611560" y="3429000"/>
            <a:ext cx="38164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ru-RU" sz="1600" dirty="0">
              <a:solidFill>
                <a:schemeClr val="tx1"/>
              </a:solidFill>
            </a:endParaRPr>
          </a:p>
        </p:txBody>
      </p:sp>
      <p:sp>
        <p:nvSpPr>
          <p:cNvPr id="17" name="Прямоугольник 16"/>
          <p:cNvSpPr/>
          <p:nvPr/>
        </p:nvSpPr>
        <p:spPr>
          <a:xfrm>
            <a:off x="611560" y="4437112"/>
            <a:ext cx="3816424"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1300" dirty="0" smtClean="0">
                <a:solidFill>
                  <a:schemeClr val="tx1"/>
                </a:solidFill>
              </a:rPr>
              <a:t>                Нет описок и опечаток</a:t>
            </a:r>
          </a:p>
          <a:p>
            <a:pPr>
              <a:lnSpc>
                <a:spcPct val="150000"/>
              </a:lnSpc>
            </a:pPr>
            <a:r>
              <a:rPr lang="ru-RU" sz="1300" dirty="0" smtClean="0">
                <a:solidFill>
                  <a:schemeClr val="tx1"/>
                </a:solidFill>
              </a:rPr>
              <a:t>                Корректность подсчетов </a:t>
            </a:r>
          </a:p>
          <a:p>
            <a:pPr>
              <a:lnSpc>
                <a:spcPct val="150000"/>
              </a:lnSpc>
            </a:pPr>
            <a:r>
              <a:rPr lang="ru-RU" sz="1300" dirty="0" smtClean="0">
                <a:solidFill>
                  <a:schemeClr val="tx1"/>
                </a:solidFill>
              </a:rPr>
              <a:t>                Проще и быстрее оформить протокол</a:t>
            </a:r>
          </a:p>
          <a:p>
            <a:pPr>
              <a:lnSpc>
                <a:spcPct val="150000"/>
              </a:lnSpc>
            </a:pPr>
            <a:r>
              <a:rPr lang="ru-RU" sz="1300" dirty="0" smtClean="0">
                <a:solidFill>
                  <a:schemeClr val="tx1"/>
                </a:solidFill>
              </a:rPr>
              <a:t>                Проще и быстрее выдать копии протокола</a:t>
            </a:r>
          </a:p>
        </p:txBody>
      </p:sp>
      <p:sp>
        <p:nvSpPr>
          <p:cNvPr id="18" name="Прямоугольник 17"/>
          <p:cNvSpPr/>
          <p:nvPr/>
        </p:nvSpPr>
        <p:spPr>
          <a:xfrm>
            <a:off x="4572000" y="1628800"/>
            <a:ext cx="3960440"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dirty="0" smtClean="0">
                <a:solidFill>
                  <a:schemeClr val="tx1"/>
                </a:solidFill>
              </a:rPr>
              <a:t>ЦЕЛЬ:</a:t>
            </a:r>
          </a:p>
          <a:p>
            <a:pPr>
              <a:lnSpc>
                <a:spcPct val="150000"/>
              </a:lnSpc>
              <a:buFontTx/>
              <a:buChar char="-"/>
            </a:pPr>
            <a:r>
              <a:rPr lang="ru-RU" dirty="0" smtClean="0">
                <a:solidFill>
                  <a:schemeClr val="tx1"/>
                </a:solidFill>
              </a:rPr>
              <a:t> точность подсчетов, </a:t>
            </a:r>
          </a:p>
          <a:p>
            <a:pPr>
              <a:lnSpc>
                <a:spcPct val="150000"/>
              </a:lnSpc>
              <a:buFontTx/>
              <a:buChar char="-"/>
            </a:pPr>
            <a:r>
              <a:rPr lang="ru-RU" dirty="0" smtClean="0">
                <a:solidFill>
                  <a:schemeClr val="tx1"/>
                </a:solidFill>
              </a:rPr>
              <a:t> обеспечение корректности итогов </a:t>
            </a:r>
          </a:p>
          <a:p>
            <a:pPr>
              <a:lnSpc>
                <a:spcPct val="150000"/>
              </a:lnSpc>
            </a:pPr>
            <a:r>
              <a:rPr lang="ru-RU" dirty="0" smtClean="0">
                <a:solidFill>
                  <a:schemeClr val="tx1"/>
                </a:solidFill>
              </a:rPr>
              <a:t>голосования, </a:t>
            </a:r>
          </a:p>
          <a:p>
            <a:pPr>
              <a:lnSpc>
                <a:spcPct val="150000"/>
              </a:lnSpc>
            </a:pPr>
            <a:r>
              <a:rPr lang="ru-RU" dirty="0" smtClean="0">
                <a:solidFill>
                  <a:schemeClr val="tx1"/>
                </a:solidFill>
              </a:rPr>
              <a:t>- автоматизация выборов, </a:t>
            </a:r>
          </a:p>
          <a:p>
            <a:pPr>
              <a:lnSpc>
                <a:spcPct val="150000"/>
              </a:lnSpc>
            </a:pPr>
            <a:r>
              <a:rPr lang="ru-RU" dirty="0" smtClean="0">
                <a:solidFill>
                  <a:schemeClr val="tx1"/>
                </a:solidFill>
              </a:rPr>
              <a:t>- </a:t>
            </a:r>
            <a:r>
              <a:rPr lang="ru-RU" dirty="0" err="1" smtClean="0">
                <a:solidFill>
                  <a:schemeClr val="tx1"/>
                </a:solidFill>
              </a:rPr>
              <a:t>проверяемость</a:t>
            </a:r>
            <a:r>
              <a:rPr lang="ru-RU" dirty="0" smtClean="0">
                <a:solidFill>
                  <a:schemeClr val="tx1"/>
                </a:solidFill>
              </a:rPr>
              <a:t> и прозрачность всех избирательных процессов.</a:t>
            </a:r>
          </a:p>
        </p:txBody>
      </p:sp>
      <p:sp>
        <p:nvSpPr>
          <p:cNvPr id="19" name="Прямоугольник 18"/>
          <p:cNvSpPr/>
          <p:nvPr/>
        </p:nvSpPr>
        <p:spPr>
          <a:xfrm>
            <a:off x="4644008" y="4437112"/>
            <a:ext cx="3960440"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50000"/>
              </a:lnSpc>
            </a:pPr>
            <a:r>
              <a:rPr lang="ru-RU" sz="1300" dirty="0" smtClean="0">
                <a:solidFill>
                  <a:schemeClr val="tx1"/>
                </a:solidFill>
              </a:rPr>
              <a:t>             Быстрый ввод протокола в ГАС «Выборы»</a:t>
            </a:r>
          </a:p>
          <a:p>
            <a:pPr>
              <a:lnSpc>
                <a:spcPct val="150000"/>
              </a:lnSpc>
            </a:pPr>
            <a:r>
              <a:rPr lang="ru-RU" sz="1300" dirty="0" smtClean="0">
                <a:solidFill>
                  <a:schemeClr val="tx1"/>
                </a:solidFill>
              </a:rPr>
              <a:t>             Точность данных при вводе </a:t>
            </a:r>
          </a:p>
          <a:p>
            <a:pPr>
              <a:lnSpc>
                <a:spcPct val="150000"/>
              </a:lnSpc>
            </a:pPr>
            <a:r>
              <a:rPr lang="ru-RU" sz="1300" dirty="0" smtClean="0">
                <a:solidFill>
                  <a:schemeClr val="tx1"/>
                </a:solidFill>
              </a:rPr>
              <a:t>             Исключение человеческого фактора</a:t>
            </a:r>
          </a:p>
          <a:p>
            <a:pPr>
              <a:lnSpc>
                <a:spcPct val="150000"/>
              </a:lnSpc>
            </a:pPr>
            <a:r>
              <a:rPr lang="ru-RU" sz="1300" dirty="0" smtClean="0">
                <a:solidFill>
                  <a:schemeClr val="tx1"/>
                </a:solidFill>
              </a:rPr>
              <a:t>             Дополнительный контроль корректности</a:t>
            </a:r>
          </a:p>
        </p:txBody>
      </p:sp>
      <p:sp>
        <p:nvSpPr>
          <p:cNvPr id="12" name="TextBox 11"/>
          <p:cNvSpPr txBox="1"/>
          <p:nvPr/>
        </p:nvSpPr>
        <p:spPr>
          <a:xfrm>
            <a:off x="4572000" y="4437112"/>
            <a:ext cx="4176464" cy="287771"/>
          </a:xfrm>
          <a:prstGeom prst="rect">
            <a:avLst/>
          </a:prstGeom>
          <a:noFill/>
        </p:spPr>
        <p:txBody>
          <a:bodyPr wrap="square" rtlCol="0">
            <a:spAutoFit/>
          </a:bodyPr>
          <a:lstStyle/>
          <a:p>
            <a:pPr algn="ctr"/>
            <a:r>
              <a:rPr lang="ru-RU" sz="1270" b="1" dirty="0" smtClean="0"/>
              <a:t>ПРЕИМУЩЕСТВА ДЛЯ ТЕРРИТОРИАЛЬНОЙ КОМИССИИ:</a:t>
            </a:r>
          </a:p>
        </p:txBody>
      </p:sp>
      <p:pic>
        <p:nvPicPr>
          <p:cNvPr id="13" name="Рисунок 12" descr="through-glass-9305.jpg"/>
          <p:cNvPicPr>
            <a:picLocks noChangeAspect="1"/>
          </p:cNvPicPr>
          <p:nvPr/>
        </p:nvPicPr>
        <p:blipFill>
          <a:blip r:embed="rId4" cstate="print"/>
          <a:stretch>
            <a:fillRect/>
          </a:stretch>
        </p:blipFill>
        <p:spPr>
          <a:xfrm>
            <a:off x="5004048" y="4797152"/>
            <a:ext cx="144016" cy="147863"/>
          </a:xfrm>
          <a:prstGeom prst="rect">
            <a:avLst/>
          </a:prstGeom>
          <a:solidFill>
            <a:schemeClr val="bg1">
              <a:lumMod val="85000"/>
              <a:alpha val="55000"/>
            </a:schemeClr>
          </a:solidFill>
        </p:spPr>
      </p:pic>
      <p:pic>
        <p:nvPicPr>
          <p:cNvPr id="15" name="Рисунок 14" descr="through-glass-9305.jpg"/>
          <p:cNvPicPr>
            <a:picLocks noChangeAspect="1"/>
          </p:cNvPicPr>
          <p:nvPr/>
        </p:nvPicPr>
        <p:blipFill>
          <a:blip r:embed="rId4" cstate="print"/>
          <a:stretch>
            <a:fillRect/>
          </a:stretch>
        </p:blipFill>
        <p:spPr>
          <a:xfrm>
            <a:off x="5004048" y="5085184"/>
            <a:ext cx="144016" cy="147863"/>
          </a:xfrm>
          <a:prstGeom prst="rect">
            <a:avLst/>
          </a:prstGeom>
          <a:solidFill>
            <a:schemeClr val="bg1">
              <a:lumMod val="85000"/>
              <a:alpha val="55000"/>
            </a:schemeClr>
          </a:solidFill>
        </p:spPr>
      </p:pic>
      <p:pic>
        <p:nvPicPr>
          <p:cNvPr id="20" name="Рисунок 19" descr="through-glass-9305.jpg"/>
          <p:cNvPicPr>
            <a:picLocks noChangeAspect="1"/>
          </p:cNvPicPr>
          <p:nvPr/>
        </p:nvPicPr>
        <p:blipFill>
          <a:blip r:embed="rId4" cstate="print"/>
          <a:stretch>
            <a:fillRect/>
          </a:stretch>
        </p:blipFill>
        <p:spPr>
          <a:xfrm>
            <a:off x="5004048" y="5661248"/>
            <a:ext cx="144016" cy="147863"/>
          </a:xfrm>
          <a:prstGeom prst="rect">
            <a:avLst/>
          </a:prstGeom>
          <a:solidFill>
            <a:schemeClr val="bg1">
              <a:lumMod val="85000"/>
              <a:alpha val="55000"/>
            </a:schemeClr>
          </a:solidFill>
        </p:spPr>
      </p:pic>
      <p:pic>
        <p:nvPicPr>
          <p:cNvPr id="21" name="Рисунок 20" descr="through-glass-9305.jpg"/>
          <p:cNvPicPr>
            <a:picLocks noChangeAspect="1"/>
          </p:cNvPicPr>
          <p:nvPr/>
        </p:nvPicPr>
        <p:blipFill>
          <a:blip r:embed="rId4" cstate="print"/>
          <a:stretch>
            <a:fillRect/>
          </a:stretch>
        </p:blipFill>
        <p:spPr>
          <a:xfrm>
            <a:off x="5004048" y="5373216"/>
            <a:ext cx="144016" cy="147863"/>
          </a:xfrm>
          <a:prstGeom prst="rect">
            <a:avLst/>
          </a:prstGeom>
          <a:solidFill>
            <a:schemeClr val="bg1">
              <a:lumMod val="85000"/>
              <a:alpha val="55000"/>
            </a:schemeClr>
          </a:solidFill>
        </p:spPr>
      </p:pic>
      <p:sp>
        <p:nvSpPr>
          <p:cNvPr id="22" name="TextBox 21"/>
          <p:cNvSpPr txBox="1"/>
          <p:nvPr/>
        </p:nvSpPr>
        <p:spPr>
          <a:xfrm>
            <a:off x="467544" y="4437112"/>
            <a:ext cx="4176464" cy="287771"/>
          </a:xfrm>
          <a:prstGeom prst="rect">
            <a:avLst/>
          </a:prstGeom>
          <a:noFill/>
        </p:spPr>
        <p:txBody>
          <a:bodyPr wrap="square" rtlCol="0">
            <a:spAutoFit/>
          </a:bodyPr>
          <a:lstStyle/>
          <a:p>
            <a:pPr algn="ctr"/>
            <a:r>
              <a:rPr lang="ru-RU" sz="1270" b="1" dirty="0" smtClean="0"/>
              <a:t>ПРЕИМУЩЕСТВА ДЛЯ УЧАСТКОВОЙ КОМИССИИ :</a:t>
            </a:r>
          </a:p>
        </p:txBody>
      </p:sp>
      <p:pic>
        <p:nvPicPr>
          <p:cNvPr id="23" name="Рисунок 22" descr="through-glass-9305.jpg"/>
          <p:cNvPicPr>
            <a:picLocks noChangeAspect="1"/>
          </p:cNvPicPr>
          <p:nvPr/>
        </p:nvPicPr>
        <p:blipFill>
          <a:blip r:embed="rId4" cstate="print"/>
          <a:stretch>
            <a:fillRect/>
          </a:stretch>
        </p:blipFill>
        <p:spPr>
          <a:xfrm>
            <a:off x="1043608" y="4797152"/>
            <a:ext cx="144016" cy="147863"/>
          </a:xfrm>
          <a:prstGeom prst="rect">
            <a:avLst/>
          </a:prstGeom>
          <a:solidFill>
            <a:schemeClr val="bg1">
              <a:lumMod val="85000"/>
              <a:alpha val="55000"/>
            </a:schemeClr>
          </a:solidFill>
        </p:spPr>
      </p:pic>
      <p:pic>
        <p:nvPicPr>
          <p:cNvPr id="24" name="Рисунок 23" descr="through-glass-9305.jpg"/>
          <p:cNvPicPr>
            <a:picLocks noChangeAspect="1"/>
          </p:cNvPicPr>
          <p:nvPr/>
        </p:nvPicPr>
        <p:blipFill>
          <a:blip r:embed="rId4" cstate="print"/>
          <a:stretch>
            <a:fillRect/>
          </a:stretch>
        </p:blipFill>
        <p:spPr>
          <a:xfrm>
            <a:off x="1043608" y="5085184"/>
            <a:ext cx="144016" cy="147863"/>
          </a:xfrm>
          <a:prstGeom prst="rect">
            <a:avLst/>
          </a:prstGeom>
          <a:solidFill>
            <a:schemeClr val="bg1">
              <a:lumMod val="85000"/>
              <a:alpha val="55000"/>
            </a:schemeClr>
          </a:solidFill>
        </p:spPr>
      </p:pic>
      <p:pic>
        <p:nvPicPr>
          <p:cNvPr id="25" name="Рисунок 24" descr="through-glass-9305.jpg"/>
          <p:cNvPicPr>
            <a:picLocks noChangeAspect="1"/>
          </p:cNvPicPr>
          <p:nvPr/>
        </p:nvPicPr>
        <p:blipFill>
          <a:blip r:embed="rId4" cstate="print"/>
          <a:stretch>
            <a:fillRect/>
          </a:stretch>
        </p:blipFill>
        <p:spPr>
          <a:xfrm>
            <a:off x="1043608" y="5373216"/>
            <a:ext cx="144016" cy="147863"/>
          </a:xfrm>
          <a:prstGeom prst="rect">
            <a:avLst/>
          </a:prstGeom>
          <a:solidFill>
            <a:schemeClr val="bg1">
              <a:lumMod val="85000"/>
              <a:alpha val="55000"/>
            </a:schemeClr>
          </a:solidFill>
        </p:spPr>
      </p:pic>
      <p:pic>
        <p:nvPicPr>
          <p:cNvPr id="26" name="Рисунок 25" descr="through-glass-9305.jpg"/>
          <p:cNvPicPr>
            <a:picLocks noChangeAspect="1"/>
          </p:cNvPicPr>
          <p:nvPr/>
        </p:nvPicPr>
        <p:blipFill>
          <a:blip r:embed="rId4" cstate="print"/>
          <a:stretch>
            <a:fillRect/>
          </a:stretch>
        </p:blipFill>
        <p:spPr>
          <a:xfrm>
            <a:off x="1043608" y="5661248"/>
            <a:ext cx="144016" cy="147863"/>
          </a:xfrm>
          <a:prstGeom prst="rect">
            <a:avLst/>
          </a:prstGeom>
          <a:solidFill>
            <a:schemeClr val="bg1">
              <a:lumMod val="85000"/>
              <a:alpha val="55000"/>
            </a:schemeClr>
          </a:solidFill>
        </p:spPr>
      </p:pic>
      <p:sp>
        <p:nvSpPr>
          <p:cNvPr id="28" name="Прямоугольник 27"/>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pic>
        <p:nvPicPr>
          <p:cNvPr id="27" name="Picture 3"/>
          <p:cNvPicPr>
            <a:picLocks noChangeAspect="1" noChangeArrowheads="1"/>
          </p:cNvPicPr>
          <p:nvPr/>
        </p:nvPicPr>
        <p:blipFill>
          <a:blip r:embed="rId5" cstate="print"/>
          <a:srcRect/>
          <a:stretch>
            <a:fillRect/>
          </a:stretch>
        </p:blipFill>
        <p:spPr bwMode="auto">
          <a:xfrm flipH="1">
            <a:off x="1835696" y="2780928"/>
            <a:ext cx="1584176" cy="1368152"/>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251520" y="764704"/>
            <a:ext cx="8640960" cy="360040"/>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chemeClr val="bg1"/>
                </a:solidFill>
              </a:rPr>
              <a:t>ТЕХНОЛОГИЯ С МАШИНОЧИТАЕМЫМ КОДОМ. ОТВЕТЫ НА ВОПРОСЫ НАБЛЮДАТЕЛЕЙ. </a:t>
            </a:r>
            <a:endParaRPr lang="ru-RU" sz="1700" b="1" dirty="0">
              <a:solidFill>
                <a:schemeClr val="bg1"/>
              </a:solidFill>
            </a:endParaRPr>
          </a:p>
        </p:txBody>
      </p:sp>
      <p:sp>
        <p:nvSpPr>
          <p:cNvPr id="14" name="Прямоугольник 13"/>
          <p:cNvSpPr/>
          <p:nvPr/>
        </p:nvSpPr>
        <p:spPr>
          <a:xfrm>
            <a:off x="251520" y="1268760"/>
            <a:ext cx="2520280" cy="648072"/>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Что внутри </a:t>
            </a:r>
            <a:r>
              <a:rPr lang="en-US" sz="1370" b="1" dirty="0" smtClean="0">
                <a:solidFill>
                  <a:schemeClr val="tx1"/>
                </a:solidFill>
              </a:rPr>
              <a:t>QR-</a:t>
            </a:r>
            <a:r>
              <a:rPr lang="ru-RU" sz="1370" b="1" dirty="0" smtClean="0">
                <a:solidFill>
                  <a:schemeClr val="tx1"/>
                </a:solidFill>
              </a:rPr>
              <a:t>кода?</a:t>
            </a:r>
          </a:p>
          <a:p>
            <a:r>
              <a:rPr lang="ru-RU" sz="1370" dirty="0" smtClean="0">
                <a:solidFill>
                  <a:schemeClr val="tx1"/>
                </a:solidFill>
              </a:rPr>
              <a:t>Данные строк протокола в специальном формате.</a:t>
            </a:r>
          </a:p>
        </p:txBody>
      </p:sp>
      <p:sp>
        <p:nvSpPr>
          <p:cNvPr id="18" name="Прямоугольник 17"/>
          <p:cNvSpPr/>
          <p:nvPr/>
        </p:nvSpPr>
        <p:spPr>
          <a:xfrm>
            <a:off x="2987824" y="1268760"/>
            <a:ext cx="2736304" cy="1944216"/>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370" b="1" dirty="0" smtClean="0">
                <a:solidFill>
                  <a:schemeClr val="tx1"/>
                </a:solidFill>
              </a:rPr>
              <a:t>Что за контрольные соотношения?</a:t>
            </a:r>
          </a:p>
          <a:p>
            <a:r>
              <a:rPr lang="ru-RU" sz="1370" dirty="0" smtClean="0">
                <a:solidFill>
                  <a:schemeClr val="tx1"/>
                </a:solidFill>
              </a:rPr>
              <a:t>Математические соотношения между значениями строк протокола, которые подтверждают его объективность и непротиворечивость. Своеобразный контроль на ошибки подсчета.</a:t>
            </a:r>
          </a:p>
          <a:p>
            <a:endParaRPr lang="ru-RU" sz="1400" b="1" dirty="0" smtClean="0">
              <a:solidFill>
                <a:schemeClr val="tx1"/>
              </a:solidFill>
            </a:endParaRPr>
          </a:p>
        </p:txBody>
      </p:sp>
      <p:sp>
        <p:nvSpPr>
          <p:cNvPr id="27" name="Прямоугольник 26"/>
          <p:cNvSpPr/>
          <p:nvPr/>
        </p:nvSpPr>
        <p:spPr>
          <a:xfrm>
            <a:off x="5940152" y="1268760"/>
            <a:ext cx="2952328" cy="864096"/>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А можно мне копию протокола с кодом?</a:t>
            </a:r>
            <a:endParaRPr lang="ru-RU" sz="1370" dirty="0" smtClean="0">
              <a:solidFill>
                <a:schemeClr val="tx1"/>
              </a:solidFill>
            </a:endParaRPr>
          </a:p>
          <a:p>
            <a:r>
              <a:rPr lang="ru-RU" sz="1370" dirty="0" smtClean="0">
                <a:solidFill>
                  <a:schemeClr val="tx1"/>
                </a:solidFill>
              </a:rPr>
              <a:t>Можно и нужно. Копия будет такая же, как и сам протокол – с кодом. </a:t>
            </a:r>
          </a:p>
        </p:txBody>
      </p:sp>
      <p:sp>
        <p:nvSpPr>
          <p:cNvPr id="28" name="Прямоугольник 27"/>
          <p:cNvSpPr/>
          <p:nvPr/>
        </p:nvSpPr>
        <p:spPr>
          <a:xfrm>
            <a:off x="251520" y="2060848"/>
            <a:ext cx="2520280" cy="2088232"/>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Как в этом убедиться?</a:t>
            </a:r>
          </a:p>
          <a:p>
            <a:r>
              <a:rPr lang="ru-RU" sz="1370" dirty="0" smtClean="0">
                <a:solidFill>
                  <a:schemeClr val="tx1"/>
                </a:solidFill>
              </a:rPr>
              <a:t>Можно прочитать код любой бесплатной программой для чтений </a:t>
            </a:r>
            <a:r>
              <a:rPr lang="en-US" sz="1370" dirty="0" smtClean="0">
                <a:solidFill>
                  <a:schemeClr val="tx1"/>
                </a:solidFill>
              </a:rPr>
              <a:t>QR-</a:t>
            </a:r>
            <a:r>
              <a:rPr lang="ru-RU" sz="1370" dirty="0" smtClean="0">
                <a:solidFill>
                  <a:schemeClr val="tx1"/>
                </a:solidFill>
              </a:rPr>
              <a:t>кодов на смартфоне. Если нужной программы нет, просто сфотографируйте код. Расшифруете позже.</a:t>
            </a:r>
          </a:p>
        </p:txBody>
      </p:sp>
      <p:sp>
        <p:nvSpPr>
          <p:cNvPr id="29" name="Прямоугольник 28"/>
          <p:cNvSpPr/>
          <p:nvPr/>
        </p:nvSpPr>
        <p:spPr>
          <a:xfrm>
            <a:off x="251520" y="4293096"/>
            <a:ext cx="2520280" cy="1368152"/>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Как меняется подсчет голосов при этой технологии?</a:t>
            </a:r>
          </a:p>
          <a:p>
            <a:r>
              <a:rPr lang="ru-RU" sz="1370" dirty="0" smtClean="0">
                <a:solidFill>
                  <a:schemeClr val="tx1"/>
                </a:solidFill>
              </a:rPr>
              <a:t>Никак не меняется. Только числа вносятся не в бумажный бланк, а в программу.</a:t>
            </a:r>
          </a:p>
        </p:txBody>
      </p:sp>
      <p:sp>
        <p:nvSpPr>
          <p:cNvPr id="30" name="Прямоугольник 29"/>
          <p:cNvSpPr/>
          <p:nvPr/>
        </p:nvSpPr>
        <p:spPr>
          <a:xfrm>
            <a:off x="251520" y="5805264"/>
            <a:ext cx="2520280" cy="864096"/>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Что у вас на флешке?</a:t>
            </a:r>
          </a:p>
          <a:p>
            <a:r>
              <a:rPr lang="ru-RU" sz="1370" dirty="0" smtClean="0">
                <a:solidFill>
                  <a:schemeClr val="tx1"/>
                </a:solidFill>
              </a:rPr>
              <a:t>Форма протокола, перечень кандидатов и контрольные соотношения.</a:t>
            </a:r>
          </a:p>
        </p:txBody>
      </p:sp>
      <p:sp>
        <p:nvSpPr>
          <p:cNvPr id="32" name="Прямоугольник 31"/>
          <p:cNvSpPr/>
          <p:nvPr/>
        </p:nvSpPr>
        <p:spPr>
          <a:xfrm>
            <a:off x="2987824" y="3356992"/>
            <a:ext cx="2736304" cy="180020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370" b="1" dirty="0" smtClean="0">
                <a:solidFill>
                  <a:schemeClr val="tx1"/>
                </a:solidFill>
              </a:rPr>
              <a:t>Влияет ли программа на данные протокола?</a:t>
            </a:r>
          </a:p>
          <a:p>
            <a:r>
              <a:rPr lang="ru-RU" sz="1370" dirty="0" smtClean="0">
                <a:solidFill>
                  <a:schemeClr val="tx1"/>
                </a:solidFill>
              </a:rPr>
              <a:t>Нет. И в этом можно легко убедиться, наблюдая за процессом ввода данных и печати протокола. Программа только печатает протокол. Числа вводят люди.</a:t>
            </a:r>
          </a:p>
          <a:p>
            <a:endParaRPr lang="ru-RU" sz="1400" b="1" dirty="0" smtClean="0">
              <a:solidFill>
                <a:schemeClr val="tx1"/>
              </a:solidFill>
            </a:endParaRPr>
          </a:p>
        </p:txBody>
      </p:sp>
      <p:sp>
        <p:nvSpPr>
          <p:cNvPr id="33" name="Прямоугольник 32"/>
          <p:cNvSpPr/>
          <p:nvPr/>
        </p:nvSpPr>
        <p:spPr>
          <a:xfrm>
            <a:off x="2987824" y="5301208"/>
            <a:ext cx="2736304" cy="1368152"/>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370" b="1" dirty="0" smtClean="0">
                <a:solidFill>
                  <a:schemeClr val="tx1"/>
                </a:solidFill>
              </a:rPr>
              <a:t>Это законно?</a:t>
            </a:r>
          </a:p>
          <a:p>
            <a:r>
              <a:rPr lang="ru-RU" sz="1370" dirty="0" smtClean="0">
                <a:solidFill>
                  <a:schemeClr val="tx1"/>
                </a:solidFill>
              </a:rPr>
              <a:t>Абсолютно законно! Технология поддержана нормами федеральных законов и специальными постановлениями ЦИК России.</a:t>
            </a:r>
          </a:p>
          <a:p>
            <a:endParaRPr lang="ru-RU" sz="1400" b="1" dirty="0" smtClean="0">
              <a:solidFill>
                <a:schemeClr val="tx1"/>
              </a:solidFill>
            </a:endParaRPr>
          </a:p>
        </p:txBody>
      </p:sp>
      <p:sp>
        <p:nvSpPr>
          <p:cNvPr id="35" name="Прямоугольник 34"/>
          <p:cNvSpPr/>
          <p:nvPr/>
        </p:nvSpPr>
        <p:spPr>
          <a:xfrm>
            <a:off x="5940152" y="2276872"/>
            <a:ext cx="2952328" cy="1584176"/>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Что, если код не прочитается в территориальной избирательной комиссии?</a:t>
            </a:r>
            <a:endParaRPr lang="ru-RU" sz="1370" dirty="0" smtClean="0">
              <a:solidFill>
                <a:schemeClr val="tx1"/>
              </a:solidFill>
            </a:endParaRPr>
          </a:p>
          <a:p>
            <a:r>
              <a:rPr lang="ru-RU" sz="1370" dirty="0" smtClean="0">
                <a:solidFill>
                  <a:schemeClr val="tx1"/>
                </a:solidFill>
              </a:rPr>
              <a:t>Протокол введут в ГАС «Выборы» вручную как раньше. Но это займет больше времени и внимания комиссии.</a:t>
            </a:r>
          </a:p>
        </p:txBody>
      </p:sp>
      <p:sp>
        <p:nvSpPr>
          <p:cNvPr id="36" name="Прямоугольник 35"/>
          <p:cNvSpPr/>
          <p:nvPr/>
        </p:nvSpPr>
        <p:spPr>
          <a:xfrm>
            <a:off x="5940152" y="4005064"/>
            <a:ext cx="2952328" cy="2664296"/>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70" b="1" dirty="0" smtClean="0">
                <a:solidFill>
                  <a:schemeClr val="tx1"/>
                </a:solidFill>
              </a:rPr>
              <a:t>Как мне понять, что все это не обман?</a:t>
            </a:r>
            <a:endParaRPr lang="ru-RU" sz="1370" dirty="0" smtClean="0">
              <a:solidFill>
                <a:schemeClr val="tx1"/>
              </a:solidFill>
            </a:endParaRPr>
          </a:p>
          <a:p>
            <a:r>
              <a:rPr lang="ru-RU" sz="1370" dirty="0" smtClean="0">
                <a:solidFill>
                  <a:schemeClr val="tx1"/>
                </a:solidFill>
              </a:rPr>
              <a:t>Внимательно следите за действиями комиссии. Сверяйте ввод в программу с увеличенной копией протокола на стене с расшифрованным </a:t>
            </a:r>
            <a:r>
              <a:rPr lang="en-US" sz="1370" dirty="0" smtClean="0">
                <a:solidFill>
                  <a:schemeClr val="tx1"/>
                </a:solidFill>
              </a:rPr>
              <a:t>QR-</a:t>
            </a:r>
            <a:r>
              <a:rPr lang="ru-RU" sz="1370" dirty="0" smtClean="0">
                <a:solidFill>
                  <a:schemeClr val="tx1"/>
                </a:solidFill>
              </a:rPr>
              <a:t>кодом. Проверьте данные протокола на следующий день в интернете на официальном сайте Избирательной комиссии. Убедитесь, что все сошлось и все честно.</a:t>
            </a:r>
          </a:p>
        </p:txBody>
      </p:sp>
      <p:sp>
        <p:nvSpPr>
          <p:cNvPr id="3" name="Прямоугольник 2"/>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141</a:t>
            </a:r>
            <a:endParaRPr lang="ru-RU" b="1" dirty="0">
              <a:solidFill>
                <a:schemeClr val="bg1"/>
              </a:solidFill>
            </a:endParaRPr>
          </a:p>
        </p:txBody>
      </p:sp>
      <p:sp>
        <p:nvSpPr>
          <p:cNvPr id="17" name="Прямоугольник 16"/>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323528" y="764704"/>
            <a:ext cx="8496944" cy="36004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2">
                    <a:lumMod val="50000"/>
                  </a:schemeClr>
                </a:solidFill>
              </a:rPr>
              <a:t>Первый экземпляр протокола УИК об итогах голосования незамедлительно направляется в вышестоящую комиссию.</a:t>
            </a:r>
          </a:p>
        </p:txBody>
      </p:sp>
      <p:sp>
        <p:nvSpPr>
          <p:cNvPr id="14" name="Прямоугольник 13"/>
          <p:cNvSpPr/>
          <p:nvPr/>
        </p:nvSpPr>
        <p:spPr>
          <a:xfrm>
            <a:off x="323528" y="1196752"/>
            <a:ext cx="8496944" cy="108012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smtClean="0">
                <a:solidFill>
                  <a:schemeClr val="tx2">
                    <a:lumMod val="50000"/>
                  </a:schemeClr>
                </a:solidFill>
              </a:rPr>
              <a:t>К нему приобщаются:</a:t>
            </a:r>
          </a:p>
          <a:p>
            <a:pPr algn="just">
              <a:buFont typeface="Wingdings" pitchFamily="2" charset="2"/>
              <a:buChar char="Ø"/>
            </a:pPr>
            <a:r>
              <a:rPr lang="ru-RU" sz="1400" dirty="0" smtClean="0">
                <a:solidFill>
                  <a:schemeClr val="tx2">
                    <a:lumMod val="50000"/>
                  </a:schemeClr>
                </a:solidFill>
              </a:rPr>
              <a:t> особые мнения членов УИК;</a:t>
            </a:r>
          </a:p>
          <a:p>
            <a:pPr algn="just">
              <a:buFont typeface="Wingdings" pitchFamily="2" charset="2"/>
              <a:buChar char="Ø"/>
            </a:pPr>
            <a:r>
              <a:rPr lang="ru-RU" sz="1400" dirty="0" smtClean="0">
                <a:solidFill>
                  <a:schemeClr val="tx2">
                    <a:lumMod val="50000"/>
                  </a:schemeClr>
                </a:solidFill>
              </a:rPr>
              <a:t> жалобы, поступившие в день голосования и до окончания подсчета голосов, и принятые по ним решения УИК;</a:t>
            </a:r>
          </a:p>
          <a:p>
            <a:pPr algn="just">
              <a:buFont typeface="Wingdings" pitchFamily="2" charset="2"/>
              <a:buChar char="Ø"/>
            </a:pPr>
            <a:r>
              <a:rPr lang="ru-RU" sz="1400" dirty="0" smtClean="0">
                <a:solidFill>
                  <a:schemeClr val="tx2">
                    <a:lumMod val="50000"/>
                  </a:schemeClr>
                </a:solidFill>
              </a:rPr>
              <a:t> составленные УИК акты и реестры.</a:t>
            </a:r>
          </a:p>
        </p:txBody>
      </p:sp>
      <p:sp>
        <p:nvSpPr>
          <p:cNvPr id="15" name="Прямоугольник 14"/>
          <p:cNvSpPr/>
          <p:nvPr/>
        </p:nvSpPr>
        <p:spPr>
          <a:xfrm>
            <a:off x="323528" y="2348880"/>
            <a:ext cx="8496944" cy="72008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Заверенные копии указанных документов прилагаются ко второму экземпляру протокола. Затем второй экземпляр вместе с остальной избирательной документацией (бюллетени, списки избирателей, печать УИК) передаются в вышестоящую комиссию для хранения.</a:t>
            </a:r>
          </a:p>
        </p:txBody>
      </p:sp>
      <p:sp>
        <p:nvSpPr>
          <p:cNvPr id="24" name="Прямоугольник 23"/>
          <p:cNvSpPr/>
          <p:nvPr/>
        </p:nvSpPr>
        <p:spPr>
          <a:xfrm>
            <a:off x="323528" y="3140968"/>
            <a:ext cx="8496944" cy="576064"/>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На основании данных протоколов УИК путем суммирования содержащихся в них данных вышестоящие комиссии устанавливают итоги голосования на соответствующей территории.</a:t>
            </a:r>
          </a:p>
        </p:txBody>
      </p:sp>
      <p:sp>
        <p:nvSpPr>
          <p:cNvPr id="25" name="Прямоугольник 24"/>
          <p:cNvSpPr/>
          <p:nvPr/>
        </p:nvSpPr>
        <p:spPr>
          <a:xfrm>
            <a:off x="323528" y="3789040"/>
            <a:ext cx="8496944" cy="36004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Установление итогов голосования на отрезке ТИК        ЦИК осуществляется с использованием  ГАС «Выборы».</a:t>
            </a:r>
          </a:p>
        </p:txBody>
      </p:sp>
      <p:sp>
        <p:nvSpPr>
          <p:cNvPr id="29" name="Прямоугольник 28"/>
          <p:cNvSpPr/>
          <p:nvPr/>
        </p:nvSpPr>
        <p:spPr>
          <a:xfrm>
            <a:off x="323528" y="4221088"/>
            <a:ext cx="8496944" cy="504056"/>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По данным протоколов нижестоящих комиссий вышестоящая комиссия составляет сводную таблицу и протокол об итогах голосования (о результатах выборов).</a:t>
            </a:r>
          </a:p>
        </p:txBody>
      </p:sp>
      <p:sp>
        <p:nvSpPr>
          <p:cNvPr id="31" name="Прямоугольник 30"/>
          <p:cNvSpPr/>
          <p:nvPr/>
        </p:nvSpPr>
        <p:spPr>
          <a:xfrm>
            <a:off x="323528" y="5373216"/>
            <a:ext cx="8496944" cy="432048"/>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О результатах выборов составляется протокол (в двух экземплярах) и сводная таблица.</a:t>
            </a:r>
          </a:p>
        </p:txBody>
      </p:sp>
      <p:sp>
        <p:nvSpPr>
          <p:cNvPr id="32" name="Прямоугольник 31"/>
          <p:cNvSpPr/>
          <p:nvPr/>
        </p:nvSpPr>
        <p:spPr>
          <a:xfrm>
            <a:off x="323528" y="5877272"/>
            <a:ext cx="8496944" cy="36004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Их подписывают все присутствующие члены соответствующей комиссии с правом решающего голоса.</a:t>
            </a:r>
          </a:p>
        </p:txBody>
      </p:sp>
      <p:sp>
        <p:nvSpPr>
          <p:cNvPr id="33" name="Прямоугольник 32"/>
          <p:cNvSpPr/>
          <p:nvPr/>
        </p:nvSpPr>
        <p:spPr>
          <a:xfrm>
            <a:off x="323528" y="6309320"/>
            <a:ext cx="8496944" cy="360040"/>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На основании протокола о результатах выборов комиссия принимает решение о их результатах.</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142</a:t>
            </a:r>
            <a:endParaRPr lang="ru-RU" b="1" dirty="0">
              <a:solidFill>
                <a:schemeClr val="bg1"/>
              </a:solidFill>
            </a:endParaRPr>
          </a:p>
        </p:txBody>
      </p:sp>
      <p:sp>
        <p:nvSpPr>
          <p:cNvPr id="34" name="Прямоугольник 33"/>
          <p:cNvSpPr/>
          <p:nvPr/>
        </p:nvSpPr>
        <p:spPr>
          <a:xfrm>
            <a:off x="323528" y="4797152"/>
            <a:ext cx="8496944" cy="504056"/>
          </a:xfrm>
          <a:prstGeom prst="rect">
            <a:avLst/>
          </a:prstGeom>
          <a:solidFill>
            <a:schemeClr val="bg2">
              <a:lumMod val="75000"/>
              <a:alpha val="69804"/>
            </a:scheme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На основании первых экземпляров протоколов об итогах голосования, полученных из нижестоящих комиссий, комиссия, наделенная законом таким правом, определяет результаты выборов.</a:t>
            </a:r>
          </a:p>
        </p:txBody>
      </p:sp>
      <p:sp>
        <p:nvSpPr>
          <p:cNvPr id="35" name="Стрелка вправо 34"/>
          <p:cNvSpPr/>
          <p:nvPr/>
        </p:nvSpPr>
        <p:spPr>
          <a:xfrm flipV="1">
            <a:off x="4211960" y="3933056"/>
            <a:ext cx="216024" cy="7200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323528" y="980728"/>
            <a:ext cx="8496944" cy="864096"/>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После определения результатов соответствующая избирательная комиссия извещает об этом зарегистрированного кандидата, избранного депутатом (выборным должностным лицом), после чего он обязан представить </a:t>
            </a:r>
            <a:r>
              <a:rPr lang="ru-RU" sz="1600" b="1" dirty="0" smtClean="0">
                <a:solidFill>
                  <a:schemeClr val="tx2">
                    <a:lumMod val="50000"/>
                  </a:schemeClr>
                </a:solidFill>
              </a:rPr>
              <a:t>в шестидневный срок </a:t>
            </a:r>
            <a:r>
              <a:rPr lang="ru-RU" sz="1600" dirty="0" smtClean="0">
                <a:solidFill>
                  <a:schemeClr val="tx2">
                    <a:lumMod val="50000"/>
                  </a:schemeClr>
                </a:solidFill>
              </a:rPr>
              <a:t>в избирательную комиссию:</a:t>
            </a:r>
          </a:p>
        </p:txBody>
      </p:sp>
      <p:sp>
        <p:nvSpPr>
          <p:cNvPr id="16" name="Прямоугольник 15"/>
          <p:cNvSpPr/>
          <p:nvPr/>
        </p:nvSpPr>
        <p:spPr>
          <a:xfrm>
            <a:off x="323528" y="3212976"/>
            <a:ext cx="8496944" cy="288032"/>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Если указанное требование не исполняется:</a:t>
            </a:r>
          </a:p>
        </p:txBody>
      </p:sp>
      <p:sp>
        <p:nvSpPr>
          <p:cNvPr id="17" name="Прямоугольник 16"/>
          <p:cNvSpPr/>
          <p:nvPr/>
        </p:nvSpPr>
        <p:spPr>
          <a:xfrm>
            <a:off x="323528" y="4653136"/>
            <a:ext cx="8496944" cy="720080"/>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В течение суток после определения результатов выборов избирательные комиссии направляют общие данные в СМИ.</a:t>
            </a:r>
          </a:p>
        </p:txBody>
      </p:sp>
      <p:sp>
        <p:nvSpPr>
          <p:cNvPr id="18" name="Прямоугольник 17"/>
          <p:cNvSpPr/>
          <p:nvPr/>
        </p:nvSpPr>
        <p:spPr>
          <a:xfrm>
            <a:off x="323528" y="5661248"/>
            <a:ext cx="8496944" cy="720080"/>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Официальные данные о результатах выборов публикуются не позднее, чем через один месяц со дня голосования.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143</a:t>
            </a:r>
            <a:endParaRPr lang="ru-RU" b="1" dirty="0">
              <a:solidFill>
                <a:schemeClr val="bg1"/>
              </a:solidFill>
            </a:endParaRPr>
          </a:p>
        </p:txBody>
      </p:sp>
      <p:sp>
        <p:nvSpPr>
          <p:cNvPr id="9" name="Прямоугольник 8"/>
          <p:cNvSpPr/>
          <p:nvPr/>
        </p:nvSpPr>
        <p:spPr>
          <a:xfrm>
            <a:off x="899592" y="1844824"/>
            <a:ext cx="7920880" cy="1080120"/>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ru-RU" sz="1600" dirty="0" smtClean="0">
                <a:solidFill>
                  <a:schemeClr val="tx2">
                    <a:lumMod val="50000"/>
                  </a:schemeClr>
                </a:solidFill>
              </a:rPr>
              <a:t>   копию приказа об освобождении его от обязанностей, несовместимых со статусом            депутата;</a:t>
            </a:r>
          </a:p>
          <a:p>
            <a:pPr>
              <a:buFont typeface="Wingdings" pitchFamily="2" charset="2"/>
              <a:buChar char="q"/>
            </a:pPr>
            <a:r>
              <a:rPr lang="ru-RU" sz="1600" dirty="0" smtClean="0">
                <a:solidFill>
                  <a:schemeClr val="tx2">
                    <a:lumMod val="50000"/>
                  </a:schemeClr>
                </a:solidFill>
              </a:rPr>
              <a:t>   либо копии документов, удостоверяющих подачу в срок заявления об освобождении от указанных обязанностей.</a:t>
            </a:r>
          </a:p>
        </p:txBody>
      </p:sp>
      <p:sp>
        <p:nvSpPr>
          <p:cNvPr id="12" name="Прямоугольник 11"/>
          <p:cNvSpPr/>
          <p:nvPr/>
        </p:nvSpPr>
        <p:spPr>
          <a:xfrm>
            <a:off x="323528" y="1844824"/>
            <a:ext cx="576064" cy="1080120"/>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ru-RU" sz="1600" dirty="0" smtClean="0">
              <a:solidFill>
                <a:schemeClr val="tx2">
                  <a:lumMod val="50000"/>
                </a:schemeClr>
              </a:solidFill>
            </a:endParaRPr>
          </a:p>
        </p:txBody>
      </p:sp>
      <p:sp>
        <p:nvSpPr>
          <p:cNvPr id="13" name="Прямоугольник 12"/>
          <p:cNvSpPr/>
          <p:nvPr/>
        </p:nvSpPr>
        <p:spPr>
          <a:xfrm>
            <a:off x="827584" y="3501008"/>
            <a:ext cx="7992888" cy="864096"/>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ru-RU" sz="1600" dirty="0" smtClean="0">
                <a:solidFill>
                  <a:schemeClr val="tx2">
                    <a:lumMod val="50000"/>
                  </a:schemeClr>
                </a:solidFill>
              </a:rPr>
              <a:t>   депутатский мандат передается другому кандидату;</a:t>
            </a:r>
          </a:p>
          <a:p>
            <a:pPr>
              <a:buFont typeface="Wingdings" pitchFamily="2" charset="2"/>
              <a:buChar char="q"/>
            </a:pPr>
            <a:r>
              <a:rPr lang="ru-RU" sz="1600" dirty="0" smtClean="0">
                <a:solidFill>
                  <a:schemeClr val="tx2">
                    <a:lumMod val="50000"/>
                  </a:schemeClr>
                </a:solidFill>
              </a:rPr>
              <a:t>   либо комиссия отменяет свое решение о признании кандидата избранным (по «одномандатникам» и выборным должностным лицам).</a:t>
            </a:r>
          </a:p>
        </p:txBody>
      </p:sp>
      <p:sp>
        <p:nvSpPr>
          <p:cNvPr id="14" name="Прямоугольник 13"/>
          <p:cNvSpPr/>
          <p:nvPr/>
        </p:nvSpPr>
        <p:spPr>
          <a:xfrm>
            <a:off x="323528" y="3501008"/>
            <a:ext cx="504056" cy="864096"/>
          </a:xfrm>
          <a:prstGeom prst="rect">
            <a:avLst/>
          </a:prstGeom>
          <a:solidFill>
            <a:srgbClr val="B9CDE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tx2">
                  <a:lumMod val="50000"/>
                </a:schemeClr>
              </a:solidFill>
            </a:endParaRPr>
          </a:p>
        </p:txBody>
      </p:sp>
      <p:sp>
        <p:nvSpPr>
          <p:cNvPr id="19" name="Прямоугольник 18"/>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1" name="Прямоугольник 10"/>
          <p:cNvSpPr/>
          <p:nvPr/>
        </p:nvSpPr>
        <p:spPr>
          <a:xfrm>
            <a:off x="251520" y="908720"/>
            <a:ext cx="8784976" cy="576064"/>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rPr>
              <a:t>По итогам Единого дня голосования 10 сентября 2017 года 24 политические партии получили мандаты депутатов и глав различного уровня.</a:t>
            </a:r>
          </a:p>
        </p:txBody>
      </p:sp>
      <p:sp>
        <p:nvSpPr>
          <p:cNvPr id="19" name="Прямоугольник 18"/>
          <p:cNvSpPr/>
          <p:nvPr/>
        </p:nvSpPr>
        <p:spPr>
          <a:xfrm>
            <a:off x="899592" y="609329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Представители общественных организаций - 14 мандатов.</a:t>
            </a:r>
          </a:p>
        </p:txBody>
      </p:sp>
      <p:sp>
        <p:nvSpPr>
          <p:cNvPr id="21" name="Прямоугольник 20"/>
          <p:cNvSpPr/>
          <p:nvPr/>
        </p:nvSpPr>
        <p:spPr>
          <a:xfrm>
            <a:off x="899592" y="1556792"/>
            <a:ext cx="7488832" cy="504056"/>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На первом месте по количеству полученных мандатов Партия «ЕДИНАЯ РОССИЯ», получившая 27 324 мандата.</a:t>
            </a:r>
          </a:p>
        </p:txBody>
      </p:sp>
      <p:sp>
        <p:nvSpPr>
          <p:cNvPr id="23" name="Прямоугольник 22"/>
          <p:cNvSpPr/>
          <p:nvPr/>
        </p:nvSpPr>
        <p:spPr>
          <a:xfrm>
            <a:off x="899592" y="213285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Второе место у КПРФ  - 1 648 мандатов.</a:t>
            </a:r>
          </a:p>
        </p:txBody>
      </p:sp>
      <p:sp>
        <p:nvSpPr>
          <p:cNvPr id="24" name="Прямоугольник 23"/>
          <p:cNvSpPr/>
          <p:nvPr/>
        </p:nvSpPr>
        <p:spPr>
          <a:xfrm>
            <a:off x="899592" y="249289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Третье место у  Партии СПРАВЕДЛИВАЯ РОССИЯ – 946 мандатов.</a:t>
            </a:r>
          </a:p>
        </p:txBody>
      </p:sp>
      <p:sp>
        <p:nvSpPr>
          <p:cNvPr id="25" name="Прямоугольник 24"/>
          <p:cNvSpPr/>
          <p:nvPr/>
        </p:nvSpPr>
        <p:spPr>
          <a:xfrm>
            <a:off x="899592" y="285293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Четвёртое место у ЛДПР – 748 мандатов.</a:t>
            </a:r>
          </a:p>
        </p:txBody>
      </p:sp>
      <p:sp>
        <p:nvSpPr>
          <p:cNvPr id="26" name="Прямоугольник 25"/>
          <p:cNvSpPr/>
          <p:nvPr/>
        </p:nvSpPr>
        <p:spPr>
          <a:xfrm>
            <a:off x="899592" y="321297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Из непарламентских партий 209 мандатов у Партии ЯБЛОКО.</a:t>
            </a:r>
          </a:p>
        </p:txBody>
      </p:sp>
      <p:sp>
        <p:nvSpPr>
          <p:cNvPr id="27" name="Прямоугольник 26"/>
          <p:cNvSpPr/>
          <p:nvPr/>
        </p:nvSpPr>
        <p:spPr>
          <a:xfrm>
            <a:off x="899592" y="357301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«ПАТРИОТЫ РОССИИ» и ПАРТИЯ «РОДИНА» получили по 62 мандата каждая.</a:t>
            </a:r>
          </a:p>
        </p:txBody>
      </p:sp>
      <p:sp>
        <p:nvSpPr>
          <p:cNvPr id="28" name="Прямоугольник 27"/>
          <p:cNvSpPr/>
          <p:nvPr/>
        </p:nvSpPr>
        <p:spPr>
          <a:xfrm>
            <a:off x="899592" y="393305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Политическая партия «ПАРТИЯ РОСТА» получила 31 мандат.</a:t>
            </a:r>
          </a:p>
        </p:txBody>
      </p:sp>
      <p:sp>
        <p:nvSpPr>
          <p:cNvPr id="29" name="Прямоугольник 28"/>
          <p:cNvSpPr/>
          <p:nvPr/>
        </p:nvSpPr>
        <p:spPr>
          <a:xfrm>
            <a:off x="899592" y="429309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КОММУНИСТЫ РОССИИ - 27 мандатов.</a:t>
            </a:r>
          </a:p>
        </p:txBody>
      </p:sp>
      <p:sp>
        <p:nvSpPr>
          <p:cNvPr id="31" name="Прямоугольник 30"/>
          <p:cNvSpPr/>
          <p:nvPr/>
        </p:nvSpPr>
        <p:spPr>
          <a:xfrm>
            <a:off x="899592" y="465313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Аграрная партия России - 18 мандатов.</a:t>
            </a:r>
          </a:p>
        </p:txBody>
      </p:sp>
      <p:sp>
        <p:nvSpPr>
          <p:cNvPr id="32" name="Прямоугольник 31"/>
          <p:cNvSpPr/>
          <p:nvPr/>
        </p:nvSpPr>
        <p:spPr>
          <a:xfrm>
            <a:off x="899592" y="501317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ПАРТИЯ ПЕНСИОНЕРОВ ЗА СПРАВЕДЛИВОСТЬ - 15 мандатов.</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144</a:t>
            </a:r>
            <a:endParaRPr lang="ru-RU" b="1" dirty="0">
              <a:solidFill>
                <a:schemeClr val="bg1"/>
              </a:solidFill>
            </a:endParaRPr>
          </a:p>
        </p:txBody>
      </p:sp>
      <p:sp>
        <p:nvSpPr>
          <p:cNvPr id="33" name="Прямоугольник 32"/>
          <p:cNvSpPr/>
          <p:nvPr/>
        </p:nvSpPr>
        <p:spPr>
          <a:xfrm>
            <a:off x="899592" y="537321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Остальные партии получили от 2 до 5 мандатов каждая.</a:t>
            </a:r>
          </a:p>
        </p:txBody>
      </p:sp>
      <p:sp>
        <p:nvSpPr>
          <p:cNvPr id="34" name="Прямоугольник 33"/>
          <p:cNvSpPr/>
          <p:nvPr/>
        </p:nvSpPr>
        <p:spPr>
          <a:xfrm>
            <a:off x="899592" y="5733256"/>
            <a:ext cx="7488832" cy="288032"/>
          </a:xfrm>
          <a:prstGeom prst="rect">
            <a:avLst/>
          </a:prstGeom>
          <a:solidFill>
            <a:srgbClr val="FF9900">
              <a:alpha val="50196"/>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2">
                    <a:lumMod val="50000"/>
                  </a:schemeClr>
                </a:solidFill>
              </a:rPr>
              <a:t>Кандидаты, выдвинутые в порядке самовыдвижения, получили 5 425 мандатов.</a:t>
            </a:r>
          </a:p>
        </p:txBody>
      </p:sp>
      <p:sp>
        <p:nvSpPr>
          <p:cNvPr id="22" name="Прямоугольник 2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548680"/>
          </a:xfrm>
          <a:prstGeom prst="rect">
            <a:avLst/>
          </a:prstGeom>
        </p:spPr>
      </p:pic>
      <p:sp>
        <p:nvSpPr>
          <p:cNvPr id="36" name="Прямоугольник 35"/>
          <p:cNvSpPr/>
          <p:nvPr/>
        </p:nvSpPr>
        <p:spPr>
          <a:xfrm>
            <a:off x="467544" y="14127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ЕДИНАЯ РОССИЯ</a:t>
            </a:r>
            <a:endParaRPr lang="ru-RU" sz="1000" dirty="0"/>
          </a:p>
        </p:txBody>
      </p:sp>
      <p:sp>
        <p:nvSpPr>
          <p:cNvPr id="52" name="Прямоугольник 51"/>
          <p:cNvSpPr/>
          <p:nvPr/>
        </p:nvSpPr>
        <p:spPr>
          <a:xfrm>
            <a:off x="467544" y="15928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КПРФ</a:t>
            </a:r>
            <a:endParaRPr lang="ru-RU" sz="1000" dirty="0"/>
          </a:p>
        </p:txBody>
      </p:sp>
      <p:sp>
        <p:nvSpPr>
          <p:cNvPr id="53" name="Прямоугольник 52"/>
          <p:cNvSpPr/>
          <p:nvPr/>
        </p:nvSpPr>
        <p:spPr>
          <a:xfrm>
            <a:off x="467544" y="17728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СПРАВЕДЛИВАЯ РОССИЯ</a:t>
            </a:r>
            <a:endParaRPr lang="ru-RU" sz="1000" dirty="0"/>
          </a:p>
        </p:txBody>
      </p:sp>
      <p:sp>
        <p:nvSpPr>
          <p:cNvPr id="54" name="Прямоугольник 53"/>
          <p:cNvSpPr/>
          <p:nvPr/>
        </p:nvSpPr>
        <p:spPr>
          <a:xfrm>
            <a:off x="467544" y="19528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ЛДПР</a:t>
            </a:r>
            <a:endParaRPr lang="ru-RU" sz="1000" dirty="0"/>
          </a:p>
        </p:txBody>
      </p:sp>
      <p:sp>
        <p:nvSpPr>
          <p:cNvPr id="55" name="Прямоугольник 54"/>
          <p:cNvSpPr/>
          <p:nvPr/>
        </p:nvSpPr>
        <p:spPr>
          <a:xfrm>
            <a:off x="467544" y="21328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ЯБЛОКО</a:t>
            </a:r>
            <a:endParaRPr lang="ru-RU" sz="1000" dirty="0"/>
          </a:p>
        </p:txBody>
      </p:sp>
      <p:sp>
        <p:nvSpPr>
          <p:cNvPr id="56" name="Прямоугольник 55"/>
          <p:cNvSpPr/>
          <p:nvPr/>
        </p:nvSpPr>
        <p:spPr>
          <a:xfrm>
            <a:off x="467544" y="23128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РОСТА</a:t>
            </a:r>
            <a:endParaRPr lang="ru-RU" sz="1000" dirty="0"/>
          </a:p>
        </p:txBody>
      </p:sp>
      <p:sp>
        <p:nvSpPr>
          <p:cNvPr id="57" name="Прямоугольник 56"/>
          <p:cNvSpPr/>
          <p:nvPr/>
        </p:nvSpPr>
        <p:spPr>
          <a:xfrm>
            <a:off x="467544" y="24928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ПАТРИОТЫ РОССИИ</a:t>
            </a:r>
            <a:endParaRPr lang="ru-RU" sz="1000" dirty="0"/>
          </a:p>
        </p:txBody>
      </p:sp>
      <p:sp>
        <p:nvSpPr>
          <p:cNvPr id="58" name="Прямоугольник 57"/>
          <p:cNvSpPr/>
          <p:nvPr/>
        </p:nvSpPr>
        <p:spPr>
          <a:xfrm>
            <a:off x="467544" y="267293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ГРАЖДАНСКАЯ ПЛАТФОРМА</a:t>
            </a:r>
            <a:endParaRPr lang="ru-RU" sz="1000" dirty="0"/>
          </a:p>
        </p:txBody>
      </p:sp>
      <p:sp>
        <p:nvSpPr>
          <p:cNvPr id="59" name="Прямоугольник 58"/>
          <p:cNvSpPr/>
          <p:nvPr/>
        </p:nvSpPr>
        <p:spPr>
          <a:xfrm>
            <a:off x="467544" y="285293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КОММУНИСТЫ РОССИИ</a:t>
            </a:r>
            <a:endParaRPr lang="ru-RU" sz="1000" dirty="0"/>
          </a:p>
        </p:txBody>
      </p:sp>
      <p:sp>
        <p:nvSpPr>
          <p:cNvPr id="60" name="Прямоугольник 59"/>
          <p:cNvSpPr/>
          <p:nvPr/>
        </p:nvSpPr>
        <p:spPr>
          <a:xfrm>
            <a:off x="467544" y="30329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ПЕНСИОНЕРОВ </a:t>
            </a:r>
            <a:endParaRPr lang="ru-RU" sz="1000" dirty="0"/>
          </a:p>
        </p:txBody>
      </p:sp>
      <p:sp>
        <p:nvSpPr>
          <p:cNvPr id="61" name="Прямоугольник 60"/>
          <p:cNvSpPr/>
          <p:nvPr/>
        </p:nvSpPr>
        <p:spPr>
          <a:xfrm>
            <a:off x="467544" y="32129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«РОДИНА»</a:t>
            </a:r>
            <a:endParaRPr lang="ru-RU" sz="1000" dirty="0"/>
          </a:p>
        </p:txBody>
      </p:sp>
      <p:sp>
        <p:nvSpPr>
          <p:cNvPr id="62" name="Прямоугольник 61"/>
          <p:cNvSpPr/>
          <p:nvPr/>
        </p:nvSpPr>
        <p:spPr>
          <a:xfrm>
            <a:off x="467544" y="33930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ПАРНАС</a:t>
            </a:r>
            <a:endParaRPr lang="ru-RU" sz="1000" dirty="0"/>
          </a:p>
        </p:txBody>
      </p:sp>
      <p:sp>
        <p:nvSpPr>
          <p:cNvPr id="63" name="Прямоугольник 62"/>
          <p:cNvSpPr/>
          <p:nvPr/>
        </p:nvSpPr>
        <p:spPr>
          <a:xfrm>
            <a:off x="467544" y="35730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«ЗЕЛЁНЫЕ»</a:t>
            </a:r>
            <a:endParaRPr lang="ru-RU" sz="1000" dirty="0"/>
          </a:p>
        </p:txBody>
      </p:sp>
      <p:sp>
        <p:nvSpPr>
          <p:cNvPr id="64" name="Прямоугольник 63"/>
          <p:cNvSpPr/>
          <p:nvPr/>
        </p:nvSpPr>
        <p:spPr>
          <a:xfrm>
            <a:off x="467544" y="37530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АГРАРНАЯ ПАРТИЯ</a:t>
            </a:r>
            <a:endParaRPr lang="ru-RU" sz="1000" dirty="0"/>
          </a:p>
        </p:txBody>
      </p:sp>
      <p:sp>
        <p:nvSpPr>
          <p:cNvPr id="65" name="Прямоугольник 64"/>
          <p:cNvSpPr/>
          <p:nvPr/>
        </p:nvSpPr>
        <p:spPr>
          <a:xfrm>
            <a:off x="467544" y="39330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ДЕЛА</a:t>
            </a:r>
            <a:endParaRPr lang="ru-RU" sz="1000" dirty="0"/>
          </a:p>
        </p:txBody>
      </p:sp>
      <p:sp>
        <p:nvSpPr>
          <p:cNvPr id="66" name="Прямоугольник 65"/>
          <p:cNvSpPr/>
          <p:nvPr/>
        </p:nvSpPr>
        <p:spPr>
          <a:xfrm>
            <a:off x="467544" y="41130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ПЕНСИОНЕРОВ РОССИИ </a:t>
            </a:r>
            <a:endParaRPr lang="ru-RU" sz="1000" dirty="0"/>
          </a:p>
        </p:txBody>
      </p:sp>
      <p:sp>
        <p:nvSpPr>
          <p:cNvPr id="67" name="Прямоугольник 66"/>
          <p:cNvSpPr/>
          <p:nvPr/>
        </p:nvSpPr>
        <p:spPr>
          <a:xfrm>
            <a:off x="467544" y="42930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КПСС</a:t>
            </a:r>
            <a:endParaRPr lang="ru-RU" sz="1000" dirty="0"/>
          </a:p>
        </p:txBody>
      </p:sp>
      <p:sp>
        <p:nvSpPr>
          <p:cNvPr id="68" name="Прямоугольник 67"/>
          <p:cNvSpPr/>
          <p:nvPr/>
        </p:nvSpPr>
        <p:spPr>
          <a:xfrm>
            <a:off x="467544" y="447313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КАЗАЧЬЯ ПАРТИЯ</a:t>
            </a:r>
            <a:endParaRPr lang="ru-RU" sz="1000" dirty="0"/>
          </a:p>
        </p:txBody>
      </p:sp>
      <p:sp>
        <p:nvSpPr>
          <p:cNvPr id="69" name="Прямоугольник 68"/>
          <p:cNvSpPr/>
          <p:nvPr/>
        </p:nvSpPr>
        <p:spPr>
          <a:xfrm>
            <a:off x="467544" y="465313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АЛЬЯНС ЗЕЛЁНЫХ</a:t>
            </a:r>
            <a:endParaRPr lang="ru-RU" sz="1000" dirty="0"/>
          </a:p>
        </p:txBody>
      </p:sp>
      <p:sp>
        <p:nvSpPr>
          <p:cNvPr id="70" name="Прямоугольник 69"/>
          <p:cNvSpPr/>
          <p:nvPr/>
        </p:nvSpPr>
        <p:spPr>
          <a:xfrm>
            <a:off x="467544" y="48331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ВЕТЕРАНОВ РОССИИ</a:t>
            </a:r>
            <a:endParaRPr lang="ru-RU" sz="1000" dirty="0"/>
          </a:p>
        </p:txBody>
      </p:sp>
      <p:sp>
        <p:nvSpPr>
          <p:cNvPr id="71" name="Прямоугольник 70"/>
          <p:cNvSpPr/>
          <p:nvPr/>
        </p:nvSpPr>
        <p:spPr>
          <a:xfrm>
            <a:off x="467544" y="50131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ПАРТИЯ ВОЗРОЖДЕНИЯ РОССИИ</a:t>
            </a:r>
            <a:endParaRPr lang="ru-RU" sz="1000" dirty="0"/>
          </a:p>
        </p:txBody>
      </p:sp>
      <p:sp>
        <p:nvSpPr>
          <p:cNvPr id="72" name="Прямоугольник 71"/>
          <p:cNvSpPr/>
          <p:nvPr/>
        </p:nvSpPr>
        <p:spPr>
          <a:xfrm>
            <a:off x="467544" y="51932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ЗА ЖЕНЩИН РОССИИ</a:t>
            </a:r>
            <a:endParaRPr lang="ru-RU" sz="1000" dirty="0"/>
          </a:p>
        </p:txBody>
      </p:sp>
      <p:sp>
        <p:nvSpPr>
          <p:cNvPr id="73" name="Прямоугольник 72"/>
          <p:cNvSpPr/>
          <p:nvPr/>
        </p:nvSpPr>
        <p:spPr>
          <a:xfrm>
            <a:off x="467544" y="537321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ОБЩЕНАРОДНЫЙ СОЮЗ</a:t>
            </a:r>
            <a:endParaRPr lang="ru-RU" sz="1000" dirty="0"/>
          </a:p>
        </p:txBody>
      </p:sp>
      <p:sp>
        <p:nvSpPr>
          <p:cNvPr id="74" name="Прямоугольник 73"/>
          <p:cNvSpPr/>
          <p:nvPr/>
        </p:nvSpPr>
        <p:spPr>
          <a:xfrm>
            <a:off x="467544" y="55532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ВЕЛИКОЕ ОТЕЧЕСТВО</a:t>
            </a:r>
            <a:endParaRPr lang="ru-RU" sz="1000" dirty="0"/>
          </a:p>
        </p:txBody>
      </p:sp>
      <p:sp>
        <p:nvSpPr>
          <p:cNvPr id="75" name="Прямоугольник 74"/>
          <p:cNvSpPr/>
          <p:nvPr/>
        </p:nvSpPr>
        <p:spPr>
          <a:xfrm>
            <a:off x="467544" y="573325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Общественные организации</a:t>
            </a:r>
            <a:endParaRPr lang="ru-RU" sz="1000" dirty="0"/>
          </a:p>
        </p:txBody>
      </p:sp>
      <p:sp>
        <p:nvSpPr>
          <p:cNvPr id="76" name="Прямоугольник 75"/>
          <p:cNvSpPr/>
          <p:nvPr/>
        </p:nvSpPr>
        <p:spPr>
          <a:xfrm>
            <a:off x="467544" y="59132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Самовыдвижение</a:t>
            </a:r>
            <a:endParaRPr lang="ru-RU" sz="1000" dirty="0"/>
          </a:p>
        </p:txBody>
      </p:sp>
      <p:sp>
        <p:nvSpPr>
          <p:cNvPr id="77" name="Прямоугольник 76"/>
          <p:cNvSpPr/>
          <p:nvPr/>
        </p:nvSpPr>
        <p:spPr>
          <a:xfrm>
            <a:off x="467544" y="609329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smtClean="0">
                <a:solidFill>
                  <a:schemeClr val="tx2">
                    <a:lumMod val="50000"/>
                  </a:schemeClr>
                </a:solidFill>
              </a:rPr>
              <a:t>Итого</a:t>
            </a:r>
            <a:endParaRPr lang="ru-RU" sz="1000" b="1" dirty="0"/>
          </a:p>
        </p:txBody>
      </p:sp>
      <p:sp>
        <p:nvSpPr>
          <p:cNvPr id="78" name="Прямоугольник 77"/>
          <p:cNvSpPr/>
          <p:nvPr/>
        </p:nvSpPr>
        <p:spPr>
          <a:xfrm>
            <a:off x="467544" y="6273336"/>
            <a:ext cx="201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2">
                    <a:lumMod val="50000"/>
                  </a:schemeClr>
                </a:solidFill>
              </a:rPr>
              <a:t>число партий, получивших мандаты </a:t>
            </a:r>
            <a:endParaRPr lang="ru-RU" sz="1000" dirty="0"/>
          </a:p>
        </p:txBody>
      </p:sp>
      <p:sp>
        <p:nvSpPr>
          <p:cNvPr id="79" name="Прямоугольник 78"/>
          <p:cNvSpPr/>
          <p:nvPr/>
        </p:nvSpPr>
        <p:spPr>
          <a:xfrm>
            <a:off x="467544" y="1232776"/>
            <a:ext cx="201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dirty="0" smtClean="0">
                <a:solidFill>
                  <a:schemeClr val="tx2">
                    <a:lumMod val="50000"/>
                  </a:schemeClr>
                </a:solidFill>
              </a:rPr>
              <a:t>количество мандатов</a:t>
            </a:r>
            <a:endParaRPr lang="ru-RU" sz="900" dirty="0"/>
          </a:p>
        </p:txBody>
      </p:sp>
      <p:sp>
        <p:nvSpPr>
          <p:cNvPr id="80" name="Прямоугольник 79"/>
          <p:cNvSpPr/>
          <p:nvPr/>
        </p:nvSpPr>
        <p:spPr>
          <a:xfrm>
            <a:off x="467544" y="836712"/>
            <a:ext cx="201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Название партии</a:t>
            </a:r>
            <a:endParaRPr lang="ru-RU" sz="700" b="1" dirty="0"/>
          </a:p>
        </p:txBody>
      </p:sp>
      <p:sp>
        <p:nvSpPr>
          <p:cNvPr id="81" name="Прямоугольник 80"/>
          <p:cNvSpPr/>
          <p:nvPr/>
        </p:nvSpPr>
        <p:spPr>
          <a:xfrm>
            <a:off x="107504" y="836712"/>
            <a:ext cx="360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smtClean="0">
                <a:solidFill>
                  <a:schemeClr val="tx2">
                    <a:lumMod val="50000"/>
                  </a:schemeClr>
                </a:solidFill>
              </a:rPr>
              <a:t>№ п/п</a:t>
            </a:r>
            <a:endParaRPr lang="ru-RU" sz="700" b="1" dirty="0">
              <a:solidFill>
                <a:schemeClr val="tx2">
                  <a:lumMod val="50000"/>
                </a:schemeClr>
              </a:solidFill>
            </a:endParaRPr>
          </a:p>
        </p:txBody>
      </p:sp>
      <p:sp>
        <p:nvSpPr>
          <p:cNvPr id="82" name="Прямоугольник 81"/>
          <p:cNvSpPr/>
          <p:nvPr/>
        </p:nvSpPr>
        <p:spPr>
          <a:xfrm>
            <a:off x="107504" y="1232776"/>
            <a:ext cx="36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1" dirty="0">
              <a:solidFill>
                <a:schemeClr val="tx2">
                  <a:lumMod val="50000"/>
                </a:schemeClr>
              </a:solidFill>
            </a:endParaRPr>
          </a:p>
        </p:txBody>
      </p:sp>
      <p:sp>
        <p:nvSpPr>
          <p:cNvPr id="83" name="Прямоугольник 82"/>
          <p:cNvSpPr/>
          <p:nvPr/>
        </p:nvSpPr>
        <p:spPr>
          <a:xfrm>
            <a:off x="107504" y="1412776"/>
            <a:ext cx="36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a:t>
            </a:r>
            <a:endParaRPr lang="ru-RU" sz="900" b="1" dirty="0">
              <a:solidFill>
                <a:schemeClr val="tx2">
                  <a:lumMod val="50000"/>
                </a:schemeClr>
              </a:solidFill>
            </a:endParaRPr>
          </a:p>
        </p:txBody>
      </p:sp>
      <p:sp>
        <p:nvSpPr>
          <p:cNvPr id="84" name="Прямоугольник 83"/>
          <p:cNvSpPr/>
          <p:nvPr/>
        </p:nvSpPr>
        <p:spPr>
          <a:xfrm>
            <a:off x="107504" y="1592816"/>
            <a:ext cx="36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a:t>
            </a:r>
            <a:endParaRPr lang="ru-RU" sz="900" b="1" dirty="0">
              <a:solidFill>
                <a:schemeClr val="tx2">
                  <a:lumMod val="50000"/>
                </a:schemeClr>
              </a:solidFill>
            </a:endParaRPr>
          </a:p>
        </p:txBody>
      </p:sp>
      <p:sp>
        <p:nvSpPr>
          <p:cNvPr id="85" name="Прямоугольник 84"/>
          <p:cNvSpPr/>
          <p:nvPr/>
        </p:nvSpPr>
        <p:spPr>
          <a:xfrm>
            <a:off x="107504" y="1772816"/>
            <a:ext cx="36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3</a:t>
            </a:r>
            <a:endParaRPr lang="ru-RU" sz="900" b="1" dirty="0">
              <a:solidFill>
                <a:schemeClr val="tx2">
                  <a:lumMod val="50000"/>
                </a:schemeClr>
              </a:solidFill>
            </a:endParaRPr>
          </a:p>
        </p:txBody>
      </p:sp>
      <p:sp>
        <p:nvSpPr>
          <p:cNvPr id="86" name="Прямоугольник 85"/>
          <p:cNvSpPr/>
          <p:nvPr/>
        </p:nvSpPr>
        <p:spPr>
          <a:xfrm>
            <a:off x="107504" y="19528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4</a:t>
            </a:r>
            <a:endParaRPr lang="ru-RU" sz="900" b="1" dirty="0">
              <a:solidFill>
                <a:schemeClr val="tx2">
                  <a:lumMod val="50000"/>
                </a:schemeClr>
              </a:solidFill>
            </a:endParaRPr>
          </a:p>
        </p:txBody>
      </p:sp>
      <p:sp>
        <p:nvSpPr>
          <p:cNvPr id="87" name="Прямоугольник 86"/>
          <p:cNvSpPr/>
          <p:nvPr/>
        </p:nvSpPr>
        <p:spPr>
          <a:xfrm>
            <a:off x="107504" y="21328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5</a:t>
            </a:r>
            <a:endParaRPr lang="ru-RU" sz="900" b="1" dirty="0">
              <a:solidFill>
                <a:schemeClr val="tx2">
                  <a:lumMod val="50000"/>
                </a:schemeClr>
              </a:solidFill>
            </a:endParaRPr>
          </a:p>
        </p:txBody>
      </p:sp>
      <p:sp>
        <p:nvSpPr>
          <p:cNvPr id="88" name="Прямоугольник 87"/>
          <p:cNvSpPr/>
          <p:nvPr/>
        </p:nvSpPr>
        <p:spPr>
          <a:xfrm>
            <a:off x="107504" y="231289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6</a:t>
            </a:r>
            <a:endParaRPr lang="ru-RU" sz="900" b="1" dirty="0">
              <a:solidFill>
                <a:schemeClr val="tx2">
                  <a:lumMod val="50000"/>
                </a:schemeClr>
              </a:solidFill>
            </a:endParaRPr>
          </a:p>
        </p:txBody>
      </p:sp>
      <p:sp>
        <p:nvSpPr>
          <p:cNvPr id="89" name="Прямоугольник 88"/>
          <p:cNvSpPr/>
          <p:nvPr/>
        </p:nvSpPr>
        <p:spPr>
          <a:xfrm>
            <a:off x="107504" y="249289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7</a:t>
            </a:r>
            <a:endParaRPr lang="ru-RU" sz="900" b="1" dirty="0">
              <a:solidFill>
                <a:schemeClr val="tx2">
                  <a:lumMod val="50000"/>
                </a:schemeClr>
              </a:solidFill>
            </a:endParaRPr>
          </a:p>
        </p:txBody>
      </p:sp>
      <p:sp>
        <p:nvSpPr>
          <p:cNvPr id="90" name="Прямоугольник 89"/>
          <p:cNvSpPr/>
          <p:nvPr/>
        </p:nvSpPr>
        <p:spPr>
          <a:xfrm>
            <a:off x="107504" y="267293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8</a:t>
            </a:r>
            <a:endParaRPr lang="ru-RU" sz="900" b="1" dirty="0">
              <a:solidFill>
                <a:schemeClr val="tx2">
                  <a:lumMod val="50000"/>
                </a:schemeClr>
              </a:solidFill>
            </a:endParaRPr>
          </a:p>
        </p:txBody>
      </p:sp>
      <p:sp>
        <p:nvSpPr>
          <p:cNvPr id="91" name="Прямоугольник 90"/>
          <p:cNvSpPr/>
          <p:nvPr/>
        </p:nvSpPr>
        <p:spPr>
          <a:xfrm>
            <a:off x="107504" y="285293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9</a:t>
            </a:r>
            <a:endParaRPr lang="ru-RU" sz="900" b="1" dirty="0">
              <a:solidFill>
                <a:schemeClr val="tx2">
                  <a:lumMod val="50000"/>
                </a:schemeClr>
              </a:solidFill>
            </a:endParaRPr>
          </a:p>
        </p:txBody>
      </p:sp>
      <p:sp>
        <p:nvSpPr>
          <p:cNvPr id="92" name="Прямоугольник 91"/>
          <p:cNvSpPr/>
          <p:nvPr/>
        </p:nvSpPr>
        <p:spPr>
          <a:xfrm>
            <a:off x="107504" y="303297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10</a:t>
            </a:r>
            <a:endParaRPr lang="ru-RU" sz="900" b="1" dirty="0">
              <a:solidFill>
                <a:schemeClr val="tx2">
                  <a:lumMod val="50000"/>
                </a:schemeClr>
              </a:solidFill>
            </a:endParaRPr>
          </a:p>
        </p:txBody>
      </p:sp>
      <p:sp>
        <p:nvSpPr>
          <p:cNvPr id="93" name="Прямоугольник 92"/>
          <p:cNvSpPr/>
          <p:nvPr/>
        </p:nvSpPr>
        <p:spPr>
          <a:xfrm>
            <a:off x="107504" y="321297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11</a:t>
            </a:r>
            <a:endParaRPr lang="ru-RU" sz="900" b="1" dirty="0">
              <a:solidFill>
                <a:schemeClr val="tx2">
                  <a:lumMod val="50000"/>
                </a:schemeClr>
              </a:solidFill>
            </a:endParaRPr>
          </a:p>
        </p:txBody>
      </p:sp>
      <p:sp>
        <p:nvSpPr>
          <p:cNvPr id="94" name="Прямоугольник 93"/>
          <p:cNvSpPr/>
          <p:nvPr/>
        </p:nvSpPr>
        <p:spPr>
          <a:xfrm>
            <a:off x="107504" y="339301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12</a:t>
            </a:r>
            <a:endParaRPr lang="ru-RU" sz="900" b="1" dirty="0">
              <a:solidFill>
                <a:schemeClr val="tx2">
                  <a:lumMod val="50000"/>
                </a:schemeClr>
              </a:solidFill>
            </a:endParaRPr>
          </a:p>
        </p:txBody>
      </p:sp>
      <p:sp>
        <p:nvSpPr>
          <p:cNvPr id="95" name="Прямоугольник 94"/>
          <p:cNvSpPr/>
          <p:nvPr/>
        </p:nvSpPr>
        <p:spPr>
          <a:xfrm>
            <a:off x="107504" y="357301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13</a:t>
            </a:r>
            <a:endParaRPr lang="ru-RU" sz="900" b="1" dirty="0">
              <a:solidFill>
                <a:schemeClr val="tx2">
                  <a:lumMod val="50000"/>
                </a:schemeClr>
              </a:solidFill>
            </a:endParaRPr>
          </a:p>
        </p:txBody>
      </p:sp>
      <p:sp>
        <p:nvSpPr>
          <p:cNvPr id="96" name="Прямоугольник 95"/>
          <p:cNvSpPr/>
          <p:nvPr/>
        </p:nvSpPr>
        <p:spPr>
          <a:xfrm>
            <a:off x="107504" y="37530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14</a:t>
            </a:r>
            <a:endParaRPr lang="ru-RU" sz="900" b="1" dirty="0">
              <a:solidFill>
                <a:schemeClr val="tx2">
                  <a:lumMod val="50000"/>
                </a:schemeClr>
              </a:solidFill>
            </a:endParaRPr>
          </a:p>
        </p:txBody>
      </p:sp>
      <p:sp>
        <p:nvSpPr>
          <p:cNvPr id="97" name="Прямоугольник 96"/>
          <p:cNvSpPr/>
          <p:nvPr/>
        </p:nvSpPr>
        <p:spPr>
          <a:xfrm>
            <a:off x="107504" y="39330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15</a:t>
            </a:r>
            <a:endParaRPr lang="ru-RU" sz="900" b="1" dirty="0">
              <a:solidFill>
                <a:schemeClr val="tx2">
                  <a:lumMod val="50000"/>
                </a:schemeClr>
              </a:solidFill>
            </a:endParaRPr>
          </a:p>
        </p:txBody>
      </p:sp>
      <p:sp>
        <p:nvSpPr>
          <p:cNvPr id="98" name="Прямоугольник 97"/>
          <p:cNvSpPr/>
          <p:nvPr/>
        </p:nvSpPr>
        <p:spPr>
          <a:xfrm>
            <a:off x="107504" y="411309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16</a:t>
            </a:r>
            <a:endParaRPr lang="ru-RU" sz="900" b="1" dirty="0">
              <a:solidFill>
                <a:schemeClr val="tx2">
                  <a:lumMod val="50000"/>
                </a:schemeClr>
              </a:solidFill>
            </a:endParaRPr>
          </a:p>
        </p:txBody>
      </p:sp>
      <p:sp>
        <p:nvSpPr>
          <p:cNvPr id="99" name="Прямоугольник 98"/>
          <p:cNvSpPr/>
          <p:nvPr/>
        </p:nvSpPr>
        <p:spPr>
          <a:xfrm>
            <a:off x="107504" y="429309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17</a:t>
            </a:r>
            <a:endParaRPr lang="ru-RU" sz="900" b="1" dirty="0">
              <a:solidFill>
                <a:schemeClr val="tx2">
                  <a:lumMod val="50000"/>
                </a:schemeClr>
              </a:solidFill>
            </a:endParaRPr>
          </a:p>
        </p:txBody>
      </p:sp>
      <p:sp>
        <p:nvSpPr>
          <p:cNvPr id="100" name="Прямоугольник 99"/>
          <p:cNvSpPr/>
          <p:nvPr/>
        </p:nvSpPr>
        <p:spPr>
          <a:xfrm>
            <a:off x="107504" y="447313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18</a:t>
            </a:r>
            <a:endParaRPr lang="ru-RU" sz="900" b="1" dirty="0">
              <a:solidFill>
                <a:schemeClr val="tx2">
                  <a:lumMod val="50000"/>
                </a:schemeClr>
              </a:solidFill>
            </a:endParaRPr>
          </a:p>
        </p:txBody>
      </p:sp>
      <p:sp>
        <p:nvSpPr>
          <p:cNvPr id="101" name="Прямоугольник 100"/>
          <p:cNvSpPr/>
          <p:nvPr/>
        </p:nvSpPr>
        <p:spPr>
          <a:xfrm>
            <a:off x="107504" y="465313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19</a:t>
            </a:r>
            <a:endParaRPr lang="ru-RU" sz="900" b="1" dirty="0">
              <a:solidFill>
                <a:schemeClr val="tx2">
                  <a:lumMod val="50000"/>
                </a:schemeClr>
              </a:solidFill>
            </a:endParaRPr>
          </a:p>
        </p:txBody>
      </p:sp>
      <p:sp>
        <p:nvSpPr>
          <p:cNvPr id="102" name="Прямоугольник 101"/>
          <p:cNvSpPr/>
          <p:nvPr/>
        </p:nvSpPr>
        <p:spPr>
          <a:xfrm>
            <a:off x="107504" y="483317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20</a:t>
            </a:r>
            <a:endParaRPr lang="ru-RU" sz="900" b="1" dirty="0">
              <a:solidFill>
                <a:schemeClr val="tx2">
                  <a:lumMod val="50000"/>
                </a:schemeClr>
              </a:solidFill>
            </a:endParaRPr>
          </a:p>
        </p:txBody>
      </p:sp>
      <p:sp>
        <p:nvSpPr>
          <p:cNvPr id="103" name="Прямоугольник 102"/>
          <p:cNvSpPr/>
          <p:nvPr/>
        </p:nvSpPr>
        <p:spPr>
          <a:xfrm>
            <a:off x="107504" y="501317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21</a:t>
            </a:r>
            <a:endParaRPr lang="ru-RU" sz="900" b="1" dirty="0">
              <a:solidFill>
                <a:schemeClr val="tx2">
                  <a:lumMod val="50000"/>
                </a:schemeClr>
              </a:solidFill>
            </a:endParaRPr>
          </a:p>
        </p:txBody>
      </p:sp>
      <p:sp>
        <p:nvSpPr>
          <p:cNvPr id="104" name="Прямоугольник 103"/>
          <p:cNvSpPr/>
          <p:nvPr/>
        </p:nvSpPr>
        <p:spPr>
          <a:xfrm>
            <a:off x="107504" y="519321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22</a:t>
            </a:r>
            <a:endParaRPr lang="ru-RU" sz="900" b="1" dirty="0">
              <a:solidFill>
                <a:schemeClr val="tx2">
                  <a:lumMod val="50000"/>
                </a:schemeClr>
              </a:solidFill>
            </a:endParaRPr>
          </a:p>
        </p:txBody>
      </p:sp>
      <p:sp>
        <p:nvSpPr>
          <p:cNvPr id="105" name="Прямоугольник 104"/>
          <p:cNvSpPr/>
          <p:nvPr/>
        </p:nvSpPr>
        <p:spPr>
          <a:xfrm>
            <a:off x="107504" y="537321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23</a:t>
            </a:r>
            <a:endParaRPr lang="ru-RU" sz="900" b="1" dirty="0">
              <a:solidFill>
                <a:schemeClr val="tx2">
                  <a:lumMod val="50000"/>
                </a:schemeClr>
              </a:solidFill>
            </a:endParaRPr>
          </a:p>
        </p:txBody>
      </p:sp>
      <p:sp>
        <p:nvSpPr>
          <p:cNvPr id="106" name="Прямоугольник 105"/>
          <p:cNvSpPr/>
          <p:nvPr/>
        </p:nvSpPr>
        <p:spPr>
          <a:xfrm>
            <a:off x="107504" y="55532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24</a:t>
            </a:r>
            <a:endParaRPr lang="ru-RU" sz="900" b="1" dirty="0">
              <a:solidFill>
                <a:schemeClr val="tx2">
                  <a:lumMod val="50000"/>
                </a:schemeClr>
              </a:solidFill>
            </a:endParaRPr>
          </a:p>
        </p:txBody>
      </p:sp>
      <p:sp>
        <p:nvSpPr>
          <p:cNvPr id="107" name="Прямоугольник 106"/>
          <p:cNvSpPr/>
          <p:nvPr/>
        </p:nvSpPr>
        <p:spPr>
          <a:xfrm>
            <a:off x="107504" y="573325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25</a:t>
            </a:r>
            <a:endParaRPr lang="ru-RU" sz="900" b="1" dirty="0">
              <a:solidFill>
                <a:schemeClr val="tx2">
                  <a:lumMod val="50000"/>
                </a:schemeClr>
              </a:solidFill>
            </a:endParaRPr>
          </a:p>
        </p:txBody>
      </p:sp>
      <p:sp>
        <p:nvSpPr>
          <p:cNvPr id="108" name="Прямоугольник 107"/>
          <p:cNvSpPr/>
          <p:nvPr/>
        </p:nvSpPr>
        <p:spPr>
          <a:xfrm>
            <a:off x="107504" y="5913296"/>
            <a:ext cx="36004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50000"/>
                  </a:schemeClr>
                </a:solidFill>
              </a:rPr>
              <a:t>26</a:t>
            </a:r>
            <a:endParaRPr lang="ru-RU" sz="900" b="1" dirty="0">
              <a:solidFill>
                <a:schemeClr val="tx2">
                  <a:lumMod val="50000"/>
                </a:schemeClr>
              </a:solidFill>
            </a:endParaRPr>
          </a:p>
        </p:txBody>
      </p:sp>
      <p:sp>
        <p:nvSpPr>
          <p:cNvPr id="109" name="Прямоугольник 108"/>
          <p:cNvSpPr/>
          <p:nvPr/>
        </p:nvSpPr>
        <p:spPr>
          <a:xfrm>
            <a:off x="683568" y="548680"/>
            <a:ext cx="75608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2">
                    <a:lumMod val="50000"/>
                  </a:schemeClr>
                </a:solidFill>
              </a:rPr>
              <a:t>Сведения о замещении мандатов на дополнительных выборах депутатов Государственной Думы ФС РФ и выборах в субъектах России по партиям в единый день голосования 10.09.2017</a:t>
            </a:r>
            <a:endParaRPr lang="ru-RU" sz="1000" b="1" dirty="0"/>
          </a:p>
        </p:txBody>
      </p:sp>
      <p:sp>
        <p:nvSpPr>
          <p:cNvPr id="110" name="Прямоугольник 109"/>
          <p:cNvSpPr/>
          <p:nvPr/>
        </p:nvSpPr>
        <p:spPr>
          <a:xfrm>
            <a:off x="2483920" y="839755"/>
            <a:ext cx="1079968" cy="392981"/>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 b="1" dirty="0" smtClean="0">
                <a:solidFill>
                  <a:schemeClr val="tx2">
                    <a:lumMod val="50000"/>
                  </a:schemeClr>
                </a:solidFill>
              </a:rPr>
              <a:t>Депутаты Государственной Думы  ФС России (дополнительные)</a:t>
            </a:r>
            <a:endParaRPr lang="ru-RU" sz="660" b="1" dirty="0"/>
          </a:p>
        </p:txBody>
      </p:sp>
      <p:sp>
        <p:nvSpPr>
          <p:cNvPr id="111" name="Прямоугольник 110"/>
          <p:cNvSpPr/>
          <p:nvPr/>
        </p:nvSpPr>
        <p:spPr>
          <a:xfrm>
            <a:off x="2483768" y="12327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12" name="Прямоугольник 111"/>
          <p:cNvSpPr/>
          <p:nvPr/>
        </p:nvSpPr>
        <p:spPr>
          <a:xfrm>
            <a:off x="2483768" y="14127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2">
                    <a:lumMod val="50000"/>
                  </a:schemeClr>
                </a:solidFill>
              </a:rPr>
              <a:t>1</a:t>
            </a:r>
            <a:endParaRPr lang="ru-RU" sz="900" dirty="0"/>
          </a:p>
        </p:txBody>
      </p:sp>
      <p:sp>
        <p:nvSpPr>
          <p:cNvPr id="113" name="Прямоугольник 112"/>
          <p:cNvSpPr/>
          <p:nvPr/>
        </p:nvSpPr>
        <p:spPr>
          <a:xfrm>
            <a:off x="2483768" y="15928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14" name="Прямоугольник 113"/>
          <p:cNvSpPr/>
          <p:nvPr/>
        </p:nvSpPr>
        <p:spPr>
          <a:xfrm>
            <a:off x="2483768" y="17728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15" name="Прямоугольник 114"/>
          <p:cNvSpPr/>
          <p:nvPr/>
        </p:nvSpPr>
        <p:spPr>
          <a:xfrm>
            <a:off x="2483768" y="19528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tx2">
                    <a:lumMod val="50000"/>
                  </a:schemeClr>
                </a:solidFill>
              </a:rPr>
              <a:t>1</a:t>
            </a:r>
            <a:endParaRPr lang="ru-RU" sz="900" dirty="0"/>
          </a:p>
        </p:txBody>
      </p:sp>
      <p:sp>
        <p:nvSpPr>
          <p:cNvPr id="116" name="Прямоугольник 115"/>
          <p:cNvSpPr/>
          <p:nvPr/>
        </p:nvSpPr>
        <p:spPr>
          <a:xfrm>
            <a:off x="2483768" y="21328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17" name="Прямоугольник 116"/>
          <p:cNvSpPr/>
          <p:nvPr/>
        </p:nvSpPr>
        <p:spPr>
          <a:xfrm>
            <a:off x="2483768" y="23128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18" name="Прямоугольник 117"/>
          <p:cNvSpPr/>
          <p:nvPr/>
        </p:nvSpPr>
        <p:spPr>
          <a:xfrm>
            <a:off x="2483768" y="24928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19" name="Прямоугольник 118"/>
          <p:cNvSpPr/>
          <p:nvPr/>
        </p:nvSpPr>
        <p:spPr>
          <a:xfrm>
            <a:off x="2483768" y="267293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0" name="Прямоугольник 119"/>
          <p:cNvSpPr/>
          <p:nvPr/>
        </p:nvSpPr>
        <p:spPr>
          <a:xfrm>
            <a:off x="2483768" y="285293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1" name="Прямоугольник 120"/>
          <p:cNvSpPr/>
          <p:nvPr/>
        </p:nvSpPr>
        <p:spPr>
          <a:xfrm>
            <a:off x="2483768" y="30329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2" name="Прямоугольник 121"/>
          <p:cNvSpPr/>
          <p:nvPr/>
        </p:nvSpPr>
        <p:spPr>
          <a:xfrm>
            <a:off x="2483768" y="32129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3" name="Прямоугольник 122"/>
          <p:cNvSpPr/>
          <p:nvPr/>
        </p:nvSpPr>
        <p:spPr>
          <a:xfrm>
            <a:off x="2483768" y="33930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4" name="Прямоугольник 123"/>
          <p:cNvSpPr/>
          <p:nvPr/>
        </p:nvSpPr>
        <p:spPr>
          <a:xfrm>
            <a:off x="2483768" y="35730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5" name="Прямоугольник 124"/>
          <p:cNvSpPr/>
          <p:nvPr/>
        </p:nvSpPr>
        <p:spPr>
          <a:xfrm>
            <a:off x="2483768" y="37530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6" name="Прямоугольник 125"/>
          <p:cNvSpPr/>
          <p:nvPr/>
        </p:nvSpPr>
        <p:spPr>
          <a:xfrm>
            <a:off x="2483768" y="39330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7" name="Прямоугольник 126"/>
          <p:cNvSpPr/>
          <p:nvPr/>
        </p:nvSpPr>
        <p:spPr>
          <a:xfrm>
            <a:off x="2483768" y="41130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8" name="Прямоугольник 127"/>
          <p:cNvSpPr/>
          <p:nvPr/>
        </p:nvSpPr>
        <p:spPr>
          <a:xfrm>
            <a:off x="2483768" y="42930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9" name="Прямоугольник 128"/>
          <p:cNvSpPr/>
          <p:nvPr/>
        </p:nvSpPr>
        <p:spPr>
          <a:xfrm>
            <a:off x="2483768" y="447313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0" name="Прямоугольник 129"/>
          <p:cNvSpPr/>
          <p:nvPr/>
        </p:nvSpPr>
        <p:spPr>
          <a:xfrm>
            <a:off x="2483768" y="465313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1" name="Прямоугольник 130"/>
          <p:cNvSpPr/>
          <p:nvPr/>
        </p:nvSpPr>
        <p:spPr>
          <a:xfrm>
            <a:off x="2483768" y="48331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2" name="Прямоугольник 131"/>
          <p:cNvSpPr/>
          <p:nvPr/>
        </p:nvSpPr>
        <p:spPr>
          <a:xfrm>
            <a:off x="2483768" y="501317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3" name="Прямоугольник 132"/>
          <p:cNvSpPr/>
          <p:nvPr/>
        </p:nvSpPr>
        <p:spPr>
          <a:xfrm>
            <a:off x="2483768" y="51932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4" name="Прямоугольник 133"/>
          <p:cNvSpPr/>
          <p:nvPr/>
        </p:nvSpPr>
        <p:spPr>
          <a:xfrm>
            <a:off x="2483768" y="537321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5" name="Прямоугольник 134"/>
          <p:cNvSpPr/>
          <p:nvPr/>
        </p:nvSpPr>
        <p:spPr>
          <a:xfrm>
            <a:off x="2483768" y="55532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7" name="Прямоугольник 136"/>
          <p:cNvSpPr/>
          <p:nvPr/>
        </p:nvSpPr>
        <p:spPr>
          <a:xfrm>
            <a:off x="2483768" y="573325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8" name="Прямоугольник 137"/>
          <p:cNvSpPr/>
          <p:nvPr/>
        </p:nvSpPr>
        <p:spPr>
          <a:xfrm>
            <a:off x="2483768" y="59132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9" name="Прямоугольник 138"/>
          <p:cNvSpPr/>
          <p:nvPr/>
        </p:nvSpPr>
        <p:spPr>
          <a:xfrm>
            <a:off x="2483768" y="6093296"/>
            <a:ext cx="1080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2</a:t>
            </a:r>
            <a:endParaRPr lang="ru-RU" sz="900" b="1" dirty="0">
              <a:solidFill>
                <a:srgbClr val="002060"/>
              </a:solidFill>
            </a:endParaRPr>
          </a:p>
        </p:txBody>
      </p:sp>
      <p:sp>
        <p:nvSpPr>
          <p:cNvPr id="141" name="Прямоугольник 140"/>
          <p:cNvSpPr/>
          <p:nvPr/>
        </p:nvSpPr>
        <p:spPr>
          <a:xfrm>
            <a:off x="2483768" y="6273336"/>
            <a:ext cx="1080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42" name="Прямоугольник 141"/>
          <p:cNvSpPr/>
          <p:nvPr/>
        </p:nvSpPr>
        <p:spPr>
          <a:xfrm>
            <a:off x="3563888" y="12327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36 742</a:t>
            </a:r>
            <a:endParaRPr lang="ru-RU" sz="900" dirty="0">
              <a:solidFill>
                <a:srgbClr val="002060"/>
              </a:solidFill>
            </a:endParaRPr>
          </a:p>
        </p:txBody>
      </p:sp>
      <p:sp>
        <p:nvSpPr>
          <p:cNvPr id="143" name="Прямоугольник 142"/>
          <p:cNvSpPr/>
          <p:nvPr/>
        </p:nvSpPr>
        <p:spPr>
          <a:xfrm>
            <a:off x="3563888" y="14127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27 324</a:t>
            </a:r>
            <a:endParaRPr lang="ru-RU" sz="900" dirty="0">
              <a:solidFill>
                <a:srgbClr val="002060"/>
              </a:solidFill>
            </a:endParaRPr>
          </a:p>
        </p:txBody>
      </p:sp>
      <p:sp>
        <p:nvSpPr>
          <p:cNvPr id="144" name="Прямоугольник 143"/>
          <p:cNvSpPr/>
          <p:nvPr/>
        </p:nvSpPr>
        <p:spPr>
          <a:xfrm>
            <a:off x="3563888" y="15928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1 648</a:t>
            </a:r>
            <a:endParaRPr lang="ru-RU" sz="900" dirty="0">
              <a:solidFill>
                <a:srgbClr val="002060"/>
              </a:solidFill>
            </a:endParaRPr>
          </a:p>
        </p:txBody>
      </p:sp>
      <p:sp>
        <p:nvSpPr>
          <p:cNvPr id="145" name="Прямоугольник 144"/>
          <p:cNvSpPr/>
          <p:nvPr/>
        </p:nvSpPr>
        <p:spPr>
          <a:xfrm>
            <a:off x="3563888" y="17728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946</a:t>
            </a:r>
            <a:endParaRPr lang="ru-RU" sz="900" dirty="0">
              <a:solidFill>
                <a:srgbClr val="002060"/>
              </a:solidFill>
            </a:endParaRPr>
          </a:p>
        </p:txBody>
      </p:sp>
      <p:sp>
        <p:nvSpPr>
          <p:cNvPr id="146" name="Прямоугольник 145"/>
          <p:cNvSpPr/>
          <p:nvPr/>
        </p:nvSpPr>
        <p:spPr>
          <a:xfrm>
            <a:off x="3563888" y="19528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748</a:t>
            </a:r>
            <a:endParaRPr lang="ru-RU" sz="900" dirty="0">
              <a:solidFill>
                <a:srgbClr val="002060"/>
              </a:solidFill>
            </a:endParaRPr>
          </a:p>
        </p:txBody>
      </p:sp>
      <p:sp>
        <p:nvSpPr>
          <p:cNvPr id="147" name="Прямоугольник 146"/>
          <p:cNvSpPr/>
          <p:nvPr/>
        </p:nvSpPr>
        <p:spPr>
          <a:xfrm>
            <a:off x="3563888" y="21328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209</a:t>
            </a:r>
            <a:endParaRPr lang="ru-RU" sz="900" dirty="0">
              <a:solidFill>
                <a:srgbClr val="002060"/>
              </a:solidFill>
            </a:endParaRPr>
          </a:p>
        </p:txBody>
      </p:sp>
      <p:sp>
        <p:nvSpPr>
          <p:cNvPr id="148" name="Прямоугольник 147"/>
          <p:cNvSpPr/>
          <p:nvPr/>
        </p:nvSpPr>
        <p:spPr>
          <a:xfrm>
            <a:off x="3563888" y="23128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31</a:t>
            </a:r>
            <a:endParaRPr lang="ru-RU" sz="900" dirty="0">
              <a:solidFill>
                <a:srgbClr val="002060"/>
              </a:solidFill>
            </a:endParaRPr>
          </a:p>
        </p:txBody>
      </p:sp>
      <p:sp>
        <p:nvSpPr>
          <p:cNvPr id="149" name="Прямоугольник 148"/>
          <p:cNvSpPr/>
          <p:nvPr/>
        </p:nvSpPr>
        <p:spPr>
          <a:xfrm>
            <a:off x="3563888" y="24928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62</a:t>
            </a:r>
            <a:endParaRPr lang="ru-RU" sz="900" dirty="0">
              <a:solidFill>
                <a:srgbClr val="002060"/>
              </a:solidFill>
            </a:endParaRPr>
          </a:p>
        </p:txBody>
      </p:sp>
      <p:sp>
        <p:nvSpPr>
          <p:cNvPr id="150" name="Прямоугольник 149"/>
          <p:cNvSpPr/>
          <p:nvPr/>
        </p:nvSpPr>
        <p:spPr>
          <a:xfrm>
            <a:off x="3563888" y="267293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51" name="Прямоугольник 150"/>
          <p:cNvSpPr/>
          <p:nvPr/>
        </p:nvSpPr>
        <p:spPr>
          <a:xfrm>
            <a:off x="3563888" y="285293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27</a:t>
            </a:r>
            <a:endParaRPr lang="ru-RU" sz="900" dirty="0">
              <a:solidFill>
                <a:srgbClr val="002060"/>
              </a:solidFill>
            </a:endParaRPr>
          </a:p>
        </p:txBody>
      </p:sp>
      <p:sp>
        <p:nvSpPr>
          <p:cNvPr id="152" name="Прямоугольник 151"/>
          <p:cNvSpPr/>
          <p:nvPr/>
        </p:nvSpPr>
        <p:spPr>
          <a:xfrm>
            <a:off x="3563888" y="30329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15</a:t>
            </a:r>
            <a:endParaRPr lang="ru-RU" sz="900" dirty="0">
              <a:solidFill>
                <a:srgbClr val="002060"/>
              </a:solidFill>
            </a:endParaRPr>
          </a:p>
        </p:txBody>
      </p:sp>
      <p:sp>
        <p:nvSpPr>
          <p:cNvPr id="153" name="Прямоугольник 152"/>
          <p:cNvSpPr/>
          <p:nvPr/>
        </p:nvSpPr>
        <p:spPr>
          <a:xfrm>
            <a:off x="3563888" y="32129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62</a:t>
            </a:r>
            <a:endParaRPr lang="ru-RU" sz="900" dirty="0">
              <a:solidFill>
                <a:srgbClr val="002060"/>
              </a:solidFill>
            </a:endParaRPr>
          </a:p>
        </p:txBody>
      </p:sp>
      <p:sp>
        <p:nvSpPr>
          <p:cNvPr id="154" name="Прямоугольник 153"/>
          <p:cNvSpPr/>
          <p:nvPr/>
        </p:nvSpPr>
        <p:spPr>
          <a:xfrm>
            <a:off x="3563888" y="33930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55" name="Прямоугольник 154"/>
          <p:cNvSpPr/>
          <p:nvPr/>
        </p:nvSpPr>
        <p:spPr>
          <a:xfrm>
            <a:off x="3563888" y="35730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a:t>
            </a:r>
            <a:endParaRPr lang="ru-RU" sz="900" dirty="0">
              <a:solidFill>
                <a:srgbClr val="002060"/>
              </a:solidFill>
            </a:endParaRPr>
          </a:p>
        </p:txBody>
      </p:sp>
      <p:sp>
        <p:nvSpPr>
          <p:cNvPr id="156" name="Прямоугольник 155"/>
          <p:cNvSpPr/>
          <p:nvPr/>
        </p:nvSpPr>
        <p:spPr>
          <a:xfrm>
            <a:off x="3563888" y="37530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18</a:t>
            </a:r>
            <a:endParaRPr lang="ru-RU" sz="900" dirty="0">
              <a:solidFill>
                <a:srgbClr val="002060"/>
              </a:solidFill>
            </a:endParaRPr>
          </a:p>
        </p:txBody>
      </p:sp>
      <p:sp>
        <p:nvSpPr>
          <p:cNvPr id="157" name="Прямоугольник 156"/>
          <p:cNvSpPr/>
          <p:nvPr/>
        </p:nvSpPr>
        <p:spPr>
          <a:xfrm>
            <a:off x="3563888" y="39330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a:t>
            </a:r>
            <a:endParaRPr lang="ru-RU" sz="900" dirty="0">
              <a:solidFill>
                <a:srgbClr val="002060"/>
              </a:solidFill>
            </a:endParaRPr>
          </a:p>
        </p:txBody>
      </p:sp>
      <p:sp>
        <p:nvSpPr>
          <p:cNvPr id="158" name="Прямоугольник 157"/>
          <p:cNvSpPr/>
          <p:nvPr/>
        </p:nvSpPr>
        <p:spPr>
          <a:xfrm>
            <a:off x="3563888" y="41130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endParaRPr lang="ru-RU" sz="900" dirty="0">
              <a:solidFill>
                <a:srgbClr val="002060"/>
              </a:solidFill>
            </a:endParaRPr>
          </a:p>
        </p:txBody>
      </p:sp>
      <p:sp>
        <p:nvSpPr>
          <p:cNvPr id="159" name="Прямоугольник 158"/>
          <p:cNvSpPr/>
          <p:nvPr/>
        </p:nvSpPr>
        <p:spPr>
          <a:xfrm>
            <a:off x="3563888" y="42930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endParaRPr lang="ru-RU" sz="900" dirty="0">
              <a:solidFill>
                <a:srgbClr val="002060"/>
              </a:solidFill>
            </a:endParaRPr>
          </a:p>
        </p:txBody>
      </p:sp>
      <p:sp>
        <p:nvSpPr>
          <p:cNvPr id="160" name="Прямоугольник 159"/>
          <p:cNvSpPr/>
          <p:nvPr/>
        </p:nvSpPr>
        <p:spPr>
          <a:xfrm>
            <a:off x="3563888" y="447313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endParaRPr lang="ru-RU" sz="900" dirty="0">
              <a:solidFill>
                <a:srgbClr val="002060"/>
              </a:solidFill>
            </a:endParaRPr>
          </a:p>
        </p:txBody>
      </p:sp>
      <p:sp>
        <p:nvSpPr>
          <p:cNvPr id="161" name="Прямоугольник 160"/>
          <p:cNvSpPr/>
          <p:nvPr/>
        </p:nvSpPr>
        <p:spPr>
          <a:xfrm>
            <a:off x="3563888" y="465313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endParaRPr lang="ru-RU" sz="900" dirty="0">
              <a:solidFill>
                <a:srgbClr val="002060"/>
              </a:solidFill>
            </a:endParaRPr>
          </a:p>
        </p:txBody>
      </p:sp>
      <p:sp>
        <p:nvSpPr>
          <p:cNvPr id="162" name="Прямоугольник 161"/>
          <p:cNvSpPr/>
          <p:nvPr/>
        </p:nvSpPr>
        <p:spPr>
          <a:xfrm>
            <a:off x="3563888" y="48331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endParaRPr lang="ru-RU" sz="900" dirty="0">
              <a:solidFill>
                <a:srgbClr val="002060"/>
              </a:solidFill>
            </a:endParaRPr>
          </a:p>
        </p:txBody>
      </p:sp>
      <p:sp>
        <p:nvSpPr>
          <p:cNvPr id="163" name="Прямоугольник 162"/>
          <p:cNvSpPr/>
          <p:nvPr/>
        </p:nvSpPr>
        <p:spPr>
          <a:xfrm>
            <a:off x="3563888" y="501317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endParaRPr lang="ru-RU" sz="900" dirty="0">
              <a:solidFill>
                <a:srgbClr val="002060"/>
              </a:solidFill>
            </a:endParaRPr>
          </a:p>
        </p:txBody>
      </p:sp>
      <p:sp>
        <p:nvSpPr>
          <p:cNvPr id="164" name="Прямоугольник 163"/>
          <p:cNvSpPr/>
          <p:nvPr/>
        </p:nvSpPr>
        <p:spPr>
          <a:xfrm>
            <a:off x="3563888" y="51932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65" name="Прямоугольник 164"/>
          <p:cNvSpPr/>
          <p:nvPr/>
        </p:nvSpPr>
        <p:spPr>
          <a:xfrm>
            <a:off x="3563888" y="537321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66" name="Прямоугольник 165"/>
          <p:cNvSpPr/>
          <p:nvPr/>
        </p:nvSpPr>
        <p:spPr>
          <a:xfrm>
            <a:off x="3563888" y="55532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endParaRPr lang="ru-RU" sz="900" dirty="0">
              <a:solidFill>
                <a:srgbClr val="002060"/>
              </a:solidFill>
            </a:endParaRPr>
          </a:p>
        </p:txBody>
      </p:sp>
      <p:sp>
        <p:nvSpPr>
          <p:cNvPr id="167" name="Прямоугольник 166"/>
          <p:cNvSpPr/>
          <p:nvPr/>
        </p:nvSpPr>
        <p:spPr>
          <a:xfrm>
            <a:off x="3563888" y="573325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14</a:t>
            </a:r>
            <a:endParaRPr lang="ru-RU" sz="900" dirty="0">
              <a:solidFill>
                <a:srgbClr val="002060"/>
              </a:solidFill>
            </a:endParaRPr>
          </a:p>
        </p:txBody>
      </p:sp>
      <p:sp>
        <p:nvSpPr>
          <p:cNvPr id="168" name="Прямоугольник 167"/>
          <p:cNvSpPr/>
          <p:nvPr/>
        </p:nvSpPr>
        <p:spPr>
          <a:xfrm>
            <a:off x="3563888" y="59132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5 425</a:t>
            </a:r>
            <a:endParaRPr lang="ru-RU" sz="900" dirty="0">
              <a:solidFill>
                <a:srgbClr val="002060"/>
              </a:solidFill>
            </a:endParaRPr>
          </a:p>
        </p:txBody>
      </p:sp>
      <p:sp>
        <p:nvSpPr>
          <p:cNvPr id="169" name="Прямоугольник 168"/>
          <p:cNvSpPr/>
          <p:nvPr/>
        </p:nvSpPr>
        <p:spPr>
          <a:xfrm>
            <a:off x="3563888" y="6093296"/>
            <a:ext cx="68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36 570</a:t>
            </a:r>
            <a:endParaRPr lang="ru-RU" sz="900" b="1" dirty="0">
              <a:solidFill>
                <a:srgbClr val="002060"/>
              </a:solidFill>
            </a:endParaRPr>
          </a:p>
        </p:txBody>
      </p:sp>
      <p:sp>
        <p:nvSpPr>
          <p:cNvPr id="170" name="Прямоугольник 169"/>
          <p:cNvSpPr/>
          <p:nvPr/>
        </p:nvSpPr>
        <p:spPr>
          <a:xfrm>
            <a:off x="4248008" y="836712"/>
            <a:ext cx="39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ВДЛ</a:t>
            </a:r>
            <a:endParaRPr lang="ru-RU" sz="700" b="1" dirty="0"/>
          </a:p>
        </p:txBody>
      </p:sp>
      <p:sp>
        <p:nvSpPr>
          <p:cNvPr id="171" name="Прямоугольник 170"/>
          <p:cNvSpPr/>
          <p:nvPr/>
        </p:nvSpPr>
        <p:spPr>
          <a:xfrm>
            <a:off x="4644008" y="836712"/>
            <a:ext cx="864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90" b="1" dirty="0" smtClean="0">
                <a:solidFill>
                  <a:schemeClr val="tx2">
                    <a:lumMod val="50000"/>
                  </a:schemeClr>
                </a:solidFill>
              </a:rPr>
              <a:t>Депутаты законодательных собраний</a:t>
            </a:r>
            <a:endParaRPr lang="ru-RU" sz="690" b="1" dirty="0"/>
          </a:p>
        </p:txBody>
      </p:sp>
      <p:sp>
        <p:nvSpPr>
          <p:cNvPr id="172" name="Прямоугольник 171"/>
          <p:cNvSpPr/>
          <p:nvPr/>
        </p:nvSpPr>
        <p:spPr>
          <a:xfrm>
            <a:off x="5508104" y="836712"/>
            <a:ext cx="57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Главы центров субъектов</a:t>
            </a:r>
            <a:endParaRPr lang="ru-RU" sz="700" b="1" dirty="0"/>
          </a:p>
        </p:txBody>
      </p:sp>
      <p:sp>
        <p:nvSpPr>
          <p:cNvPr id="173" name="Прямоугольник 172"/>
          <p:cNvSpPr/>
          <p:nvPr/>
        </p:nvSpPr>
        <p:spPr>
          <a:xfrm>
            <a:off x="6084168" y="836712"/>
            <a:ext cx="57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Депутаты центров субъектов</a:t>
            </a:r>
            <a:endParaRPr lang="ru-RU" sz="700" b="1" dirty="0"/>
          </a:p>
        </p:txBody>
      </p:sp>
      <p:sp>
        <p:nvSpPr>
          <p:cNvPr id="174" name="Прямоугольник 173"/>
          <p:cNvSpPr/>
          <p:nvPr/>
        </p:nvSpPr>
        <p:spPr>
          <a:xfrm>
            <a:off x="6660232" y="836712"/>
            <a:ext cx="57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Главы городов и районов</a:t>
            </a:r>
            <a:endParaRPr lang="ru-RU" sz="700" b="1" dirty="0"/>
          </a:p>
        </p:txBody>
      </p:sp>
      <p:sp>
        <p:nvSpPr>
          <p:cNvPr id="175" name="Прямоугольник 174"/>
          <p:cNvSpPr/>
          <p:nvPr/>
        </p:nvSpPr>
        <p:spPr>
          <a:xfrm>
            <a:off x="7236296" y="836712"/>
            <a:ext cx="576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80" b="1" dirty="0" smtClean="0">
                <a:solidFill>
                  <a:schemeClr val="tx2">
                    <a:lumMod val="50000"/>
                  </a:schemeClr>
                </a:solidFill>
              </a:rPr>
              <a:t>Депутаты городов и районов</a:t>
            </a:r>
            <a:endParaRPr lang="ru-RU" sz="680" b="1" dirty="0"/>
          </a:p>
        </p:txBody>
      </p:sp>
      <p:sp>
        <p:nvSpPr>
          <p:cNvPr id="176" name="Прямоугольник 175"/>
          <p:cNvSpPr/>
          <p:nvPr/>
        </p:nvSpPr>
        <p:spPr>
          <a:xfrm>
            <a:off x="7812360" y="836712"/>
            <a:ext cx="612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Главы городских и сельских поселений</a:t>
            </a:r>
            <a:endParaRPr lang="ru-RU" sz="700" b="1" dirty="0"/>
          </a:p>
        </p:txBody>
      </p:sp>
      <p:sp>
        <p:nvSpPr>
          <p:cNvPr id="140" name="Прямоугольник 139"/>
          <p:cNvSpPr/>
          <p:nvPr/>
        </p:nvSpPr>
        <p:spPr>
          <a:xfrm>
            <a:off x="3563888" y="836712"/>
            <a:ext cx="684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Количество избранных кандидатов</a:t>
            </a:r>
            <a:endParaRPr lang="ru-RU" sz="700" b="1" dirty="0"/>
          </a:p>
        </p:txBody>
      </p:sp>
      <p:sp>
        <p:nvSpPr>
          <p:cNvPr id="177" name="Прямоугольник 176"/>
          <p:cNvSpPr/>
          <p:nvPr/>
        </p:nvSpPr>
        <p:spPr>
          <a:xfrm>
            <a:off x="8424496" y="836712"/>
            <a:ext cx="612000" cy="39602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2">
                    <a:lumMod val="50000"/>
                  </a:schemeClr>
                </a:solidFill>
              </a:rPr>
              <a:t>Депутаты городских и сельских поселений</a:t>
            </a:r>
            <a:endParaRPr lang="ru-RU" sz="700" b="1" dirty="0"/>
          </a:p>
        </p:txBody>
      </p:sp>
      <p:sp>
        <p:nvSpPr>
          <p:cNvPr id="178" name="Прямоугольник 177"/>
          <p:cNvSpPr/>
          <p:nvPr/>
        </p:nvSpPr>
        <p:spPr>
          <a:xfrm>
            <a:off x="4248040" y="12327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16</a:t>
            </a:r>
            <a:endParaRPr lang="ru-RU" sz="900" dirty="0">
              <a:solidFill>
                <a:srgbClr val="002060"/>
              </a:solidFill>
            </a:endParaRPr>
          </a:p>
        </p:txBody>
      </p:sp>
      <p:sp>
        <p:nvSpPr>
          <p:cNvPr id="179" name="Прямоугольник 178"/>
          <p:cNvSpPr/>
          <p:nvPr/>
        </p:nvSpPr>
        <p:spPr>
          <a:xfrm>
            <a:off x="4248008" y="14127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16</a:t>
            </a:r>
            <a:endParaRPr lang="ru-RU" sz="900" dirty="0">
              <a:solidFill>
                <a:srgbClr val="002060"/>
              </a:solidFill>
            </a:endParaRPr>
          </a:p>
        </p:txBody>
      </p:sp>
      <p:sp>
        <p:nvSpPr>
          <p:cNvPr id="180" name="Прямоугольник 179"/>
          <p:cNvSpPr/>
          <p:nvPr/>
        </p:nvSpPr>
        <p:spPr>
          <a:xfrm>
            <a:off x="4248008" y="15928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1" name="Прямоугольник 180"/>
          <p:cNvSpPr/>
          <p:nvPr/>
        </p:nvSpPr>
        <p:spPr>
          <a:xfrm>
            <a:off x="4248008" y="17728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2" name="Прямоугольник 181"/>
          <p:cNvSpPr/>
          <p:nvPr/>
        </p:nvSpPr>
        <p:spPr>
          <a:xfrm>
            <a:off x="4248008" y="19528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3" name="Прямоугольник 182"/>
          <p:cNvSpPr/>
          <p:nvPr/>
        </p:nvSpPr>
        <p:spPr>
          <a:xfrm>
            <a:off x="4248008" y="21328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4" name="Прямоугольник 183"/>
          <p:cNvSpPr/>
          <p:nvPr/>
        </p:nvSpPr>
        <p:spPr>
          <a:xfrm>
            <a:off x="4248008" y="23128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5" name="Прямоугольник 184"/>
          <p:cNvSpPr/>
          <p:nvPr/>
        </p:nvSpPr>
        <p:spPr>
          <a:xfrm>
            <a:off x="4248008" y="24928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6" name="Прямоугольник 185"/>
          <p:cNvSpPr/>
          <p:nvPr/>
        </p:nvSpPr>
        <p:spPr>
          <a:xfrm>
            <a:off x="4248008" y="267293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7" name="Прямоугольник 186"/>
          <p:cNvSpPr/>
          <p:nvPr/>
        </p:nvSpPr>
        <p:spPr>
          <a:xfrm>
            <a:off x="4248008" y="285293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8" name="Прямоугольник 187"/>
          <p:cNvSpPr/>
          <p:nvPr/>
        </p:nvSpPr>
        <p:spPr>
          <a:xfrm>
            <a:off x="4248008" y="30329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89" name="Прямоугольник 188"/>
          <p:cNvSpPr/>
          <p:nvPr/>
        </p:nvSpPr>
        <p:spPr>
          <a:xfrm>
            <a:off x="4248008" y="32129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0" name="Прямоугольник 189"/>
          <p:cNvSpPr/>
          <p:nvPr/>
        </p:nvSpPr>
        <p:spPr>
          <a:xfrm>
            <a:off x="4248008" y="33930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1" name="Прямоугольник 190"/>
          <p:cNvSpPr/>
          <p:nvPr/>
        </p:nvSpPr>
        <p:spPr>
          <a:xfrm>
            <a:off x="4248008" y="35730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2" name="Прямоугольник 191"/>
          <p:cNvSpPr/>
          <p:nvPr/>
        </p:nvSpPr>
        <p:spPr>
          <a:xfrm>
            <a:off x="4248008" y="37530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3" name="Прямоугольник 192"/>
          <p:cNvSpPr/>
          <p:nvPr/>
        </p:nvSpPr>
        <p:spPr>
          <a:xfrm>
            <a:off x="4248008" y="39330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4" name="Прямоугольник 193"/>
          <p:cNvSpPr/>
          <p:nvPr/>
        </p:nvSpPr>
        <p:spPr>
          <a:xfrm>
            <a:off x="4248008" y="41130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5" name="Прямоугольник 194"/>
          <p:cNvSpPr/>
          <p:nvPr/>
        </p:nvSpPr>
        <p:spPr>
          <a:xfrm>
            <a:off x="4248008" y="42930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6" name="Прямоугольник 195"/>
          <p:cNvSpPr/>
          <p:nvPr/>
        </p:nvSpPr>
        <p:spPr>
          <a:xfrm>
            <a:off x="4248008" y="447313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7" name="Прямоугольник 196"/>
          <p:cNvSpPr/>
          <p:nvPr/>
        </p:nvSpPr>
        <p:spPr>
          <a:xfrm>
            <a:off x="4248008" y="465313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8" name="Прямоугольник 197"/>
          <p:cNvSpPr/>
          <p:nvPr/>
        </p:nvSpPr>
        <p:spPr>
          <a:xfrm>
            <a:off x="4248008" y="48331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199" name="Прямоугольник 198"/>
          <p:cNvSpPr/>
          <p:nvPr/>
        </p:nvSpPr>
        <p:spPr>
          <a:xfrm>
            <a:off x="4248008" y="501317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0" name="Прямоугольник 199"/>
          <p:cNvSpPr/>
          <p:nvPr/>
        </p:nvSpPr>
        <p:spPr>
          <a:xfrm>
            <a:off x="4248008" y="51932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1" name="Прямоугольник 200"/>
          <p:cNvSpPr/>
          <p:nvPr/>
        </p:nvSpPr>
        <p:spPr>
          <a:xfrm>
            <a:off x="4248008" y="537321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2" name="Прямоугольник 201"/>
          <p:cNvSpPr/>
          <p:nvPr/>
        </p:nvSpPr>
        <p:spPr>
          <a:xfrm>
            <a:off x="4248008" y="55532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3" name="Прямоугольник 202"/>
          <p:cNvSpPr/>
          <p:nvPr/>
        </p:nvSpPr>
        <p:spPr>
          <a:xfrm>
            <a:off x="4248008" y="573325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4" name="Прямоугольник 203"/>
          <p:cNvSpPr/>
          <p:nvPr/>
        </p:nvSpPr>
        <p:spPr>
          <a:xfrm>
            <a:off x="4248008" y="59132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05" name="Прямоугольник 204"/>
          <p:cNvSpPr/>
          <p:nvPr/>
        </p:nvSpPr>
        <p:spPr>
          <a:xfrm>
            <a:off x="4248008" y="6093296"/>
            <a:ext cx="39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16</a:t>
            </a:r>
            <a:endParaRPr lang="ru-RU" sz="900" b="1" dirty="0">
              <a:solidFill>
                <a:srgbClr val="002060"/>
              </a:solidFill>
            </a:endParaRPr>
          </a:p>
        </p:txBody>
      </p:sp>
      <p:sp>
        <p:nvSpPr>
          <p:cNvPr id="206" name="Прямоугольник 205"/>
          <p:cNvSpPr/>
          <p:nvPr/>
        </p:nvSpPr>
        <p:spPr>
          <a:xfrm>
            <a:off x="4644008" y="12327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340</a:t>
            </a:r>
            <a:endParaRPr lang="ru-RU" sz="900" dirty="0">
              <a:solidFill>
                <a:srgbClr val="002060"/>
              </a:solidFill>
            </a:endParaRPr>
          </a:p>
        </p:txBody>
      </p:sp>
      <p:sp>
        <p:nvSpPr>
          <p:cNvPr id="207" name="Прямоугольник 206"/>
          <p:cNvSpPr/>
          <p:nvPr/>
        </p:nvSpPr>
        <p:spPr>
          <a:xfrm>
            <a:off x="4644008" y="14127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270</a:t>
            </a:r>
            <a:endParaRPr lang="ru-RU" sz="900" dirty="0">
              <a:solidFill>
                <a:srgbClr val="002060"/>
              </a:solidFill>
            </a:endParaRPr>
          </a:p>
        </p:txBody>
      </p:sp>
      <p:sp>
        <p:nvSpPr>
          <p:cNvPr id="208" name="Прямоугольник 207"/>
          <p:cNvSpPr/>
          <p:nvPr/>
        </p:nvSpPr>
        <p:spPr>
          <a:xfrm>
            <a:off x="4644008" y="15928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25</a:t>
            </a:r>
            <a:endParaRPr lang="ru-RU" sz="900" dirty="0">
              <a:solidFill>
                <a:srgbClr val="002060"/>
              </a:solidFill>
            </a:endParaRPr>
          </a:p>
        </p:txBody>
      </p:sp>
      <p:sp>
        <p:nvSpPr>
          <p:cNvPr id="209" name="Прямоугольник 208"/>
          <p:cNvSpPr/>
          <p:nvPr/>
        </p:nvSpPr>
        <p:spPr>
          <a:xfrm>
            <a:off x="4644008" y="17728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12</a:t>
            </a:r>
            <a:endParaRPr lang="ru-RU" sz="900" dirty="0">
              <a:solidFill>
                <a:srgbClr val="002060"/>
              </a:solidFill>
            </a:endParaRPr>
          </a:p>
        </p:txBody>
      </p:sp>
      <p:sp>
        <p:nvSpPr>
          <p:cNvPr id="210" name="Прямоугольник 209"/>
          <p:cNvSpPr/>
          <p:nvPr/>
        </p:nvSpPr>
        <p:spPr>
          <a:xfrm>
            <a:off x="4644008" y="19528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10</a:t>
            </a:r>
            <a:endParaRPr lang="ru-RU" sz="900" dirty="0">
              <a:solidFill>
                <a:srgbClr val="002060"/>
              </a:solidFill>
            </a:endParaRPr>
          </a:p>
        </p:txBody>
      </p:sp>
      <p:sp>
        <p:nvSpPr>
          <p:cNvPr id="211" name="Прямоугольник 210"/>
          <p:cNvSpPr/>
          <p:nvPr/>
        </p:nvSpPr>
        <p:spPr>
          <a:xfrm>
            <a:off x="4644008" y="21328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2" name="Прямоугольник 211"/>
          <p:cNvSpPr/>
          <p:nvPr/>
        </p:nvSpPr>
        <p:spPr>
          <a:xfrm>
            <a:off x="4644008" y="23128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endParaRPr lang="ru-RU" sz="900" dirty="0">
              <a:solidFill>
                <a:srgbClr val="002060"/>
              </a:solidFill>
            </a:endParaRPr>
          </a:p>
        </p:txBody>
      </p:sp>
      <p:sp>
        <p:nvSpPr>
          <p:cNvPr id="213" name="Прямоугольник 212"/>
          <p:cNvSpPr/>
          <p:nvPr/>
        </p:nvSpPr>
        <p:spPr>
          <a:xfrm>
            <a:off x="4644008" y="24928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12</a:t>
            </a:r>
            <a:endParaRPr lang="ru-RU" sz="900" dirty="0">
              <a:solidFill>
                <a:srgbClr val="002060"/>
              </a:solidFill>
            </a:endParaRPr>
          </a:p>
        </p:txBody>
      </p:sp>
      <p:sp>
        <p:nvSpPr>
          <p:cNvPr id="214" name="Прямоугольник 213"/>
          <p:cNvSpPr/>
          <p:nvPr/>
        </p:nvSpPr>
        <p:spPr>
          <a:xfrm>
            <a:off x="4644008" y="267293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5" name="Прямоугольник 214"/>
          <p:cNvSpPr/>
          <p:nvPr/>
        </p:nvSpPr>
        <p:spPr>
          <a:xfrm>
            <a:off x="4644008" y="285293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6" name="Прямоугольник 215"/>
          <p:cNvSpPr/>
          <p:nvPr/>
        </p:nvSpPr>
        <p:spPr>
          <a:xfrm>
            <a:off x="4644104" y="30329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7" name="Прямоугольник 216"/>
          <p:cNvSpPr/>
          <p:nvPr/>
        </p:nvSpPr>
        <p:spPr>
          <a:xfrm>
            <a:off x="4644104" y="32129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8" name="Прямоугольник 217"/>
          <p:cNvSpPr/>
          <p:nvPr/>
        </p:nvSpPr>
        <p:spPr>
          <a:xfrm>
            <a:off x="4644008" y="33930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19" name="Прямоугольник 218"/>
          <p:cNvSpPr/>
          <p:nvPr/>
        </p:nvSpPr>
        <p:spPr>
          <a:xfrm>
            <a:off x="4644008" y="35730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0" name="Прямоугольник 219"/>
          <p:cNvSpPr/>
          <p:nvPr/>
        </p:nvSpPr>
        <p:spPr>
          <a:xfrm>
            <a:off x="4644008" y="37530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1" name="Прямоугольник 220"/>
          <p:cNvSpPr/>
          <p:nvPr/>
        </p:nvSpPr>
        <p:spPr>
          <a:xfrm>
            <a:off x="4644008" y="39330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2" name="Прямоугольник 221"/>
          <p:cNvSpPr/>
          <p:nvPr/>
        </p:nvSpPr>
        <p:spPr>
          <a:xfrm>
            <a:off x="4644008" y="41130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3" name="Прямоугольник 222"/>
          <p:cNvSpPr/>
          <p:nvPr/>
        </p:nvSpPr>
        <p:spPr>
          <a:xfrm>
            <a:off x="4644008" y="42930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4" name="Прямоугольник 223"/>
          <p:cNvSpPr/>
          <p:nvPr/>
        </p:nvSpPr>
        <p:spPr>
          <a:xfrm>
            <a:off x="4644008" y="447313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5" name="Прямоугольник 224"/>
          <p:cNvSpPr/>
          <p:nvPr/>
        </p:nvSpPr>
        <p:spPr>
          <a:xfrm>
            <a:off x="4644008" y="465313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6" name="Прямоугольник 225"/>
          <p:cNvSpPr/>
          <p:nvPr/>
        </p:nvSpPr>
        <p:spPr>
          <a:xfrm>
            <a:off x="4644008" y="48331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7" name="Прямоугольник 226"/>
          <p:cNvSpPr/>
          <p:nvPr/>
        </p:nvSpPr>
        <p:spPr>
          <a:xfrm>
            <a:off x="4644008" y="501317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8" name="Прямоугольник 227"/>
          <p:cNvSpPr/>
          <p:nvPr/>
        </p:nvSpPr>
        <p:spPr>
          <a:xfrm>
            <a:off x="4644008" y="51932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29" name="Прямоугольник 228"/>
          <p:cNvSpPr/>
          <p:nvPr/>
        </p:nvSpPr>
        <p:spPr>
          <a:xfrm>
            <a:off x="4644008" y="537321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30" name="Прямоугольник 229"/>
          <p:cNvSpPr/>
          <p:nvPr/>
        </p:nvSpPr>
        <p:spPr>
          <a:xfrm>
            <a:off x="4644008" y="55532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rgbClr val="002060"/>
              </a:solidFill>
            </a:endParaRPr>
          </a:p>
        </p:txBody>
      </p:sp>
      <p:sp>
        <p:nvSpPr>
          <p:cNvPr id="231" name="Прямоугольник 230"/>
          <p:cNvSpPr/>
          <p:nvPr/>
        </p:nvSpPr>
        <p:spPr>
          <a:xfrm>
            <a:off x="4644008" y="573325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1" dirty="0">
              <a:solidFill>
                <a:srgbClr val="002060"/>
              </a:solidFill>
            </a:endParaRPr>
          </a:p>
        </p:txBody>
      </p:sp>
      <p:sp>
        <p:nvSpPr>
          <p:cNvPr id="232" name="Прямоугольник 231"/>
          <p:cNvSpPr/>
          <p:nvPr/>
        </p:nvSpPr>
        <p:spPr>
          <a:xfrm>
            <a:off x="4644008" y="59132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10</a:t>
            </a:r>
            <a:endParaRPr lang="ru-RU" sz="900" dirty="0">
              <a:solidFill>
                <a:srgbClr val="002060"/>
              </a:solidFill>
            </a:endParaRPr>
          </a:p>
        </p:txBody>
      </p:sp>
      <p:sp>
        <p:nvSpPr>
          <p:cNvPr id="233" name="Прямоугольник 232"/>
          <p:cNvSpPr/>
          <p:nvPr/>
        </p:nvSpPr>
        <p:spPr>
          <a:xfrm>
            <a:off x="4644008" y="6093296"/>
            <a:ext cx="864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340</a:t>
            </a:r>
            <a:endParaRPr lang="ru-RU" sz="900" dirty="0">
              <a:solidFill>
                <a:srgbClr val="002060"/>
              </a:solidFill>
            </a:endParaRPr>
          </a:p>
        </p:txBody>
      </p:sp>
      <p:sp>
        <p:nvSpPr>
          <p:cNvPr id="235" name="Прямоугольник 234"/>
          <p:cNvSpPr/>
          <p:nvPr/>
        </p:nvSpPr>
        <p:spPr>
          <a:xfrm>
            <a:off x="3563888" y="6273336"/>
            <a:ext cx="684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24</a:t>
            </a:r>
            <a:endParaRPr lang="ru-RU" sz="900" dirty="0">
              <a:solidFill>
                <a:srgbClr val="002060"/>
              </a:solidFill>
            </a:endParaRPr>
          </a:p>
        </p:txBody>
      </p:sp>
      <p:sp>
        <p:nvSpPr>
          <p:cNvPr id="236" name="Прямоугольник 235"/>
          <p:cNvSpPr/>
          <p:nvPr/>
        </p:nvSpPr>
        <p:spPr>
          <a:xfrm>
            <a:off x="4248008" y="6273336"/>
            <a:ext cx="39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1</a:t>
            </a:r>
            <a:endParaRPr lang="ru-RU" sz="900" b="1" dirty="0">
              <a:solidFill>
                <a:srgbClr val="002060"/>
              </a:solidFill>
            </a:endParaRPr>
          </a:p>
        </p:txBody>
      </p:sp>
      <p:sp>
        <p:nvSpPr>
          <p:cNvPr id="237" name="Прямоугольник 236"/>
          <p:cNvSpPr/>
          <p:nvPr/>
        </p:nvSpPr>
        <p:spPr>
          <a:xfrm>
            <a:off x="4644008" y="6273336"/>
            <a:ext cx="864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a:t>
            </a:r>
            <a:endParaRPr lang="ru-RU" sz="900" dirty="0">
              <a:solidFill>
                <a:srgbClr val="002060"/>
              </a:solidFill>
            </a:endParaRPr>
          </a:p>
        </p:txBody>
      </p:sp>
      <p:sp>
        <p:nvSpPr>
          <p:cNvPr id="238" name="Прямоугольник 237"/>
          <p:cNvSpPr/>
          <p:nvPr/>
        </p:nvSpPr>
        <p:spPr>
          <a:xfrm>
            <a:off x="5508200" y="123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239" name="Прямоугольник 238"/>
          <p:cNvSpPr/>
          <p:nvPr/>
        </p:nvSpPr>
        <p:spPr>
          <a:xfrm>
            <a:off x="5508104" y="141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240" name="Прямоугольник 239"/>
          <p:cNvSpPr/>
          <p:nvPr/>
        </p:nvSpPr>
        <p:spPr>
          <a:xfrm>
            <a:off x="5508104" y="159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1" name="Прямоугольник 240"/>
          <p:cNvSpPr/>
          <p:nvPr/>
        </p:nvSpPr>
        <p:spPr>
          <a:xfrm>
            <a:off x="5508104" y="177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2" name="Прямоугольник 241"/>
          <p:cNvSpPr/>
          <p:nvPr/>
        </p:nvSpPr>
        <p:spPr>
          <a:xfrm>
            <a:off x="5508104" y="195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3" name="Прямоугольник 242"/>
          <p:cNvSpPr/>
          <p:nvPr/>
        </p:nvSpPr>
        <p:spPr>
          <a:xfrm>
            <a:off x="5508104" y="213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4" name="Прямоугольник 243"/>
          <p:cNvSpPr/>
          <p:nvPr/>
        </p:nvSpPr>
        <p:spPr>
          <a:xfrm>
            <a:off x="5508104" y="231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5" name="Прямоугольник 244"/>
          <p:cNvSpPr/>
          <p:nvPr/>
        </p:nvSpPr>
        <p:spPr>
          <a:xfrm>
            <a:off x="5508168" y="249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6" name="Прямоугольник 245"/>
          <p:cNvSpPr/>
          <p:nvPr/>
        </p:nvSpPr>
        <p:spPr>
          <a:xfrm>
            <a:off x="5508104" y="267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7" name="Прямоугольник 246"/>
          <p:cNvSpPr/>
          <p:nvPr/>
        </p:nvSpPr>
        <p:spPr>
          <a:xfrm>
            <a:off x="5508104" y="285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8" name="Прямоугольник 247"/>
          <p:cNvSpPr/>
          <p:nvPr/>
        </p:nvSpPr>
        <p:spPr>
          <a:xfrm>
            <a:off x="5508104" y="303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49" name="Прямоугольник 248"/>
          <p:cNvSpPr/>
          <p:nvPr/>
        </p:nvSpPr>
        <p:spPr>
          <a:xfrm>
            <a:off x="5508104" y="321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0" name="Прямоугольник 249"/>
          <p:cNvSpPr/>
          <p:nvPr/>
        </p:nvSpPr>
        <p:spPr>
          <a:xfrm>
            <a:off x="5508104" y="339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1" name="Прямоугольник 250"/>
          <p:cNvSpPr/>
          <p:nvPr/>
        </p:nvSpPr>
        <p:spPr>
          <a:xfrm>
            <a:off x="5508104" y="357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2" name="Прямоугольник 251"/>
          <p:cNvSpPr/>
          <p:nvPr/>
        </p:nvSpPr>
        <p:spPr>
          <a:xfrm>
            <a:off x="5508104" y="375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3" name="Прямоугольник 252"/>
          <p:cNvSpPr/>
          <p:nvPr/>
        </p:nvSpPr>
        <p:spPr>
          <a:xfrm>
            <a:off x="5508104" y="393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4" name="Прямоугольник 253"/>
          <p:cNvSpPr/>
          <p:nvPr/>
        </p:nvSpPr>
        <p:spPr>
          <a:xfrm>
            <a:off x="5508104" y="411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5" name="Прямоугольник 254"/>
          <p:cNvSpPr/>
          <p:nvPr/>
        </p:nvSpPr>
        <p:spPr>
          <a:xfrm>
            <a:off x="5508104" y="429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6" name="Прямоугольник 255"/>
          <p:cNvSpPr/>
          <p:nvPr/>
        </p:nvSpPr>
        <p:spPr>
          <a:xfrm>
            <a:off x="5508104" y="447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7" name="Прямоугольник 256"/>
          <p:cNvSpPr/>
          <p:nvPr/>
        </p:nvSpPr>
        <p:spPr>
          <a:xfrm>
            <a:off x="5508104" y="465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8" name="Прямоугольник 257"/>
          <p:cNvSpPr/>
          <p:nvPr/>
        </p:nvSpPr>
        <p:spPr>
          <a:xfrm>
            <a:off x="5508104" y="483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59" name="Прямоугольник 258"/>
          <p:cNvSpPr/>
          <p:nvPr/>
        </p:nvSpPr>
        <p:spPr>
          <a:xfrm>
            <a:off x="5508104" y="501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0" name="Прямоугольник 259"/>
          <p:cNvSpPr/>
          <p:nvPr/>
        </p:nvSpPr>
        <p:spPr>
          <a:xfrm>
            <a:off x="5508104" y="519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1" name="Прямоугольник 260"/>
          <p:cNvSpPr/>
          <p:nvPr/>
        </p:nvSpPr>
        <p:spPr>
          <a:xfrm>
            <a:off x="5508104" y="537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2" name="Прямоугольник 261"/>
          <p:cNvSpPr/>
          <p:nvPr/>
        </p:nvSpPr>
        <p:spPr>
          <a:xfrm>
            <a:off x="5508104" y="555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3" name="Прямоугольник 262"/>
          <p:cNvSpPr/>
          <p:nvPr/>
        </p:nvSpPr>
        <p:spPr>
          <a:xfrm>
            <a:off x="5508104" y="573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4" name="Прямоугольник 263"/>
          <p:cNvSpPr/>
          <p:nvPr/>
        </p:nvSpPr>
        <p:spPr>
          <a:xfrm>
            <a:off x="5508104" y="591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65" name="Прямоугольник 264"/>
          <p:cNvSpPr/>
          <p:nvPr/>
        </p:nvSpPr>
        <p:spPr>
          <a:xfrm>
            <a:off x="5508104" y="609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1</a:t>
            </a:r>
          </a:p>
        </p:txBody>
      </p:sp>
      <p:sp>
        <p:nvSpPr>
          <p:cNvPr id="266" name="Прямоугольник 265"/>
          <p:cNvSpPr/>
          <p:nvPr/>
        </p:nvSpPr>
        <p:spPr>
          <a:xfrm>
            <a:off x="5508104" y="6273336"/>
            <a:ext cx="57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267" name="Прямоугольник 266"/>
          <p:cNvSpPr/>
          <p:nvPr/>
        </p:nvSpPr>
        <p:spPr>
          <a:xfrm>
            <a:off x="6084232" y="123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429</a:t>
            </a:r>
          </a:p>
        </p:txBody>
      </p:sp>
      <p:sp>
        <p:nvSpPr>
          <p:cNvPr id="268" name="Прямоугольник 267"/>
          <p:cNvSpPr/>
          <p:nvPr/>
        </p:nvSpPr>
        <p:spPr>
          <a:xfrm>
            <a:off x="6084168" y="141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307</a:t>
            </a:r>
          </a:p>
        </p:txBody>
      </p:sp>
      <p:sp>
        <p:nvSpPr>
          <p:cNvPr id="269" name="Прямоугольник 268"/>
          <p:cNvSpPr/>
          <p:nvPr/>
        </p:nvSpPr>
        <p:spPr>
          <a:xfrm>
            <a:off x="6084168" y="159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46</a:t>
            </a:r>
          </a:p>
        </p:txBody>
      </p:sp>
      <p:sp>
        <p:nvSpPr>
          <p:cNvPr id="270" name="Прямоугольник 269"/>
          <p:cNvSpPr/>
          <p:nvPr/>
        </p:nvSpPr>
        <p:spPr>
          <a:xfrm>
            <a:off x="6084168" y="177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20</a:t>
            </a:r>
          </a:p>
        </p:txBody>
      </p:sp>
      <p:sp>
        <p:nvSpPr>
          <p:cNvPr id="271" name="Прямоугольник 270"/>
          <p:cNvSpPr/>
          <p:nvPr/>
        </p:nvSpPr>
        <p:spPr>
          <a:xfrm>
            <a:off x="6084168" y="195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24</a:t>
            </a:r>
          </a:p>
        </p:txBody>
      </p:sp>
      <p:sp>
        <p:nvSpPr>
          <p:cNvPr id="272" name="Прямоугольник 271"/>
          <p:cNvSpPr/>
          <p:nvPr/>
        </p:nvSpPr>
        <p:spPr>
          <a:xfrm>
            <a:off x="6084168" y="213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273" name="Прямоугольник 272"/>
          <p:cNvSpPr/>
          <p:nvPr/>
        </p:nvSpPr>
        <p:spPr>
          <a:xfrm>
            <a:off x="6084168" y="231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74" name="Прямоугольник 273"/>
          <p:cNvSpPr/>
          <p:nvPr/>
        </p:nvSpPr>
        <p:spPr>
          <a:xfrm>
            <a:off x="6084168" y="249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75" name="Прямоугольник 274"/>
          <p:cNvSpPr/>
          <p:nvPr/>
        </p:nvSpPr>
        <p:spPr>
          <a:xfrm>
            <a:off x="6084168" y="267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276" name="Прямоугольник 275"/>
          <p:cNvSpPr/>
          <p:nvPr/>
        </p:nvSpPr>
        <p:spPr>
          <a:xfrm>
            <a:off x="6084168" y="285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77" name="Прямоугольник 276"/>
          <p:cNvSpPr/>
          <p:nvPr/>
        </p:nvSpPr>
        <p:spPr>
          <a:xfrm>
            <a:off x="6084168" y="285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a:t>
            </a:r>
          </a:p>
        </p:txBody>
      </p:sp>
      <p:sp>
        <p:nvSpPr>
          <p:cNvPr id="278" name="Прямоугольник 277"/>
          <p:cNvSpPr/>
          <p:nvPr/>
        </p:nvSpPr>
        <p:spPr>
          <a:xfrm>
            <a:off x="6084168" y="303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279" name="Прямоугольник 278"/>
          <p:cNvSpPr/>
          <p:nvPr/>
        </p:nvSpPr>
        <p:spPr>
          <a:xfrm>
            <a:off x="6084168" y="321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p>
        </p:txBody>
      </p:sp>
      <p:sp>
        <p:nvSpPr>
          <p:cNvPr id="280" name="Прямоугольник 279"/>
          <p:cNvSpPr/>
          <p:nvPr/>
        </p:nvSpPr>
        <p:spPr>
          <a:xfrm>
            <a:off x="6084168" y="339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1" name="Прямоугольник 280"/>
          <p:cNvSpPr/>
          <p:nvPr/>
        </p:nvSpPr>
        <p:spPr>
          <a:xfrm>
            <a:off x="6084168" y="357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2" name="Прямоугольник 281"/>
          <p:cNvSpPr/>
          <p:nvPr/>
        </p:nvSpPr>
        <p:spPr>
          <a:xfrm>
            <a:off x="6084168" y="375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3" name="Прямоугольник 282"/>
          <p:cNvSpPr/>
          <p:nvPr/>
        </p:nvSpPr>
        <p:spPr>
          <a:xfrm>
            <a:off x="6084168" y="393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4" name="Прямоугольник 283"/>
          <p:cNvSpPr/>
          <p:nvPr/>
        </p:nvSpPr>
        <p:spPr>
          <a:xfrm>
            <a:off x="6084168" y="411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5" name="Прямоугольник 284"/>
          <p:cNvSpPr/>
          <p:nvPr/>
        </p:nvSpPr>
        <p:spPr>
          <a:xfrm>
            <a:off x="6084168" y="429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6" name="Прямоугольник 285"/>
          <p:cNvSpPr/>
          <p:nvPr/>
        </p:nvSpPr>
        <p:spPr>
          <a:xfrm>
            <a:off x="6084168" y="447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7" name="Прямоугольник 286"/>
          <p:cNvSpPr/>
          <p:nvPr/>
        </p:nvSpPr>
        <p:spPr>
          <a:xfrm>
            <a:off x="6084168" y="465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8" name="Прямоугольник 287"/>
          <p:cNvSpPr/>
          <p:nvPr/>
        </p:nvSpPr>
        <p:spPr>
          <a:xfrm>
            <a:off x="6084168" y="483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89" name="Прямоугольник 288"/>
          <p:cNvSpPr/>
          <p:nvPr/>
        </p:nvSpPr>
        <p:spPr>
          <a:xfrm>
            <a:off x="6084168" y="501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90" name="Прямоугольник 289"/>
          <p:cNvSpPr/>
          <p:nvPr/>
        </p:nvSpPr>
        <p:spPr>
          <a:xfrm>
            <a:off x="6084168" y="519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91" name="Прямоугольник 290"/>
          <p:cNvSpPr/>
          <p:nvPr/>
        </p:nvSpPr>
        <p:spPr>
          <a:xfrm>
            <a:off x="6084168" y="537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92" name="Прямоугольник 291"/>
          <p:cNvSpPr/>
          <p:nvPr/>
        </p:nvSpPr>
        <p:spPr>
          <a:xfrm>
            <a:off x="6084168" y="555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93" name="Прямоугольник 292"/>
          <p:cNvSpPr/>
          <p:nvPr/>
        </p:nvSpPr>
        <p:spPr>
          <a:xfrm>
            <a:off x="6084168" y="573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294" name="Прямоугольник 293"/>
          <p:cNvSpPr/>
          <p:nvPr/>
        </p:nvSpPr>
        <p:spPr>
          <a:xfrm>
            <a:off x="6084168" y="591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10</a:t>
            </a:r>
          </a:p>
        </p:txBody>
      </p:sp>
      <p:sp>
        <p:nvSpPr>
          <p:cNvPr id="295" name="Прямоугольник 294"/>
          <p:cNvSpPr/>
          <p:nvPr/>
        </p:nvSpPr>
        <p:spPr>
          <a:xfrm>
            <a:off x="6084168" y="609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420</a:t>
            </a:r>
          </a:p>
        </p:txBody>
      </p:sp>
      <p:sp>
        <p:nvSpPr>
          <p:cNvPr id="296" name="Прямоугольник 295"/>
          <p:cNvSpPr/>
          <p:nvPr/>
        </p:nvSpPr>
        <p:spPr>
          <a:xfrm>
            <a:off x="6084168" y="6273336"/>
            <a:ext cx="57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9</a:t>
            </a:r>
          </a:p>
        </p:txBody>
      </p:sp>
      <p:sp>
        <p:nvSpPr>
          <p:cNvPr id="297" name="Прямоугольник 296"/>
          <p:cNvSpPr/>
          <p:nvPr/>
        </p:nvSpPr>
        <p:spPr>
          <a:xfrm>
            <a:off x="6660296" y="123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44</a:t>
            </a:r>
          </a:p>
        </p:txBody>
      </p:sp>
      <p:sp>
        <p:nvSpPr>
          <p:cNvPr id="298" name="Прямоугольник 297"/>
          <p:cNvSpPr/>
          <p:nvPr/>
        </p:nvSpPr>
        <p:spPr>
          <a:xfrm>
            <a:off x="6660232" y="141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34</a:t>
            </a:r>
          </a:p>
        </p:txBody>
      </p:sp>
      <p:sp>
        <p:nvSpPr>
          <p:cNvPr id="299" name="Прямоугольник 298"/>
          <p:cNvSpPr/>
          <p:nvPr/>
        </p:nvSpPr>
        <p:spPr>
          <a:xfrm>
            <a:off x="6660232" y="159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p>
        </p:txBody>
      </p:sp>
      <p:sp>
        <p:nvSpPr>
          <p:cNvPr id="300" name="Прямоугольник 299"/>
          <p:cNvSpPr/>
          <p:nvPr/>
        </p:nvSpPr>
        <p:spPr>
          <a:xfrm>
            <a:off x="6660232" y="177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01" name="Прямоугольник 300"/>
          <p:cNvSpPr/>
          <p:nvPr/>
        </p:nvSpPr>
        <p:spPr>
          <a:xfrm>
            <a:off x="6660232" y="195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2" name="Прямоугольник 301"/>
          <p:cNvSpPr/>
          <p:nvPr/>
        </p:nvSpPr>
        <p:spPr>
          <a:xfrm>
            <a:off x="6660232" y="213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03" name="Прямоугольник 302"/>
          <p:cNvSpPr/>
          <p:nvPr/>
        </p:nvSpPr>
        <p:spPr>
          <a:xfrm>
            <a:off x="6660232" y="231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4" name="Прямоугольник 303"/>
          <p:cNvSpPr/>
          <p:nvPr/>
        </p:nvSpPr>
        <p:spPr>
          <a:xfrm>
            <a:off x="6660232" y="249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5" name="Прямоугольник 304"/>
          <p:cNvSpPr/>
          <p:nvPr/>
        </p:nvSpPr>
        <p:spPr>
          <a:xfrm>
            <a:off x="6660232" y="267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6" name="Прямоугольник 305"/>
          <p:cNvSpPr/>
          <p:nvPr/>
        </p:nvSpPr>
        <p:spPr>
          <a:xfrm>
            <a:off x="6660232" y="285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7" name="Прямоугольник 306"/>
          <p:cNvSpPr/>
          <p:nvPr/>
        </p:nvSpPr>
        <p:spPr>
          <a:xfrm>
            <a:off x="6660232" y="303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8" name="Прямоугольник 307"/>
          <p:cNvSpPr/>
          <p:nvPr/>
        </p:nvSpPr>
        <p:spPr>
          <a:xfrm>
            <a:off x="6660232" y="321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09" name="Прямоугольник 308"/>
          <p:cNvSpPr/>
          <p:nvPr/>
        </p:nvSpPr>
        <p:spPr>
          <a:xfrm>
            <a:off x="6660232" y="339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0" name="Прямоугольник 309"/>
          <p:cNvSpPr/>
          <p:nvPr/>
        </p:nvSpPr>
        <p:spPr>
          <a:xfrm>
            <a:off x="6660232" y="357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1" name="Прямоугольник 310"/>
          <p:cNvSpPr/>
          <p:nvPr/>
        </p:nvSpPr>
        <p:spPr>
          <a:xfrm>
            <a:off x="6660232" y="375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2" name="Прямоугольник 311"/>
          <p:cNvSpPr/>
          <p:nvPr/>
        </p:nvSpPr>
        <p:spPr>
          <a:xfrm>
            <a:off x="6660232" y="393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3" name="Прямоугольник 312"/>
          <p:cNvSpPr/>
          <p:nvPr/>
        </p:nvSpPr>
        <p:spPr>
          <a:xfrm>
            <a:off x="6660232" y="411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4" name="Прямоугольник 313"/>
          <p:cNvSpPr/>
          <p:nvPr/>
        </p:nvSpPr>
        <p:spPr>
          <a:xfrm>
            <a:off x="6660232" y="429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5" name="Прямоугольник 314"/>
          <p:cNvSpPr/>
          <p:nvPr/>
        </p:nvSpPr>
        <p:spPr>
          <a:xfrm>
            <a:off x="6660232" y="447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6" name="Прямоугольник 315"/>
          <p:cNvSpPr/>
          <p:nvPr/>
        </p:nvSpPr>
        <p:spPr>
          <a:xfrm>
            <a:off x="6660232" y="465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7" name="Прямоугольник 316"/>
          <p:cNvSpPr/>
          <p:nvPr/>
        </p:nvSpPr>
        <p:spPr>
          <a:xfrm>
            <a:off x="6660232" y="483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8" name="Прямоугольник 317"/>
          <p:cNvSpPr/>
          <p:nvPr/>
        </p:nvSpPr>
        <p:spPr>
          <a:xfrm>
            <a:off x="6660232" y="501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19" name="Прямоугольник 318"/>
          <p:cNvSpPr/>
          <p:nvPr/>
        </p:nvSpPr>
        <p:spPr>
          <a:xfrm>
            <a:off x="6660232" y="519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20" name="Прямоугольник 319"/>
          <p:cNvSpPr/>
          <p:nvPr/>
        </p:nvSpPr>
        <p:spPr>
          <a:xfrm>
            <a:off x="6660232" y="537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21" name="Прямоугольник 320"/>
          <p:cNvSpPr/>
          <p:nvPr/>
        </p:nvSpPr>
        <p:spPr>
          <a:xfrm>
            <a:off x="6660232" y="555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22" name="Прямоугольник 321"/>
          <p:cNvSpPr/>
          <p:nvPr/>
        </p:nvSpPr>
        <p:spPr>
          <a:xfrm>
            <a:off x="6660232" y="573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23" name="Прямоугольник 322"/>
          <p:cNvSpPr/>
          <p:nvPr/>
        </p:nvSpPr>
        <p:spPr>
          <a:xfrm>
            <a:off x="6660296" y="591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a:t>
            </a:r>
          </a:p>
        </p:txBody>
      </p:sp>
      <p:sp>
        <p:nvSpPr>
          <p:cNvPr id="324" name="Прямоугольник 323"/>
          <p:cNvSpPr/>
          <p:nvPr/>
        </p:nvSpPr>
        <p:spPr>
          <a:xfrm>
            <a:off x="6660232" y="609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44</a:t>
            </a:r>
          </a:p>
        </p:txBody>
      </p:sp>
      <p:sp>
        <p:nvSpPr>
          <p:cNvPr id="325" name="Прямоугольник 324"/>
          <p:cNvSpPr/>
          <p:nvPr/>
        </p:nvSpPr>
        <p:spPr>
          <a:xfrm>
            <a:off x="6660232" y="6273336"/>
            <a:ext cx="57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p>
        </p:txBody>
      </p:sp>
      <p:sp>
        <p:nvSpPr>
          <p:cNvPr id="326" name="Прямоугольник 325"/>
          <p:cNvSpPr/>
          <p:nvPr/>
        </p:nvSpPr>
        <p:spPr>
          <a:xfrm>
            <a:off x="7236360" y="123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5 706</a:t>
            </a:r>
          </a:p>
        </p:txBody>
      </p:sp>
      <p:sp>
        <p:nvSpPr>
          <p:cNvPr id="327" name="Прямоугольник 326"/>
          <p:cNvSpPr/>
          <p:nvPr/>
        </p:nvSpPr>
        <p:spPr>
          <a:xfrm>
            <a:off x="7236296" y="14127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4 082</a:t>
            </a:r>
          </a:p>
        </p:txBody>
      </p:sp>
      <p:sp>
        <p:nvSpPr>
          <p:cNvPr id="328" name="Прямоугольник 327"/>
          <p:cNvSpPr/>
          <p:nvPr/>
        </p:nvSpPr>
        <p:spPr>
          <a:xfrm>
            <a:off x="7236296" y="159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428</a:t>
            </a:r>
          </a:p>
        </p:txBody>
      </p:sp>
      <p:sp>
        <p:nvSpPr>
          <p:cNvPr id="329" name="Прямоугольник 328"/>
          <p:cNvSpPr/>
          <p:nvPr/>
        </p:nvSpPr>
        <p:spPr>
          <a:xfrm>
            <a:off x="7236296" y="17728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200</a:t>
            </a:r>
          </a:p>
        </p:txBody>
      </p:sp>
      <p:sp>
        <p:nvSpPr>
          <p:cNvPr id="330" name="Прямоугольник 329"/>
          <p:cNvSpPr/>
          <p:nvPr/>
        </p:nvSpPr>
        <p:spPr>
          <a:xfrm>
            <a:off x="7236296" y="195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213</a:t>
            </a:r>
          </a:p>
        </p:txBody>
      </p:sp>
      <p:sp>
        <p:nvSpPr>
          <p:cNvPr id="331" name="Прямоугольник 330"/>
          <p:cNvSpPr/>
          <p:nvPr/>
        </p:nvSpPr>
        <p:spPr>
          <a:xfrm>
            <a:off x="7236296" y="21328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27</a:t>
            </a:r>
          </a:p>
        </p:txBody>
      </p:sp>
      <p:sp>
        <p:nvSpPr>
          <p:cNvPr id="332" name="Прямоугольник 331"/>
          <p:cNvSpPr/>
          <p:nvPr/>
        </p:nvSpPr>
        <p:spPr>
          <a:xfrm>
            <a:off x="7236296" y="231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333" name="Прямоугольник 332"/>
          <p:cNvSpPr/>
          <p:nvPr/>
        </p:nvSpPr>
        <p:spPr>
          <a:xfrm>
            <a:off x="7236296" y="24928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13</a:t>
            </a:r>
          </a:p>
        </p:txBody>
      </p:sp>
      <p:sp>
        <p:nvSpPr>
          <p:cNvPr id="334" name="Прямоугольник 333"/>
          <p:cNvSpPr/>
          <p:nvPr/>
        </p:nvSpPr>
        <p:spPr>
          <a:xfrm>
            <a:off x="7236296" y="267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a:t>
            </a:r>
          </a:p>
        </p:txBody>
      </p:sp>
      <p:sp>
        <p:nvSpPr>
          <p:cNvPr id="335" name="Прямоугольник 334"/>
          <p:cNvSpPr/>
          <p:nvPr/>
        </p:nvSpPr>
        <p:spPr>
          <a:xfrm>
            <a:off x="7236296" y="28529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9</a:t>
            </a:r>
          </a:p>
        </p:txBody>
      </p:sp>
      <p:sp>
        <p:nvSpPr>
          <p:cNvPr id="336" name="Прямоугольник 335"/>
          <p:cNvSpPr/>
          <p:nvPr/>
        </p:nvSpPr>
        <p:spPr>
          <a:xfrm>
            <a:off x="7236296" y="303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10</a:t>
            </a:r>
          </a:p>
        </p:txBody>
      </p:sp>
      <p:sp>
        <p:nvSpPr>
          <p:cNvPr id="337" name="Прямоугольник 336"/>
          <p:cNvSpPr/>
          <p:nvPr/>
        </p:nvSpPr>
        <p:spPr>
          <a:xfrm>
            <a:off x="7236296" y="32129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16</a:t>
            </a:r>
          </a:p>
        </p:txBody>
      </p:sp>
      <p:sp>
        <p:nvSpPr>
          <p:cNvPr id="338" name="Прямоугольник 337"/>
          <p:cNvSpPr/>
          <p:nvPr/>
        </p:nvSpPr>
        <p:spPr>
          <a:xfrm>
            <a:off x="7236296" y="339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a:t>
            </a:r>
          </a:p>
        </p:txBody>
      </p:sp>
      <p:sp>
        <p:nvSpPr>
          <p:cNvPr id="339" name="Прямоугольник 338"/>
          <p:cNvSpPr/>
          <p:nvPr/>
        </p:nvSpPr>
        <p:spPr>
          <a:xfrm>
            <a:off x="7236360" y="35730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3</a:t>
            </a:r>
          </a:p>
        </p:txBody>
      </p:sp>
      <p:sp>
        <p:nvSpPr>
          <p:cNvPr id="340" name="Прямоугольник 339"/>
          <p:cNvSpPr/>
          <p:nvPr/>
        </p:nvSpPr>
        <p:spPr>
          <a:xfrm>
            <a:off x="7236360" y="375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3</a:t>
            </a:r>
          </a:p>
        </p:txBody>
      </p:sp>
      <p:sp>
        <p:nvSpPr>
          <p:cNvPr id="341" name="Прямоугольник 340"/>
          <p:cNvSpPr/>
          <p:nvPr/>
        </p:nvSpPr>
        <p:spPr>
          <a:xfrm>
            <a:off x="7236296" y="39330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a:t>
            </a:r>
          </a:p>
        </p:txBody>
      </p:sp>
      <p:sp>
        <p:nvSpPr>
          <p:cNvPr id="342" name="Прямоугольник 341"/>
          <p:cNvSpPr/>
          <p:nvPr/>
        </p:nvSpPr>
        <p:spPr>
          <a:xfrm>
            <a:off x="7236296" y="411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3</a:t>
            </a:r>
          </a:p>
        </p:txBody>
      </p:sp>
      <p:sp>
        <p:nvSpPr>
          <p:cNvPr id="343" name="Прямоугольник 342"/>
          <p:cNvSpPr/>
          <p:nvPr/>
        </p:nvSpPr>
        <p:spPr>
          <a:xfrm>
            <a:off x="7236296" y="42930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 4</a:t>
            </a:r>
          </a:p>
        </p:txBody>
      </p:sp>
      <p:sp>
        <p:nvSpPr>
          <p:cNvPr id="344" name="Прямоугольник 343"/>
          <p:cNvSpPr/>
          <p:nvPr/>
        </p:nvSpPr>
        <p:spPr>
          <a:xfrm>
            <a:off x="7236296" y="447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45" name="Прямоугольник 344"/>
          <p:cNvSpPr/>
          <p:nvPr/>
        </p:nvSpPr>
        <p:spPr>
          <a:xfrm>
            <a:off x="7236296" y="465313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46" name="Прямоугольник 345"/>
          <p:cNvSpPr/>
          <p:nvPr/>
        </p:nvSpPr>
        <p:spPr>
          <a:xfrm>
            <a:off x="7236296" y="483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47" name="Прямоугольник 346"/>
          <p:cNvSpPr/>
          <p:nvPr/>
        </p:nvSpPr>
        <p:spPr>
          <a:xfrm>
            <a:off x="7236296" y="501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48" name="Прямоугольник 347"/>
          <p:cNvSpPr/>
          <p:nvPr/>
        </p:nvSpPr>
        <p:spPr>
          <a:xfrm>
            <a:off x="7236296" y="501317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49" name="Прямоугольник 348"/>
          <p:cNvSpPr/>
          <p:nvPr/>
        </p:nvSpPr>
        <p:spPr>
          <a:xfrm>
            <a:off x="7236296" y="519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50" name="Прямоугольник 349"/>
          <p:cNvSpPr/>
          <p:nvPr/>
        </p:nvSpPr>
        <p:spPr>
          <a:xfrm>
            <a:off x="7236360" y="537321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51" name="Прямоугольник 350"/>
          <p:cNvSpPr/>
          <p:nvPr/>
        </p:nvSpPr>
        <p:spPr>
          <a:xfrm>
            <a:off x="7236296" y="555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52" name="Прямоугольник 351"/>
          <p:cNvSpPr/>
          <p:nvPr/>
        </p:nvSpPr>
        <p:spPr>
          <a:xfrm>
            <a:off x="7236296" y="573325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53" name="Прямоугольник 352"/>
          <p:cNvSpPr/>
          <p:nvPr/>
        </p:nvSpPr>
        <p:spPr>
          <a:xfrm>
            <a:off x="7236296" y="591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677</a:t>
            </a:r>
          </a:p>
        </p:txBody>
      </p:sp>
      <p:sp>
        <p:nvSpPr>
          <p:cNvPr id="354" name="Прямоугольник 353"/>
          <p:cNvSpPr/>
          <p:nvPr/>
        </p:nvSpPr>
        <p:spPr>
          <a:xfrm>
            <a:off x="7236296" y="6093296"/>
            <a:ext cx="576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5 691</a:t>
            </a:r>
          </a:p>
        </p:txBody>
      </p:sp>
      <p:sp>
        <p:nvSpPr>
          <p:cNvPr id="355" name="Прямоугольник 354"/>
          <p:cNvSpPr/>
          <p:nvPr/>
        </p:nvSpPr>
        <p:spPr>
          <a:xfrm>
            <a:off x="7236296" y="6273336"/>
            <a:ext cx="576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15</a:t>
            </a:r>
          </a:p>
        </p:txBody>
      </p:sp>
      <p:sp>
        <p:nvSpPr>
          <p:cNvPr id="356" name="Прямоугольник 355"/>
          <p:cNvSpPr/>
          <p:nvPr/>
        </p:nvSpPr>
        <p:spPr>
          <a:xfrm>
            <a:off x="7812424" y="12327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1 417</a:t>
            </a:r>
          </a:p>
        </p:txBody>
      </p:sp>
      <p:sp>
        <p:nvSpPr>
          <p:cNvPr id="357" name="Прямоугольник 356"/>
          <p:cNvSpPr/>
          <p:nvPr/>
        </p:nvSpPr>
        <p:spPr>
          <a:xfrm>
            <a:off x="7812360" y="14127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997</a:t>
            </a:r>
          </a:p>
        </p:txBody>
      </p:sp>
      <p:sp>
        <p:nvSpPr>
          <p:cNvPr id="358" name="Прямоугольник 357"/>
          <p:cNvSpPr/>
          <p:nvPr/>
        </p:nvSpPr>
        <p:spPr>
          <a:xfrm>
            <a:off x="7812360" y="15928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34</a:t>
            </a:r>
          </a:p>
        </p:txBody>
      </p:sp>
      <p:sp>
        <p:nvSpPr>
          <p:cNvPr id="359" name="Прямоугольник 358"/>
          <p:cNvSpPr/>
          <p:nvPr/>
        </p:nvSpPr>
        <p:spPr>
          <a:xfrm>
            <a:off x="7812360" y="17728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17</a:t>
            </a:r>
          </a:p>
        </p:txBody>
      </p:sp>
      <p:sp>
        <p:nvSpPr>
          <p:cNvPr id="360" name="Прямоугольник 359"/>
          <p:cNvSpPr/>
          <p:nvPr/>
        </p:nvSpPr>
        <p:spPr>
          <a:xfrm>
            <a:off x="7812360" y="19528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15</a:t>
            </a:r>
          </a:p>
        </p:txBody>
      </p:sp>
      <p:sp>
        <p:nvSpPr>
          <p:cNvPr id="361" name="Прямоугольник 360"/>
          <p:cNvSpPr/>
          <p:nvPr/>
        </p:nvSpPr>
        <p:spPr>
          <a:xfrm>
            <a:off x="7812360" y="21328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62" name="Прямоугольник 361"/>
          <p:cNvSpPr/>
          <p:nvPr/>
        </p:nvSpPr>
        <p:spPr>
          <a:xfrm>
            <a:off x="7812360" y="23128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63" name="Прямоугольник 362"/>
          <p:cNvSpPr/>
          <p:nvPr/>
        </p:nvSpPr>
        <p:spPr>
          <a:xfrm>
            <a:off x="7812360" y="24928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64" name="Прямоугольник 363"/>
          <p:cNvSpPr/>
          <p:nvPr/>
        </p:nvSpPr>
        <p:spPr>
          <a:xfrm>
            <a:off x="7812360" y="26729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65" name="Прямоугольник 364"/>
          <p:cNvSpPr/>
          <p:nvPr/>
        </p:nvSpPr>
        <p:spPr>
          <a:xfrm>
            <a:off x="7812360" y="28529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66" name="Прямоугольник 365"/>
          <p:cNvSpPr/>
          <p:nvPr/>
        </p:nvSpPr>
        <p:spPr>
          <a:xfrm>
            <a:off x="7812360" y="30329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67" name="Прямоугольник 366"/>
          <p:cNvSpPr/>
          <p:nvPr/>
        </p:nvSpPr>
        <p:spPr>
          <a:xfrm>
            <a:off x="7812360" y="32129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p>
        </p:txBody>
      </p:sp>
      <p:sp>
        <p:nvSpPr>
          <p:cNvPr id="368" name="Прямоугольник 367"/>
          <p:cNvSpPr/>
          <p:nvPr/>
        </p:nvSpPr>
        <p:spPr>
          <a:xfrm>
            <a:off x="7812360" y="35730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69" name="Прямоугольник 368"/>
          <p:cNvSpPr/>
          <p:nvPr/>
        </p:nvSpPr>
        <p:spPr>
          <a:xfrm>
            <a:off x="7812360" y="33930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0" name="Прямоугольник 369"/>
          <p:cNvSpPr/>
          <p:nvPr/>
        </p:nvSpPr>
        <p:spPr>
          <a:xfrm>
            <a:off x="7812360" y="37530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5</a:t>
            </a:r>
          </a:p>
        </p:txBody>
      </p:sp>
      <p:sp>
        <p:nvSpPr>
          <p:cNvPr id="371" name="Прямоугольник 370"/>
          <p:cNvSpPr/>
          <p:nvPr/>
        </p:nvSpPr>
        <p:spPr>
          <a:xfrm>
            <a:off x="7812360" y="39330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372" name="Прямоугольник 371"/>
          <p:cNvSpPr/>
          <p:nvPr/>
        </p:nvSpPr>
        <p:spPr>
          <a:xfrm>
            <a:off x="7812360" y="41130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3" name="Прямоугольник 372"/>
          <p:cNvSpPr/>
          <p:nvPr/>
        </p:nvSpPr>
        <p:spPr>
          <a:xfrm>
            <a:off x="7812360" y="42930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4" name="Прямоугольник 373"/>
          <p:cNvSpPr/>
          <p:nvPr/>
        </p:nvSpPr>
        <p:spPr>
          <a:xfrm>
            <a:off x="7812360" y="44731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5" name="Прямоугольник 374"/>
          <p:cNvSpPr/>
          <p:nvPr/>
        </p:nvSpPr>
        <p:spPr>
          <a:xfrm>
            <a:off x="7812360" y="46531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6" name="Прямоугольник 375"/>
          <p:cNvSpPr/>
          <p:nvPr/>
        </p:nvSpPr>
        <p:spPr>
          <a:xfrm>
            <a:off x="7812360" y="48331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7" name="Прямоугольник 376"/>
          <p:cNvSpPr/>
          <p:nvPr/>
        </p:nvSpPr>
        <p:spPr>
          <a:xfrm>
            <a:off x="7812360" y="50131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8" name="Прямоугольник 377"/>
          <p:cNvSpPr/>
          <p:nvPr/>
        </p:nvSpPr>
        <p:spPr>
          <a:xfrm>
            <a:off x="7812360" y="51932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79" name="Прямоугольник 378"/>
          <p:cNvSpPr/>
          <p:nvPr/>
        </p:nvSpPr>
        <p:spPr>
          <a:xfrm>
            <a:off x="7812360" y="53732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80" name="Прямоугольник 379"/>
          <p:cNvSpPr/>
          <p:nvPr/>
        </p:nvSpPr>
        <p:spPr>
          <a:xfrm>
            <a:off x="7812360" y="55532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81" name="Прямоугольник 380"/>
          <p:cNvSpPr/>
          <p:nvPr/>
        </p:nvSpPr>
        <p:spPr>
          <a:xfrm>
            <a:off x="7812360" y="57332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82" name="Прямоугольник 381"/>
          <p:cNvSpPr/>
          <p:nvPr/>
        </p:nvSpPr>
        <p:spPr>
          <a:xfrm>
            <a:off x="7812360" y="59132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337</a:t>
            </a:r>
          </a:p>
        </p:txBody>
      </p:sp>
      <p:sp>
        <p:nvSpPr>
          <p:cNvPr id="383" name="Прямоугольник 382"/>
          <p:cNvSpPr/>
          <p:nvPr/>
        </p:nvSpPr>
        <p:spPr>
          <a:xfrm>
            <a:off x="7812360" y="60932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1 412</a:t>
            </a:r>
          </a:p>
        </p:txBody>
      </p:sp>
      <p:sp>
        <p:nvSpPr>
          <p:cNvPr id="384" name="Прямоугольник 383"/>
          <p:cNvSpPr/>
          <p:nvPr/>
        </p:nvSpPr>
        <p:spPr>
          <a:xfrm>
            <a:off x="7812360" y="6273336"/>
            <a:ext cx="612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9</a:t>
            </a:r>
          </a:p>
        </p:txBody>
      </p:sp>
      <p:sp>
        <p:nvSpPr>
          <p:cNvPr id="385" name="Прямоугольник 384"/>
          <p:cNvSpPr/>
          <p:nvPr/>
        </p:nvSpPr>
        <p:spPr>
          <a:xfrm>
            <a:off x="8424496" y="12327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28 789</a:t>
            </a:r>
          </a:p>
        </p:txBody>
      </p:sp>
      <p:sp>
        <p:nvSpPr>
          <p:cNvPr id="386" name="Прямоугольник 385"/>
          <p:cNvSpPr/>
          <p:nvPr/>
        </p:nvSpPr>
        <p:spPr>
          <a:xfrm>
            <a:off x="8424496" y="14127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21 617</a:t>
            </a:r>
          </a:p>
        </p:txBody>
      </p:sp>
      <p:sp>
        <p:nvSpPr>
          <p:cNvPr id="387" name="Прямоугольник 386"/>
          <p:cNvSpPr/>
          <p:nvPr/>
        </p:nvSpPr>
        <p:spPr>
          <a:xfrm>
            <a:off x="8424496" y="15928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1 112</a:t>
            </a:r>
          </a:p>
        </p:txBody>
      </p:sp>
      <p:sp>
        <p:nvSpPr>
          <p:cNvPr id="388" name="Прямоугольник 387"/>
          <p:cNvSpPr/>
          <p:nvPr/>
        </p:nvSpPr>
        <p:spPr>
          <a:xfrm>
            <a:off x="8424496" y="17728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696</a:t>
            </a:r>
          </a:p>
        </p:txBody>
      </p:sp>
      <p:sp>
        <p:nvSpPr>
          <p:cNvPr id="389" name="Прямоугольник 388"/>
          <p:cNvSpPr/>
          <p:nvPr/>
        </p:nvSpPr>
        <p:spPr>
          <a:xfrm>
            <a:off x="8424496" y="19528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486</a:t>
            </a:r>
          </a:p>
        </p:txBody>
      </p:sp>
      <p:sp>
        <p:nvSpPr>
          <p:cNvPr id="390" name="Прямоугольник 389"/>
          <p:cNvSpPr/>
          <p:nvPr/>
        </p:nvSpPr>
        <p:spPr>
          <a:xfrm>
            <a:off x="8424496" y="21328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180</a:t>
            </a:r>
          </a:p>
        </p:txBody>
      </p:sp>
      <p:sp>
        <p:nvSpPr>
          <p:cNvPr id="391" name="Прямоугольник 390"/>
          <p:cNvSpPr/>
          <p:nvPr/>
        </p:nvSpPr>
        <p:spPr>
          <a:xfrm>
            <a:off x="8424496" y="23128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27</a:t>
            </a:r>
          </a:p>
        </p:txBody>
      </p:sp>
      <p:sp>
        <p:nvSpPr>
          <p:cNvPr id="392" name="Прямоугольник 391"/>
          <p:cNvSpPr/>
          <p:nvPr/>
        </p:nvSpPr>
        <p:spPr>
          <a:xfrm>
            <a:off x="8424496" y="24928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37</a:t>
            </a:r>
          </a:p>
        </p:txBody>
      </p:sp>
      <p:sp>
        <p:nvSpPr>
          <p:cNvPr id="393" name="Прямоугольник 392"/>
          <p:cNvSpPr/>
          <p:nvPr/>
        </p:nvSpPr>
        <p:spPr>
          <a:xfrm>
            <a:off x="8424496" y="26729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394" name="Прямоугольник 393"/>
          <p:cNvSpPr/>
          <p:nvPr/>
        </p:nvSpPr>
        <p:spPr>
          <a:xfrm>
            <a:off x="8424496" y="28529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11</a:t>
            </a:r>
          </a:p>
        </p:txBody>
      </p:sp>
      <p:sp>
        <p:nvSpPr>
          <p:cNvPr id="395" name="Прямоугольник 394"/>
          <p:cNvSpPr/>
          <p:nvPr/>
        </p:nvSpPr>
        <p:spPr>
          <a:xfrm>
            <a:off x="8424496" y="30329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p>
        </p:txBody>
      </p:sp>
      <p:sp>
        <p:nvSpPr>
          <p:cNvPr id="396" name="Прямоугольник 395"/>
          <p:cNvSpPr/>
          <p:nvPr/>
        </p:nvSpPr>
        <p:spPr>
          <a:xfrm>
            <a:off x="8424496" y="32129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39</a:t>
            </a:r>
          </a:p>
        </p:txBody>
      </p:sp>
      <p:sp>
        <p:nvSpPr>
          <p:cNvPr id="397" name="Прямоугольник 396"/>
          <p:cNvSpPr/>
          <p:nvPr/>
        </p:nvSpPr>
        <p:spPr>
          <a:xfrm>
            <a:off x="8424496" y="33930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398" name="Прямоугольник 397"/>
          <p:cNvSpPr/>
          <p:nvPr/>
        </p:nvSpPr>
        <p:spPr>
          <a:xfrm>
            <a:off x="8424496" y="35730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399" name="Прямоугольник 398"/>
          <p:cNvSpPr/>
          <p:nvPr/>
        </p:nvSpPr>
        <p:spPr>
          <a:xfrm>
            <a:off x="8424496" y="37530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10</a:t>
            </a:r>
          </a:p>
        </p:txBody>
      </p:sp>
      <p:sp>
        <p:nvSpPr>
          <p:cNvPr id="400" name="Прямоугольник 399"/>
          <p:cNvSpPr/>
          <p:nvPr/>
        </p:nvSpPr>
        <p:spPr>
          <a:xfrm>
            <a:off x="8424496" y="39330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p>
        </p:txBody>
      </p:sp>
      <p:sp>
        <p:nvSpPr>
          <p:cNvPr id="401" name="Прямоугольник 400"/>
          <p:cNvSpPr/>
          <p:nvPr/>
        </p:nvSpPr>
        <p:spPr>
          <a:xfrm>
            <a:off x="8424496" y="41130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402" name="Прямоугольник 401"/>
          <p:cNvSpPr/>
          <p:nvPr/>
        </p:nvSpPr>
        <p:spPr>
          <a:xfrm>
            <a:off x="8424496" y="42930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smtClean="0">
              <a:solidFill>
                <a:srgbClr val="002060"/>
              </a:solidFill>
            </a:endParaRPr>
          </a:p>
        </p:txBody>
      </p:sp>
      <p:sp>
        <p:nvSpPr>
          <p:cNvPr id="403" name="Прямоугольник 402"/>
          <p:cNvSpPr/>
          <p:nvPr/>
        </p:nvSpPr>
        <p:spPr>
          <a:xfrm>
            <a:off x="8424496" y="44731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a:t>
            </a:r>
          </a:p>
        </p:txBody>
      </p:sp>
      <p:sp>
        <p:nvSpPr>
          <p:cNvPr id="404" name="Прямоугольник 403"/>
          <p:cNvSpPr/>
          <p:nvPr/>
        </p:nvSpPr>
        <p:spPr>
          <a:xfrm>
            <a:off x="8424496" y="465313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p>
        </p:txBody>
      </p:sp>
      <p:sp>
        <p:nvSpPr>
          <p:cNvPr id="405" name="Прямоугольник 404"/>
          <p:cNvSpPr/>
          <p:nvPr/>
        </p:nvSpPr>
        <p:spPr>
          <a:xfrm>
            <a:off x="8424496" y="48331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p>
        </p:txBody>
      </p:sp>
      <p:sp>
        <p:nvSpPr>
          <p:cNvPr id="406" name="Прямоугольник 405"/>
          <p:cNvSpPr/>
          <p:nvPr/>
        </p:nvSpPr>
        <p:spPr>
          <a:xfrm>
            <a:off x="8424496" y="501317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3</a:t>
            </a:r>
          </a:p>
        </p:txBody>
      </p:sp>
      <p:sp>
        <p:nvSpPr>
          <p:cNvPr id="407" name="Прямоугольник 406"/>
          <p:cNvSpPr/>
          <p:nvPr/>
        </p:nvSpPr>
        <p:spPr>
          <a:xfrm>
            <a:off x="8424496" y="51932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408" name="Прямоугольник 407"/>
          <p:cNvSpPr/>
          <p:nvPr/>
        </p:nvSpPr>
        <p:spPr>
          <a:xfrm>
            <a:off x="8424496" y="537321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a:t>
            </a:r>
          </a:p>
        </p:txBody>
      </p:sp>
      <p:sp>
        <p:nvSpPr>
          <p:cNvPr id="409" name="Прямоугольник 408"/>
          <p:cNvSpPr/>
          <p:nvPr/>
        </p:nvSpPr>
        <p:spPr>
          <a:xfrm>
            <a:off x="8424496" y="55532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a:t>
            </a:r>
          </a:p>
        </p:txBody>
      </p:sp>
      <p:sp>
        <p:nvSpPr>
          <p:cNvPr id="410" name="Прямоугольник 409"/>
          <p:cNvSpPr/>
          <p:nvPr/>
        </p:nvSpPr>
        <p:spPr>
          <a:xfrm>
            <a:off x="8424496" y="573325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14</a:t>
            </a:r>
          </a:p>
        </p:txBody>
      </p:sp>
      <p:sp>
        <p:nvSpPr>
          <p:cNvPr id="411" name="Прямоугольник 410"/>
          <p:cNvSpPr/>
          <p:nvPr/>
        </p:nvSpPr>
        <p:spPr>
          <a:xfrm>
            <a:off x="8424496" y="59132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4 386</a:t>
            </a:r>
          </a:p>
        </p:txBody>
      </p:sp>
      <p:sp>
        <p:nvSpPr>
          <p:cNvPr id="412" name="Прямоугольник 411"/>
          <p:cNvSpPr/>
          <p:nvPr/>
        </p:nvSpPr>
        <p:spPr>
          <a:xfrm>
            <a:off x="8424496" y="6093296"/>
            <a:ext cx="612000" cy="180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rgbClr val="002060"/>
                </a:solidFill>
              </a:rPr>
              <a:t>28 646</a:t>
            </a:r>
          </a:p>
        </p:txBody>
      </p:sp>
      <p:sp>
        <p:nvSpPr>
          <p:cNvPr id="413" name="Прямоугольник 412"/>
          <p:cNvSpPr/>
          <p:nvPr/>
        </p:nvSpPr>
        <p:spPr>
          <a:xfrm>
            <a:off x="8424496" y="6273336"/>
            <a:ext cx="612000" cy="32401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rgbClr val="002060"/>
                </a:solidFill>
              </a:rPr>
              <a:t>22</a:t>
            </a:r>
          </a:p>
        </p:txBody>
      </p:sp>
      <p:sp>
        <p:nvSpPr>
          <p:cNvPr id="30" name="Прямоугольник 29"/>
          <p:cNvSpPr/>
          <p:nvPr/>
        </p:nvSpPr>
        <p:spPr>
          <a:xfrm>
            <a:off x="8388424" y="6525344"/>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145</a:t>
            </a:r>
            <a:endParaRPr lang="ru-RU" b="1" dirty="0">
              <a:solidFill>
                <a:schemeClr val="bg1"/>
              </a:solidFill>
            </a:endParaRPr>
          </a:p>
        </p:txBody>
      </p:sp>
      <p:sp>
        <p:nvSpPr>
          <p:cNvPr id="415" name="Прямоугольник 414"/>
          <p:cNvSpPr/>
          <p:nvPr/>
        </p:nvSpPr>
        <p:spPr>
          <a:xfrm>
            <a:off x="107504" y="0"/>
            <a:ext cx="88569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descr="594007351.jpg"/>
          <p:cNvPicPr>
            <a:picLocks noChangeAspect="1"/>
          </p:cNvPicPr>
          <p:nvPr/>
        </p:nvPicPr>
        <p:blipFill>
          <a:blip r:embed="rId3" cstate="print"/>
          <a:stretch>
            <a:fillRect/>
          </a:stretch>
        </p:blipFill>
        <p:spPr>
          <a:xfrm>
            <a:off x="179512" y="5301208"/>
            <a:ext cx="1551257" cy="936104"/>
          </a:xfrm>
          <a:prstGeom prst="rect">
            <a:avLst/>
          </a:prstGeom>
          <a:ln>
            <a:noFill/>
          </a:ln>
        </p:spPr>
      </p:pic>
      <p:pic>
        <p:nvPicPr>
          <p:cNvPr id="27" name="Рисунок 26" descr="594007351.jpg"/>
          <p:cNvPicPr>
            <a:picLocks noChangeAspect="1"/>
          </p:cNvPicPr>
          <p:nvPr/>
        </p:nvPicPr>
        <p:blipFill>
          <a:blip r:embed="rId3" cstate="print"/>
          <a:stretch>
            <a:fillRect/>
          </a:stretch>
        </p:blipFill>
        <p:spPr>
          <a:xfrm>
            <a:off x="179512" y="3861048"/>
            <a:ext cx="1551257" cy="936104"/>
          </a:xfrm>
          <a:prstGeom prst="rect">
            <a:avLst/>
          </a:prstGeom>
          <a:ln>
            <a:noFill/>
          </a:ln>
        </p:spPr>
      </p:pic>
      <p:pic>
        <p:nvPicPr>
          <p:cNvPr id="15" name="Рисунок 14" descr="594007351.jpg"/>
          <p:cNvPicPr>
            <a:picLocks noChangeAspect="1"/>
          </p:cNvPicPr>
          <p:nvPr/>
        </p:nvPicPr>
        <p:blipFill>
          <a:blip r:embed="rId3" cstate="print"/>
          <a:stretch>
            <a:fillRect/>
          </a:stretch>
        </p:blipFill>
        <p:spPr>
          <a:xfrm>
            <a:off x="179512" y="2492896"/>
            <a:ext cx="1551258" cy="936104"/>
          </a:xfrm>
          <a:prstGeom prst="rect">
            <a:avLst/>
          </a:prstGeom>
          <a:ln>
            <a:noFill/>
          </a:ln>
        </p:spPr>
      </p:pic>
      <p:pic>
        <p:nvPicPr>
          <p:cNvPr id="9" name="Рисунок 8" descr="594007351.jpg"/>
          <p:cNvPicPr>
            <a:picLocks noChangeAspect="1"/>
          </p:cNvPicPr>
          <p:nvPr/>
        </p:nvPicPr>
        <p:blipFill>
          <a:blip r:embed="rId4" cstate="print"/>
          <a:stretch>
            <a:fillRect/>
          </a:stretch>
        </p:blipFill>
        <p:spPr>
          <a:xfrm>
            <a:off x="179512" y="980728"/>
            <a:ext cx="1512168" cy="945105"/>
          </a:xfrm>
          <a:prstGeom prst="rect">
            <a:avLst/>
          </a:prstGeom>
          <a:ln>
            <a:noFill/>
          </a:ln>
        </p:spPr>
      </p:pic>
      <p:pic>
        <p:nvPicPr>
          <p:cNvPr id="20" name="Рисунок 19" descr="1500x500.jpg"/>
          <p:cNvPicPr>
            <a:picLocks noChangeAspect="1"/>
          </p:cNvPicPr>
          <p:nvPr/>
        </p:nvPicPr>
        <p:blipFill>
          <a:blip r:embed="rId5" cstate="print"/>
          <a:stretch>
            <a:fillRect/>
          </a:stretch>
        </p:blipFill>
        <p:spPr>
          <a:xfrm>
            <a:off x="0" y="0"/>
            <a:ext cx="9144000" cy="692696"/>
          </a:xfrm>
          <a:prstGeom prst="rect">
            <a:avLst/>
          </a:prstGeom>
        </p:spPr>
      </p:pic>
      <p:sp>
        <p:nvSpPr>
          <p:cNvPr id="17" name="Прямоугольник 16"/>
          <p:cNvSpPr/>
          <p:nvPr/>
        </p:nvSpPr>
        <p:spPr>
          <a:xfrm>
            <a:off x="1619672" y="908720"/>
            <a:ext cx="6984776" cy="1368152"/>
          </a:xfrm>
          <a:prstGeom prst="rect">
            <a:avLst/>
          </a:prstGeom>
          <a:solidFill>
            <a:srgbClr val="FCD5B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600" b="1" dirty="0" smtClean="0">
                <a:solidFill>
                  <a:schemeClr val="tx2">
                    <a:lumMod val="50000"/>
                  </a:schemeClr>
                </a:solidFill>
              </a:rPr>
              <a:t>Несостоявшиеся выборы.</a:t>
            </a:r>
          </a:p>
          <a:p>
            <a:r>
              <a:rPr lang="ru-RU" sz="1400" dirty="0" smtClean="0">
                <a:solidFill>
                  <a:schemeClr val="tx2">
                    <a:lumMod val="50000"/>
                  </a:schemeClr>
                </a:solidFill>
              </a:rPr>
              <a:t>п.2 ст.70 67-ФЗ от 12.06.2002 определяет ряд случаев, при которых выборы признаются несостоявшимися,</a:t>
            </a:r>
          </a:p>
          <a:p>
            <a:r>
              <a:rPr lang="ru-RU" sz="1400" dirty="0" smtClean="0">
                <a:solidFill>
                  <a:schemeClr val="tx2">
                    <a:lumMod val="50000"/>
                  </a:schemeClr>
                </a:solidFill>
              </a:rPr>
              <a:t> </a:t>
            </a:r>
          </a:p>
        </p:txBody>
      </p:sp>
      <p:sp>
        <p:nvSpPr>
          <p:cNvPr id="10" name="Прямоугольник 9"/>
          <p:cNvSpPr/>
          <p:nvPr/>
        </p:nvSpPr>
        <p:spPr>
          <a:xfrm>
            <a:off x="539552" y="1340768"/>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6">
                    <a:lumMod val="75000"/>
                  </a:schemeClr>
                </a:solidFill>
              </a:rPr>
              <a:t>1</a:t>
            </a:r>
            <a:endParaRPr lang="ru-RU" sz="3600" b="1" dirty="0">
              <a:solidFill>
                <a:schemeClr val="accent6">
                  <a:lumMod val="75000"/>
                </a:schemeClr>
              </a:solidFill>
            </a:endParaRPr>
          </a:p>
        </p:txBody>
      </p:sp>
      <p:sp>
        <p:nvSpPr>
          <p:cNvPr id="13" name="TextBox 12"/>
          <p:cNvSpPr txBox="1"/>
          <p:nvPr/>
        </p:nvSpPr>
        <p:spPr>
          <a:xfrm>
            <a:off x="2555776" y="1556792"/>
            <a:ext cx="6048672" cy="576064"/>
          </a:xfrm>
          <a:prstGeom prst="rect">
            <a:avLst/>
          </a:prstGeom>
          <a:noFill/>
          <a:ln>
            <a:noFill/>
          </a:ln>
        </p:spPr>
        <p:txBody>
          <a:bodyPr wrap="square" rtlCol="0">
            <a:noAutofit/>
          </a:bodyPr>
          <a:lstStyle/>
          <a:p>
            <a:pPr>
              <a:buFont typeface="Wingdings" pitchFamily="2" charset="2"/>
              <a:buChar char="ü"/>
            </a:pPr>
            <a:r>
              <a:rPr lang="ru-RU" sz="1400" dirty="0" smtClean="0">
                <a:solidFill>
                  <a:schemeClr val="tx2">
                    <a:lumMod val="50000"/>
                  </a:schemeClr>
                </a:solidFill>
              </a:rPr>
              <a:t> к распределению мандатов допущен только один список кандидатов;</a:t>
            </a:r>
          </a:p>
          <a:p>
            <a:pPr>
              <a:buFont typeface="Wingdings" pitchFamily="2" charset="2"/>
              <a:buChar char="ü"/>
            </a:pPr>
            <a:r>
              <a:rPr lang="ru-RU" sz="1400" dirty="0" smtClean="0">
                <a:solidFill>
                  <a:schemeClr val="tx2">
                    <a:lumMod val="50000"/>
                  </a:schemeClr>
                </a:solidFill>
              </a:rPr>
              <a:t> «против всех» проголосовало больше, чем за любого другого кандидата </a:t>
            </a:r>
            <a:r>
              <a:rPr lang="ru-RU" sz="1200" dirty="0" smtClean="0">
                <a:solidFill>
                  <a:schemeClr val="tx2">
                    <a:lumMod val="50000"/>
                  </a:schemeClr>
                </a:solidFill>
              </a:rPr>
              <a:t>(голосование «против всех» возможно только на муниципальных выборах)</a:t>
            </a:r>
          </a:p>
        </p:txBody>
      </p:sp>
      <p:sp>
        <p:nvSpPr>
          <p:cNvPr id="14" name="TextBox 13"/>
          <p:cNvSpPr txBox="1"/>
          <p:nvPr/>
        </p:nvSpPr>
        <p:spPr>
          <a:xfrm>
            <a:off x="1619672" y="1628800"/>
            <a:ext cx="1080120" cy="648072"/>
          </a:xfrm>
          <a:prstGeom prst="rect">
            <a:avLst/>
          </a:prstGeom>
          <a:noFill/>
          <a:ln>
            <a:noFill/>
          </a:ln>
        </p:spPr>
        <p:txBody>
          <a:bodyPr wrap="square" rtlCol="0">
            <a:noAutofit/>
          </a:bodyPr>
          <a:lstStyle/>
          <a:p>
            <a:r>
              <a:rPr lang="ru-RU" sz="1400" u="sng" dirty="0" smtClean="0">
                <a:solidFill>
                  <a:schemeClr val="accent2">
                    <a:lumMod val="75000"/>
                  </a:schemeClr>
                </a:solidFill>
              </a:rPr>
              <a:t>например:</a:t>
            </a:r>
          </a:p>
          <a:p>
            <a:pPr>
              <a:buFontTx/>
              <a:buChar char="-"/>
            </a:pPr>
            <a:endParaRPr lang="ru-RU" sz="1400" dirty="0">
              <a:solidFill>
                <a:schemeClr val="tx2">
                  <a:lumMod val="75000"/>
                </a:schemeClr>
              </a:solidFill>
            </a:endParaRPr>
          </a:p>
        </p:txBody>
      </p:sp>
      <p:sp>
        <p:nvSpPr>
          <p:cNvPr id="21" name="Прямоугольник 20"/>
          <p:cNvSpPr/>
          <p:nvPr/>
        </p:nvSpPr>
        <p:spPr>
          <a:xfrm>
            <a:off x="539552" y="2852936"/>
            <a:ext cx="7200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6">
                    <a:lumMod val="75000"/>
                  </a:schemeClr>
                </a:solidFill>
              </a:rPr>
              <a:t>2</a:t>
            </a:r>
            <a:endParaRPr lang="ru-RU" sz="3600" b="1" dirty="0">
              <a:solidFill>
                <a:schemeClr val="accent6">
                  <a:lumMod val="75000"/>
                </a:schemeClr>
              </a:solidFill>
            </a:endParaRPr>
          </a:p>
        </p:txBody>
      </p:sp>
      <p:sp>
        <p:nvSpPr>
          <p:cNvPr id="23" name="Прямоугольник 22"/>
          <p:cNvSpPr/>
          <p:nvPr/>
        </p:nvSpPr>
        <p:spPr>
          <a:xfrm>
            <a:off x="1619672" y="2492896"/>
            <a:ext cx="6984776" cy="1008112"/>
          </a:xfrm>
          <a:prstGeom prst="rect">
            <a:avLst/>
          </a:prstGeom>
          <a:solidFill>
            <a:srgbClr val="FCD5B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1600" b="1" dirty="0" smtClean="0">
                <a:solidFill>
                  <a:schemeClr val="tx2">
                    <a:lumMod val="50000"/>
                  </a:schemeClr>
                </a:solidFill>
              </a:rPr>
              <a:t>Повторное голосование («Второй тур»).</a:t>
            </a:r>
          </a:p>
          <a:p>
            <a:r>
              <a:rPr lang="ru-RU" sz="1400" dirty="0" smtClean="0">
                <a:solidFill>
                  <a:schemeClr val="tx2">
                    <a:lumMod val="50000"/>
                  </a:schemeClr>
                </a:solidFill>
              </a:rPr>
              <a:t>п.1-3 ст.71 67-ФЗ от 12.06.2002 определяет условия и порядок проведения повторного голосования.</a:t>
            </a:r>
          </a:p>
        </p:txBody>
      </p:sp>
      <p:sp>
        <p:nvSpPr>
          <p:cNvPr id="24" name="Прямоугольник 23"/>
          <p:cNvSpPr/>
          <p:nvPr/>
        </p:nvSpPr>
        <p:spPr>
          <a:xfrm>
            <a:off x="1619672" y="3717032"/>
            <a:ext cx="6984776" cy="1296144"/>
          </a:xfrm>
          <a:prstGeom prst="rect">
            <a:avLst/>
          </a:prstGeom>
          <a:solidFill>
            <a:srgbClr val="FCD5B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600" b="1" dirty="0" smtClean="0">
                <a:solidFill>
                  <a:schemeClr val="tx2">
                    <a:lumMod val="50000"/>
                  </a:schemeClr>
                </a:solidFill>
              </a:rPr>
              <a:t>Повторные выборы.</a:t>
            </a:r>
          </a:p>
          <a:p>
            <a:r>
              <a:rPr lang="ru-RU" sz="1400" dirty="0" smtClean="0">
                <a:solidFill>
                  <a:schemeClr val="tx2">
                    <a:lumMod val="50000"/>
                  </a:schemeClr>
                </a:solidFill>
              </a:rPr>
              <a:t>п.5-7,10  ст.71 67-ФЗ от 12.06.2002 определяет причины и порядок проведения повторных выборов,</a:t>
            </a:r>
          </a:p>
          <a:p>
            <a:r>
              <a:rPr lang="ru-RU" sz="1400" dirty="0" smtClean="0">
                <a:solidFill>
                  <a:schemeClr val="tx2">
                    <a:lumMod val="50000"/>
                  </a:schemeClr>
                </a:solidFill>
              </a:rPr>
              <a:t> </a:t>
            </a:r>
          </a:p>
        </p:txBody>
      </p:sp>
      <p:sp>
        <p:nvSpPr>
          <p:cNvPr id="25" name="TextBox 24"/>
          <p:cNvSpPr txBox="1"/>
          <p:nvPr/>
        </p:nvSpPr>
        <p:spPr>
          <a:xfrm>
            <a:off x="2555776" y="4437112"/>
            <a:ext cx="5832648" cy="504056"/>
          </a:xfrm>
          <a:prstGeom prst="rect">
            <a:avLst/>
          </a:prstGeom>
          <a:noFill/>
          <a:ln>
            <a:noFill/>
          </a:ln>
        </p:spPr>
        <p:txBody>
          <a:bodyPr wrap="square" rtlCol="0">
            <a:noAutofit/>
          </a:bodyPr>
          <a:lstStyle/>
          <a:p>
            <a:pPr>
              <a:buFont typeface="Wingdings" pitchFamily="2" charset="2"/>
              <a:buChar char="ü"/>
            </a:pPr>
            <a:r>
              <a:rPr lang="ru-RU" sz="1400" dirty="0" smtClean="0">
                <a:solidFill>
                  <a:schemeClr val="tx2">
                    <a:lumMod val="50000"/>
                  </a:schemeClr>
                </a:solidFill>
              </a:rPr>
              <a:t> выборы признаны несостоявшимися;</a:t>
            </a:r>
          </a:p>
          <a:p>
            <a:pPr>
              <a:buFont typeface="Wingdings" pitchFamily="2" charset="2"/>
              <a:buChar char="ü"/>
            </a:pPr>
            <a:r>
              <a:rPr lang="ru-RU" sz="1400" dirty="0" smtClean="0">
                <a:solidFill>
                  <a:schemeClr val="tx2">
                    <a:lumMod val="50000"/>
                  </a:schemeClr>
                </a:solidFill>
              </a:rPr>
              <a:t> кандидат не сложил с себя полномочия, несовместимые со статусом.</a:t>
            </a:r>
          </a:p>
        </p:txBody>
      </p:sp>
      <p:sp>
        <p:nvSpPr>
          <p:cNvPr id="26" name="TextBox 25"/>
          <p:cNvSpPr txBox="1"/>
          <p:nvPr/>
        </p:nvSpPr>
        <p:spPr>
          <a:xfrm>
            <a:off x="1619672" y="4437112"/>
            <a:ext cx="1080120" cy="576064"/>
          </a:xfrm>
          <a:prstGeom prst="rect">
            <a:avLst/>
          </a:prstGeom>
          <a:noFill/>
          <a:ln>
            <a:noFill/>
          </a:ln>
        </p:spPr>
        <p:txBody>
          <a:bodyPr wrap="square" rtlCol="0">
            <a:noAutofit/>
          </a:bodyPr>
          <a:lstStyle/>
          <a:p>
            <a:r>
              <a:rPr lang="ru-RU" sz="1400" u="sng" dirty="0" smtClean="0">
                <a:solidFill>
                  <a:schemeClr val="accent2">
                    <a:lumMod val="75000"/>
                  </a:schemeClr>
                </a:solidFill>
              </a:rPr>
              <a:t>например:</a:t>
            </a:r>
          </a:p>
          <a:p>
            <a:pPr>
              <a:buFontTx/>
              <a:buChar char="-"/>
            </a:pPr>
            <a:endParaRPr lang="ru-RU" sz="1400" dirty="0">
              <a:solidFill>
                <a:schemeClr val="tx2">
                  <a:lumMod val="75000"/>
                </a:schemeClr>
              </a:solidFill>
            </a:endParaRPr>
          </a:p>
        </p:txBody>
      </p:sp>
      <p:sp>
        <p:nvSpPr>
          <p:cNvPr id="28" name="Прямоугольник 27"/>
          <p:cNvSpPr/>
          <p:nvPr/>
        </p:nvSpPr>
        <p:spPr>
          <a:xfrm>
            <a:off x="611560" y="4221088"/>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6">
                    <a:lumMod val="75000"/>
                  </a:schemeClr>
                </a:solidFill>
              </a:rPr>
              <a:t>3</a:t>
            </a:r>
            <a:endParaRPr lang="ru-RU" sz="3600" b="1" dirty="0">
              <a:solidFill>
                <a:schemeClr val="accent6">
                  <a:lumMod val="75000"/>
                </a:schemeClr>
              </a:solidFill>
            </a:endParaRPr>
          </a:p>
        </p:txBody>
      </p:sp>
      <p:sp>
        <p:nvSpPr>
          <p:cNvPr id="29" name="Прямоугольник 28"/>
          <p:cNvSpPr/>
          <p:nvPr/>
        </p:nvSpPr>
        <p:spPr>
          <a:xfrm>
            <a:off x="1619672" y="5229200"/>
            <a:ext cx="6984776" cy="1080120"/>
          </a:xfrm>
          <a:prstGeom prst="rect">
            <a:avLst/>
          </a:prstGeom>
          <a:solidFill>
            <a:srgbClr val="FCD5B5">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600" b="1" dirty="0" smtClean="0">
                <a:solidFill>
                  <a:schemeClr val="tx2">
                    <a:lumMod val="50000"/>
                  </a:schemeClr>
                </a:solidFill>
              </a:rPr>
              <a:t>Дополнительные выборы.</a:t>
            </a:r>
          </a:p>
          <a:p>
            <a:r>
              <a:rPr lang="ru-RU" sz="1400" dirty="0" smtClean="0">
                <a:solidFill>
                  <a:schemeClr val="tx2">
                    <a:lumMod val="50000"/>
                  </a:schemeClr>
                </a:solidFill>
              </a:rPr>
              <a:t>п.8-12 ст.71 67-ФЗ от 12.06.2002 определяет причины и порядок проведения дополнительных выборов,</a:t>
            </a:r>
          </a:p>
          <a:p>
            <a:r>
              <a:rPr lang="ru-RU" sz="1400" dirty="0" smtClean="0">
                <a:solidFill>
                  <a:schemeClr val="tx2">
                    <a:lumMod val="50000"/>
                  </a:schemeClr>
                </a:solidFill>
              </a:rPr>
              <a:t> </a:t>
            </a:r>
          </a:p>
        </p:txBody>
      </p:sp>
      <p:sp>
        <p:nvSpPr>
          <p:cNvPr id="31" name="TextBox 30"/>
          <p:cNvSpPr txBox="1"/>
          <p:nvPr/>
        </p:nvSpPr>
        <p:spPr>
          <a:xfrm>
            <a:off x="2555776" y="5949280"/>
            <a:ext cx="5832648" cy="360040"/>
          </a:xfrm>
          <a:prstGeom prst="rect">
            <a:avLst/>
          </a:prstGeom>
          <a:noFill/>
          <a:ln>
            <a:noFill/>
          </a:ln>
        </p:spPr>
        <p:txBody>
          <a:bodyPr wrap="square" rtlCol="0">
            <a:noAutofit/>
          </a:bodyPr>
          <a:lstStyle/>
          <a:p>
            <a:pPr>
              <a:buFont typeface="Wingdings" pitchFamily="2" charset="2"/>
              <a:buChar char="ü"/>
            </a:pPr>
            <a:r>
              <a:rPr lang="ru-RU" sz="1400" dirty="0" smtClean="0">
                <a:solidFill>
                  <a:schemeClr val="tx2">
                    <a:lumMod val="50000"/>
                  </a:schemeClr>
                </a:solidFill>
              </a:rPr>
              <a:t> досрочное прекращение полномочий депутата-«одномандатника».</a:t>
            </a:r>
          </a:p>
          <a:p>
            <a:pPr>
              <a:buFontTx/>
              <a:buChar char="-"/>
            </a:pPr>
            <a:endParaRPr lang="ru-RU" sz="1400" dirty="0">
              <a:solidFill>
                <a:schemeClr val="tx2">
                  <a:lumMod val="75000"/>
                </a:schemeClr>
              </a:solidFill>
            </a:endParaRPr>
          </a:p>
        </p:txBody>
      </p:sp>
      <p:sp>
        <p:nvSpPr>
          <p:cNvPr id="32" name="TextBox 31"/>
          <p:cNvSpPr txBox="1"/>
          <p:nvPr/>
        </p:nvSpPr>
        <p:spPr>
          <a:xfrm>
            <a:off x="1619672" y="5949280"/>
            <a:ext cx="1080120" cy="360040"/>
          </a:xfrm>
          <a:prstGeom prst="rect">
            <a:avLst/>
          </a:prstGeom>
          <a:noFill/>
          <a:ln>
            <a:noFill/>
          </a:ln>
        </p:spPr>
        <p:txBody>
          <a:bodyPr wrap="square" rtlCol="0">
            <a:noAutofit/>
          </a:bodyPr>
          <a:lstStyle/>
          <a:p>
            <a:r>
              <a:rPr lang="ru-RU" sz="1400" u="sng" dirty="0" smtClean="0">
                <a:solidFill>
                  <a:schemeClr val="accent2">
                    <a:lumMod val="75000"/>
                  </a:schemeClr>
                </a:solidFill>
              </a:rPr>
              <a:t>например:</a:t>
            </a:r>
          </a:p>
          <a:p>
            <a:pPr>
              <a:buFontTx/>
              <a:buChar char="-"/>
            </a:pPr>
            <a:endParaRPr lang="ru-RU" sz="1400" dirty="0">
              <a:solidFill>
                <a:schemeClr val="tx2">
                  <a:lumMod val="75000"/>
                </a:schemeClr>
              </a:solidFill>
            </a:endParaRP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146</a:t>
            </a:r>
            <a:endParaRPr lang="ru-RU" b="1" dirty="0">
              <a:solidFill>
                <a:schemeClr val="bg1"/>
              </a:solidFill>
            </a:endParaRPr>
          </a:p>
        </p:txBody>
      </p:sp>
      <p:sp>
        <p:nvSpPr>
          <p:cNvPr id="34" name="Прямоугольник 33"/>
          <p:cNvSpPr/>
          <p:nvPr/>
        </p:nvSpPr>
        <p:spPr>
          <a:xfrm>
            <a:off x="611560" y="5661248"/>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6">
                    <a:lumMod val="75000"/>
                  </a:schemeClr>
                </a:solidFill>
              </a:rPr>
              <a:t>4</a:t>
            </a:r>
            <a:endParaRPr lang="ru-RU" sz="3600" b="1" dirty="0">
              <a:solidFill>
                <a:schemeClr val="accent6">
                  <a:lumMod val="75000"/>
                </a:schemeClr>
              </a:solidFill>
            </a:endParaRPr>
          </a:p>
        </p:txBody>
      </p:sp>
      <p:sp>
        <p:nvSpPr>
          <p:cNvPr id="35" name="Прямоугольник 34"/>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bigstock-exclamation-mark-40472260_589dc2bdbeac3.jpg"/>
          <p:cNvPicPr>
            <a:picLocks noChangeAspect="1"/>
          </p:cNvPicPr>
          <p:nvPr/>
        </p:nvPicPr>
        <p:blipFill>
          <a:blip r:embed="rId3" cstate="print"/>
          <a:stretch>
            <a:fillRect/>
          </a:stretch>
        </p:blipFill>
        <p:spPr>
          <a:xfrm>
            <a:off x="35496" y="3717032"/>
            <a:ext cx="1872208" cy="2232248"/>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692696"/>
          </a:xfrm>
          <a:prstGeom prst="rect">
            <a:avLst/>
          </a:prstGeom>
        </p:spPr>
      </p:pic>
      <p:sp>
        <p:nvSpPr>
          <p:cNvPr id="14" name="Прямоугольник 13"/>
          <p:cNvSpPr/>
          <p:nvPr/>
        </p:nvSpPr>
        <p:spPr>
          <a:xfrm>
            <a:off x="179512" y="980728"/>
            <a:ext cx="8784976" cy="936104"/>
          </a:xfrm>
          <a:prstGeom prst="rect">
            <a:avLst/>
          </a:prstGeom>
          <a:solidFill>
            <a:schemeClr val="accent6">
              <a:lumMod val="40000"/>
              <a:lumOff val="60000"/>
              <a:alpha val="69804"/>
            </a:schemeClr>
          </a:solidFill>
          <a:ln w="3175" cap="sq" cmpd="sng">
            <a:solidFill>
              <a:srgbClr val="FCD5B5"/>
            </a:solidFill>
            <a:prstDash val="solid"/>
            <a:round/>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75000"/>
                  </a:schemeClr>
                </a:solidFill>
              </a:rPr>
              <a:t>Если при проведении голосования или установлении итогов были допущены нарушения закона, вышестоящая комиссия до определения результатов выборов может отменить решение нижестоящей комиссии и принять решение о повторном подсчете голосов, а если допущенные нарушения не позволяют с достоверностью определить результаты волеизъявления избирателей – о признании результатов выборов недействительными.</a:t>
            </a:r>
          </a:p>
        </p:txBody>
      </p:sp>
      <p:sp>
        <p:nvSpPr>
          <p:cNvPr id="16" name="Прямоугольник 15"/>
          <p:cNvSpPr/>
          <p:nvPr/>
        </p:nvSpPr>
        <p:spPr>
          <a:xfrm>
            <a:off x="1835696" y="2564904"/>
            <a:ext cx="7128792" cy="4104456"/>
          </a:xfrm>
          <a:prstGeom prst="rect">
            <a:avLst/>
          </a:prstGeom>
          <a:solidFill>
            <a:srgbClr val="FF9966">
              <a:alpha val="69804"/>
            </a:srgbClr>
          </a:solidFill>
          <a:ln w="38100"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50" dirty="0" smtClean="0">
                <a:solidFill>
                  <a:schemeClr val="tx2">
                    <a:lumMod val="75000"/>
                  </a:schemeClr>
                </a:solidFill>
              </a:rPr>
              <a:t>Суд соответствующего уровня может отменить решение комиссии об итогах голосования в случае:</a:t>
            </a:r>
          </a:p>
          <a:p>
            <a:pPr algn="just"/>
            <a:r>
              <a:rPr lang="ru-RU" sz="1450" b="1" dirty="0" smtClean="0">
                <a:solidFill>
                  <a:schemeClr val="tx2">
                    <a:lumMod val="75000"/>
                  </a:schemeClr>
                </a:solidFill>
              </a:rPr>
              <a:t>а) </a:t>
            </a:r>
            <a:r>
              <a:rPr lang="ru-RU" sz="1450" dirty="0" smtClean="0">
                <a:solidFill>
                  <a:schemeClr val="tx2">
                    <a:lumMod val="75000"/>
                  </a:schemeClr>
                </a:solidFill>
              </a:rPr>
              <a:t>нарушения правил составления списков избирателей, участников референдума, если указанное нарушение не позволяет с достоверностью определить результаты волеизъявления избирателей, участников референдума;</a:t>
            </a:r>
          </a:p>
          <a:p>
            <a:pPr algn="just"/>
            <a:r>
              <a:rPr lang="ru-RU" sz="1450" b="1" dirty="0" smtClean="0">
                <a:solidFill>
                  <a:schemeClr val="tx2">
                    <a:lumMod val="75000"/>
                  </a:schemeClr>
                </a:solidFill>
              </a:rPr>
              <a:t>б)</a:t>
            </a:r>
            <a:r>
              <a:rPr lang="ru-RU" sz="1450" dirty="0" smtClean="0">
                <a:solidFill>
                  <a:schemeClr val="tx2">
                    <a:lumMod val="75000"/>
                  </a:schemeClr>
                </a:solidFill>
              </a:rPr>
              <a:t> нарушения порядка голосования и установления итогов голосования, если указанное нарушение не позволяет с достоверностью определить результаты волеизъявления избирателей, участников референдума;</a:t>
            </a:r>
          </a:p>
          <a:p>
            <a:pPr algn="just"/>
            <a:r>
              <a:rPr lang="ru-RU" sz="1450" b="1" dirty="0" smtClean="0">
                <a:solidFill>
                  <a:schemeClr val="tx2">
                    <a:lumMod val="75000"/>
                  </a:schemeClr>
                </a:solidFill>
              </a:rPr>
              <a:t>в) </a:t>
            </a:r>
            <a:r>
              <a:rPr lang="ru-RU" sz="1450" dirty="0" smtClean="0">
                <a:solidFill>
                  <a:schemeClr val="tx2">
                    <a:lumMod val="75000"/>
                  </a:schemeClr>
                </a:solidFill>
              </a:rPr>
              <a:t>воспрепятствования наблюдению за проведением голосования и подсчета голосов избирателей, участников референдума, если указанное нарушение не позволяет с достоверностью определить результаты волеизъявления избирателей, участников референдума;</a:t>
            </a:r>
          </a:p>
          <a:p>
            <a:pPr algn="just"/>
            <a:r>
              <a:rPr lang="ru-RU" sz="1450" b="1" dirty="0" smtClean="0">
                <a:solidFill>
                  <a:schemeClr val="tx2">
                    <a:lumMod val="75000"/>
                  </a:schemeClr>
                </a:solidFill>
              </a:rPr>
              <a:t>г)</a:t>
            </a:r>
            <a:r>
              <a:rPr lang="ru-RU" sz="1450" dirty="0" smtClean="0">
                <a:solidFill>
                  <a:schemeClr val="tx2">
                    <a:lumMod val="75000"/>
                  </a:schemeClr>
                </a:solidFill>
              </a:rPr>
              <a:t> нарушения порядка формирования избирательной комиссии, комиссии референдума, если указанное нарушение не позволяет выявить действительную волю избирателей, участников референдума;</a:t>
            </a:r>
          </a:p>
          <a:p>
            <a:pPr algn="just"/>
            <a:r>
              <a:rPr lang="ru-RU" sz="1450" b="1" dirty="0" smtClean="0">
                <a:solidFill>
                  <a:schemeClr val="tx2">
                    <a:lumMod val="75000"/>
                  </a:schemeClr>
                </a:solidFill>
              </a:rPr>
              <a:t>д)</a:t>
            </a:r>
            <a:r>
              <a:rPr lang="ru-RU" sz="1450" dirty="0" smtClean="0">
                <a:solidFill>
                  <a:schemeClr val="tx2">
                    <a:lumMod val="75000"/>
                  </a:schemeClr>
                </a:solidFill>
              </a:rPr>
              <a:t> других нарушений законодательства Российской Федерации о выборах и референдуме, если эти нарушения не позволяют выявить действительную волю избирателей, участников референдума.</a:t>
            </a:r>
          </a:p>
        </p:txBody>
      </p:sp>
      <p:sp>
        <p:nvSpPr>
          <p:cNvPr id="17" name="Прямоугольник 16"/>
          <p:cNvSpPr/>
          <p:nvPr/>
        </p:nvSpPr>
        <p:spPr>
          <a:xfrm>
            <a:off x="179512" y="2060848"/>
            <a:ext cx="8784976" cy="432048"/>
          </a:xfrm>
          <a:prstGeom prst="rect">
            <a:avLst/>
          </a:prstGeom>
          <a:solidFill>
            <a:schemeClr val="accent6">
              <a:lumMod val="40000"/>
              <a:lumOff val="60000"/>
              <a:alpha val="69804"/>
            </a:schemeClr>
          </a:solidFill>
          <a:ln w="3175" cap="sq" cmpd="sng">
            <a:noFill/>
            <a:prstDash val="solid"/>
            <a:round/>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75000"/>
                  </a:schemeClr>
                </a:solidFill>
              </a:rPr>
              <a:t>После определения результатов выборов вышестоящей комиссией решение нижестоящей комиссии может быть отменено только судом.</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147</a:t>
            </a:r>
          </a:p>
        </p:txBody>
      </p:sp>
      <p:sp>
        <p:nvSpPr>
          <p:cNvPr id="18" name="Прямоугольник 17"/>
          <p:cNvSpPr/>
          <p:nvPr/>
        </p:nvSpPr>
        <p:spPr>
          <a:xfrm>
            <a:off x="179512" y="2564904"/>
            <a:ext cx="1512168" cy="864096"/>
          </a:xfrm>
          <a:prstGeom prst="rect">
            <a:avLst/>
          </a:prstGeom>
          <a:solidFill>
            <a:srgbClr val="FF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2">
                    <a:lumMod val="75000"/>
                  </a:schemeClr>
                </a:solidFill>
              </a:rPr>
              <a:t>п.1.2  ст.77 </a:t>
            </a:r>
          </a:p>
          <a:p>
            <a:pPr algn="ctr"/>
            <a:r>
              <a:rPr lang="ru-RU" sz="1500" b="1" dirty="0" smtClean="0">
                <a:solidFill>
                  <a:schemeClr val="tx2">
                    <a:lumMod val="75000"/>
                  </a:schemeClr>
                </a:solidFill>
              </a:rPr>
              <a:t>67-ФЗ </a:t>
            </a:r>
            <a:r>
              <a:rPr lang="ru-RU" sz="1500" b="1" dirty="0" smtClean="0">
                <a:solidFill>
                  <a:schemeClr val="tx2">
                    <a:lumMod val="75000"/>
                  </a:schemeClr>
                </a:solidFill>
                <a:ea typeface="Microsoft JhengHei" pitchFamily="34" charset="-120"/>
              </a:rPr>
              <a:t>от 12.06.2002</a:t>
            </a:r>
            <a:endParaRPr lang="ru-RU" sz="1500" b="1" dirty="0" smtClean="0">
              <a:solidFill>
                <a:schemeClr val="tx2">
                  <a:lumMod val="75000"/>
                </a:schemeClr>
              </a:solidFill>
            </a:endParaRPr>
          </a:p>
        </p:txBody>
      </p:sp>
      <p:sp>
        <p:nvSpPr>
          <p:cNvPr id="11" name="Заголовок 1"/>
          <p:cNvSpPr txBox="1">
            <a:spLocks/>
          </p:cNvSpPr>
          <p:nvPr/>
        </p:nvSpPr>
        <p:spPr>
          <a:xfrm>
            <a:off x="-36512" y="764704"/>
            <a:ext cx="9144000" cy="14401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FF0000"/>
                </a:solidFill>
                <a:effectLst/>
                <a:uLnTx/>
                <a:uFillTx/>
                <a:latin typeface="+mn-lt"/>
                <a:ea typeface="+mj-ea"/>
                <a:cs typeface="+mj-cs"/>
              </a:rPr>
              <a:t> </a:t>
            </a:r>
            <a:r>
              <a:rPr kumimoji="0" lang="ru-RU" sz="1600" b="1" i="0" u="none" strike="noStrike" kern="1200" cap="none" spc="0" normalizeH="0" baseline="0" noProof="0" dirty="0" smtClean="0">
                <a:ln>
                  <a:noFill/>
                </a:ln>
                <a:solidFill>
                  <a:schemeClr val="accent1">
                    <a:lumMod val="75000"/>
                  </a:schemeClr>
                </a:solidFill>
                <a:effectLst/>
                <a:uLnTx/>
                <a:uFillTx/>
                <a:latin typeface="+mn-lt"/>
                <a:ea typeface="+mj-ea"/>
                <a:cs typeface="+mj-cs"/>
              </a:rPr>
              <a:t>ОТМЕНА РЕШЕНИЯ О РЕЗУЛЬТАТАХ</a:t>
            </a:r>
            <a:r>
              <a:rPr kumimoji="0" lang="ru-RU" sz="1600" b="1" i="0" u="none" strike="noStrike" kern="1200" cap="none" spc="0" normalizeH="0" noProof="0" dirty="0" smtClean="0">
                <a:ln>
                  <a:noFill/>
                </a:ln>
                <a:solidFill>
                  <a:schemeClr val="accent1">
                    <a:lumMod val="75000"/>
                  </a:schemeClr>
                </a:solidFill>
                <a:effectLst/>
                <a:uLnTx/>
                <a:uFillTx/>
                <a:latin typeface="+mn-lt"/>
                <a:ea typeface="+mj-ea"/>
                <a:cs typeface="+mj-cs"/>
              </a:rPr>
              <a:t> ВЫБОРОВ</a:t>
            </a:r>
            <a:endParaRPr kumimoji="0" lang="ru-RU" sz="1600" b="1" i="0" u="none" strike="noStrike" kern="1200" cap="none" spc="0" normalizeH="0" baseline="0" noProof="0" dirty="0" smtClean="0">
              <a:ln>
                <a:noFill/>
              </a:ln>
              <a:solidFill>
                <a:schemeClr val="accent1">
                  <a:lumMod val="75000"/>
                </a:schemeClr>
              </a:solidFill>
              <a:effectLst/>
              <a:uLnTx/>
              <a:uFillTx/>
              <a:latin typeface="+mn-lt"/>
              <a:ea typeface="+mj-ea"/>
              <a:cs typeface="+mj-cs"/>
            </a:endParaRPr>
          </a:p>
        </p:txBody>
      </p:sp>
      <p:sp>
        <p:nvSpPr>
          <p:cNvPr id="12" name="Прямоугольник 11"/>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4.2.10. Определение результатов выборов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908720"/>
            <a:ext cx="8784976" cy="3600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tx2">
                    <a:lumMod val="75000"/>
                  </a:schemeClr>
                </a:solidFill>
              </a:rPr>
              <a:t>Избирательные споры могут возникать на всём протяжении избирательной кампании.</a:t>
            </a:r>
          </a:p>
        </p:txBody>
      </p:sp>
      <p:sp>
        <p:nvSpPr>
          <p:cNvPr id="17" name="Прямоугольник 16"/>
          <p:cNvSpPr/>
          <p:nvPr/>
        </p:nvSpPr>
        <p:spPr>
          <a:xfrm>
            <a:off x="179512" y="1412776"/>
            <a:ext cx="8784976" cy="7920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tx2">
                    <a:lumMod val="75000"/>
                  </a:schemeClr>
                </a:solidFill>
              </a:rPr>
              <a:t>Избирательные споры – споры по поводу применения избирательного законодательства, возникающие при назначении, подготовке, проведении и установлении результатов выборов в органы государственной власти и местного самоуправления, а также в период между выборами. </a:t>
            </a:r>
          </a:p>
        </p:txBody>
      </p:sp>
      <p:sp>
        <p:nvSpPr>
          <p:cNvPr id="10" name="Прямоугольник 9"/>
          <p:cNvSpPr/>
          <p:nvPr/>
        </p:nvSpPr>
        <p:spPr>
          <a:xfrm>
            <a:off x="1907704" y="2420888"/>
            <a:ext cx="5328592" cy="28803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b="1" dirty="0" smtClean="0">
                <a:solidFill>
                  <a:schemeClr val="bg1"/>
                </a:solidFill>
              </a:rPr>
              <a:t>Избирательные споры разрешаются</a:t>
            </a:r>
          </a:p>
        </p:txBody>
      </p:sp>
      <p:sp>
        <p:nvSpPr>
          <p:cNvPr id="11" name="Прямоугольник 10"/>
          <p:cNvSpPr/>
          <p:nvPr/>
        </p:nvSpPr>
        <p:spPr>
          <a:xfrm>
            <a:off x="1043608" y="2996952"/>
            <a:ext cx="3168352" cy="57606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b="1" dirty="0" smtClean="0">
                <a:solidFill>
                  <a:schemeClr val="bg1"/>
                </a:solidFill>
              </a:rPr>
              <a:t>избирательными комиссиями (их должностными лицами)</a:t>
            </a:r>
          </a:p>
        </p:txBody>
      </p:sp>
      <p:sp>
        <p:nvSpPr>
          <p:cNvPr id="12" name="Прямоугольник 11"/>
          <p:cNvSpPr/>
          <p:nvPr/>
        </p:nvSpPr>
        <p:spPr>
          <a:xfrm>
            <a:off x="4932040" y="2996952"/>
            <a:ext cx="3312368" cy="57606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1600" b="1" dirty="0" smtClean="0">
                <a:solidFill>
                  <a:schemeClr val="bg1"/>
                </a:solidFill>
              </a:rPr>
              <a:t>в судебном порядке</a:t>
            </a:r>
          </a:p>
        </p:txBody>
      </p:sp>
      <p:sp>
        <p:nvSpPr>
          <p:cNvPr id="13" name="Стрелка вправо 12"/>
          <p:cNvSpPr/>
          <p:nvPr/>
        </p:nvSpPr>
        <p:spPr>
          <a:xfrm rot="7693206">
            <a:off x="2961431" y="2791629"/>
            <a:ext cx="270064" cy="122613"/>
          </a:xfrm>
          <a:prstGeom prst="rightArrow">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5" name="Стрелка вправо 14"/>
          <p:cNvSpPr/>
          <p:nvPr/>
        </p:nvSpPr>
        <p:spPr>
          <a:xfrm rot="2911368">
            <a:off x="5813769" y="2793872"/>
            <a:ext cx="270064" cy="122613"/>
          </a:xfrm>
          <a:prstGeom prst="rightArrow">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1" name="Прямоугольник 20"/>
          <p:cNvSpPr/>
          <p:nvPr/>
        </p:nvSpPr>
        <p:spPr>
          <a:xfrm>
            <a:off x="179512" y="3789040"/>
            <a:ext cx="8784976" cy="7920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tx2">
                    <a:lumMod val="75000"/>
                  </a:schemeClr>
                </a:solidFill>
              </a:rPr>
              <a:t>Законодательство о выборах устанавливает сокращённые сроки рассмотрения избирательных споров как в административном, так и в судебном порядке. Это обусловлено скоротечностью избирательного процесса.</a:t>
            </a:r>
          </a:p>
        </p:txBody>
      </p:sp>
      <p:sp>
        <p:nvSpPr>
          <p:cNvPr id="23" name="Прямоугольник 22"/>
          <p:cNvSpPr/>
          <p:nvPr/>
        </p:nvSpPr>
        <p:spPr>
          <a:xfrm>
            <a:off x="179512" y="4725144"/>
            <a:ext cx="8784976" cy="7920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tx2">
                    <a:lumMod val="75000"/>
                  </a:schemeClr>
                </a:solidFill>
              </a:rPr>
              <a:t>Законодательством о выборах не установлены процессуальные нормы рассмотрения избирательных споров избирательными комиссиями. Они регулируются нормативными актами избирательных комиссий (регламенты, положения и т.д.). </a:t>
            </a:r>
          </a:p>
        </p:txBody>
      </p:sp>
      <p:sp>
        <p:nvSpPr>
          <p:cNvPr id="24" name="Прямоугольник 23"/>
          <p:cNvSpPr/>
          <p:nvPr/>
        </p:nvSpPr>
        <p:spPr>
          <a:xfrm>
            <a:off x="179512" y="5661248"/>
            <a:ext cx="8784976" cy="7920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tx2">
                    <a:lumMod val="75000"/>
                  </a:schemeClr>
                </a:solidFill>
              </a:rPr>
              <a:t>Особенности процессуального рассмотрения избирательных споров в судебном порядке регламентируются ст.24 КАС РФ «Производство по административным делам о защите избирательных прав и праве на участие в референдуме граждан Российской Федерации».</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148</a:t>
            </a:r>
            <a:endParaRPr lang="ru-RU" b="1" dirty="0">
              <a:solidFill>
                <a:schemeClr val="bg1"/>
              </a:solidFill>
            </a:endParaRPr>
          </a:p>
        </p:txBody>
      </p:sp>
      <p:sp>
        <p:nvSpPr>
          <p:cNvPr id="16" name="Прямоугольник 15"/>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4.2.11. Рассмотрение избирательных споров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1.4. Источники избирательного права</a:t>
            </a:r>
            <a:endParaRPr lang="ru-RU" sz="3200" b="1" dirty="0">
              <a:effectLst>
                <a:outerShdw blurRad="38100" dist="38100" dir="2700000" algn="tl">
                  <a:srgbClr val="000000">
                    <a:alpha val="43137"/>
                  </a:srgbClr>
                </a:outerShdw>
              </a:effectLst>
            </a:endParaRPr>
          </a:p>
        </p:txBody>
      </p:sp>
      <p:sp>
        <p:nvSpPr>
          <p:cNvPr id="21" name="Прямоугольник 20"/>
          <p:cNvSpPr/>
          <p:nvPr/>
        </p:nvSpPr>
        <p:spPr>
          <a:xfrm>
            <a:off x="107504" y="1340768"/>
            <a:ext cx="8928992" cy="792088"/>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tIns="0" bIns="0" rtlCol="0" anchor="t" anchorCtr="0"/>
          <a:lstStyle/>
          <a:p>
            <a:r>
              <a:rPr lang="ru-RU" sz="1600" u="sng" dirty="0" smtClean="0">
                <a:solidFill>
                  <a:schemeClr val="tx2">
                    <a:lumMod val="75000"/>
                  </a:schemeClr>
                </a:solidFill>
              </a:rPr>
              <a:t>1. Конституция – как акт высшей юридической силы:</a:t>
            </a:r>
          </a:p>
          <a:p>
            <a:pPr>
              <a:lnSpc>
                <a:spcPct val="150000"/>
              </a:lnSpc>
            </a:pPr>
            <a:endParaRPr lang="ru-RU" sz="1600" dirty="0">
              <a:solidFill>
                <a:schemeClr val="tx2">
                  <a:lumMod val="75000"/>
                </a:schemeClr>
              </a:solidFill>
            </a:endParaRPr>
          </a:p>
        </p:txBody>
      </p:sp>
      <p:sp>
        <p:nvSpPr>
          <p:cNvPr id="12" name="TextBox 11"/>
          <p:cNvSpPr txBox="1"/>
          <p:nvPr/>
        </p:nvSpPr>
        <p:spPr>
          <a:xfrm>
            <a:off x="251520" y="1558533"/>
            <a:ext cx="8712968" cy="574323"/>
          </a:xfrm>
          <a:prstGeom prst="rect">
            <a:avLst/>
          </a:prstGeom>
          <a:noFill/>
        </p:spPr>
        <p:txBody>
          <a:bodyPr wrap="square" rtlCol="0" anchor="ctr" anchorCtr="0">
            <a:noAutofit/>
          </a:bodyPr>
          <a:lstStyle/>
          <a:p>
            <a:r>
              <a:rPr lang="ru-RU" sz="1200" dirty="0" smtClean="0">
                <a:solidFill>
                  <a:schemeClr val="tx2">
                    <a:lumMod val="75000"/>
                  </a:schemeClr>
                </a:solidFill>
              </a:rPr>
              <a:t>Глава 1: Выборы – форма реализации власти народа;</a:t>
            </a:r>
          </a:p>
          <a:p>
            <a:r>
              <a:rPr lang="ru-RU" sz="1200" dirty="0" smtClean="0">
                <a:solidFill>
                  <a:schemeClr val="tx2">
                    <a:lumMod val="75000"/>
                  </a:schemeClr>
                </a:solidFill>
              </a:rPr>
              <a:t>Глава 2: Граждане РФ имеют право избирать и быть избранными;</a:t>
            </a:r>
          </a:p>
          <a:p>
            <a:r>
              <a:rPr lang="ru-RU" sz="1200" dirty="0" smtClean="0">
                <a:solidFill>
                  <a:schemeClr val="tx2">
                    <a:lumMod val="75000"/>
                  </a:schemeClr>
                </a:solidFill>
              </a:rPr>
              <a:t>Глава 4: Принципы избирательного права.</a:t>
            </a:r>
            <a:endParaRPr lang="ru-RU" sz="1200" dirty="0">
              <a:solidFill>
                <a:schemeClr val="tx2">
                  <a:lumMod val="75000"/>
                </a:schemeClr>
              </a:solidFill>
            </a:endParaRPr>
          </a:p>
        </p:txBody>
      </p:sp>
      <p:sp>
        <p:nvSpPr>
          <p:cNvPr id="13" name="Прямоугольник 12"/>
          <p:cNvSpPr/>
          <p:nvPr/>
        </p:nvSpPr>
        <p:spPr>
          <a:xfrm>
            <a:off x="107504" y="2204864"/>
            <a:ext cx="8928992" cy="1008112"/>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tIns="0" bIns="36000" rtlCol="0" anchor="t" anchorCtr="0"/>
          <a:lstStyle/>
          <a:p>
            <a:r>
              <a:rPr lang="ru-RU" sz="1600" u="sng" dirty="0" smtClean="0">
                <a:solidFill>
                  <a:schemeClr val="tx2">
                    <a:lumMod val="75000"/>
                  </a:schemeClr>
                </a:solidFill>
              </a:rPr>
              <a:t>2. Источники международно-правового характера:</a:t>
            </a:r>
          </a:p>
          <a:p>
            <a:pPr>
              <a:lnSpc>
                <a:spcPct val="150000"/>
              </a:lnSpc>
            </a:pPr>
            <a:endParaRPr lang="ru-RU" sz="1600" dirty="0">
              <a:solidFill>
                <a:schemeClr val="tx2">
                  <a:lumMod val="75000"/>
                </a:schemeClr>
              </a:solidFill>
            </a:endParaRPr>
          </a:p>
        </p:txBody>
      </p:sp>
      <p:sp>
        <p:nvSpPr>
          <p:cNvPr id="16" name="TextBox 15"/>
          <p:cNvSpPr txBox="1"/>
          <p:nvPr/>
        </p:nvSpPr>
        <p:spPr>
          <a:xfrm>
            <a:off x="251520" y="2420889"/>
            <a:ext cx="8712968" cy="792087"/>
          </a:xfrm>
          <a:prstGeom prst="rect">
            <a:avLst/>
          </a:prstGeom>
          <a:noFill/>
        </p:spPr>
        <p:txBody>
          <a:bodyPr wrap="square" rtlCol="0" anchor="ctr" anchorCtr="0">
            <a:noAutofit/>
          </a:bodyPr>
          <a:lstStyle/>
          <a:p>
            <a:pPr>
              <a:buFontTx/>
              <a:buChar char="-"/>
            </a:pPr>
            <a:r>
              <a:rPr lang="ru-RU" sz="1200" dirty="0" smtClean="0">
                <a:solidFill>
                  <a:schemeClr val="tx2">
                    <a:lumMod val="75000"/>
                  </a:schemeClr>
                </a:solidFill>
              </a:rPr>
              <a:t> Всеобщая декларация прав человека (Генеральная Ассамблея ООН, 10.12.1948 г.);</a:t>
            </a:r>
          </a:p>
          <a:p>
            <a:pPr>
              <a:buFontTx/>
              <a:buChar char="-"/>
            </a:pPr>
            <a:r>
              <a:rPr lang="ru-RU" sz="1200" dirty="0" smtClean="0">
                <a:solidFill>
                  <a:schemeClr val="tx2">
                    <a:lumMod val="75000"/>
                  </a:schemeClr>
                </a:solidFill>
              </a:rPr>
              <a:t> Международный пакт о гражданских и политических правах (принят в 1966 г., вступил в силу в 1976 г.); </a:t>
            </a:r>
          </a:p>
          <a:p>
            <a:pPr>
              <a:buFontTx/>
              <a:buChar char="-"/>
            </a:pPr>
            <a:r>
              <a:rPr lang="ru-RU" sz="1200" dirty="0" smtClean="0">
                <a:solidFill>
                  <a:schemeClr val="tx2">
                    <a:lumMod val="75000"/>
                  </a:schemeClr>
                </a:solidFill>
              </a:rPr>
              <a:t> Конвенция о защите прав человека и основных свобод (20.03.1952 г.);</a:t>
            </a:r>
          </a:p>
          <a:p>
            <a:pPr>
              <a:buFontTx/>
              <a:buChar char="-"/>
            </a:pPr>
            <a:r>
              <a:rPr lang="ru-RU" sz="1200" dirty="0" smtClean="0">
                <a:solidFill>
                  <a:schemeClr val="tx2">
                    <a:lumMod val="75000"/>
                  </a:schemeClr>
                </a:solidFill>
              </a:rPr>
              <a:t> Решения ЕСПЧ.</a:t>
            </a:r>
            <a:endParaRPr lang="ru-RU" sz="1200" dirty="0">
              <a:solidFill>
                <a:schemeClr val="tx2">
                  <a:lumMod val="75000"/>
                </a:schemeClr>
              </a:solidFill>
            </a:endParaRPr>
          </a:p>
        </p:txBody>
      </p:sp>
      <p:sp>
        <p:nvSpPr>
          <p:cNvPr id="23" name="Прямоугольник 22"/>
          <p:cNvSpPr/>
          <p:nvPr/>
        </p:nvSpPr>
        <p:spPr>
          <a:xfrm>
            <a:off x="107504" y="3284984"/>
            <a:ext cx="8928992" cy="2088232"/>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tIns="0" rtlCol="0" anchor="t" anchorCtr="0"/>
          <a:lstStyle/>
          <a:p>
            <a:r>
              <a:rPr lang="ru-RU" sz="1600" u="sng" dirty="0" smtClean="0">
                <a:solidFill>
                  <a:schemeClr val="tx2">
                    <a:lumMod val="75000"/>
                  </a:schemeClr>
                </a:solidFill>
              </a:rPr>
              <a:t>3. Федеральные конституционные и федеральные законы:</a:t>
            </a:r>
          </a:p>
          <a:p>
            <a:pPr>
              <a:lnSpc>
                <a:spcPct val="150000"/>
              </a:lnSpc>
            </a:pPr>
            <a:endParaRPr lang="ru-RU" sz="1600" dirty="0">
              <a:solidFill>
                <a:schemeClr val="tx2">
                  <a:lumMod val="75000"/>
                </a:schemeClr>
              </a:solidFill>
            </a:endParaRPr>
          </a:p>
        </p:txBody>
      </p:sp>
      <p:sp>
        <p:nvSpPr>
          <p:cNvPr id="24" name="TextBox 23"/>
          <p:cNvSpPr txBox="1"/>
          <p:nvPr/>
        </p:nvSpPr>
        <p:spPr>
          <a:xfrm>
            <a:off x="251520" y="3501008"/>
            <a:ext cx="8712968" cy="1872208"/>
          </a:xfrm>
          <a:prstGeom prst="rect">
            <a:avLst/>
          </a:prstGeom>
          <a:noFill/>
        </p:spPr>
        <p:txBody>
          <a:bodyPr wrap="square" rtlCol="0" anchor="ctr" anchorCtr="0">
            <a:noAutofit/>
          </a:bodyPr>
          <a:lstStyle/>
          <a:p>
            <a:pPr algn="just">
              <a:buFontTx/>
              <a:buChar char="-"/>
            </a:pPr>
            <a:r>
              <a:rPr lang="ru-RU" sz="1200" dirty="0" smtClean="0">
                <a:solidFill>
                  <a:schemeClr val="tx2">
                    <a:lumMod val="75000"/>
                  </a:schemeClr>
                </a:solidFill>
              </a:rPr>
              <a:t> №67-ФЗ от 12.06.2002 «Об основных гарантиях избирательных прав и права на участие в референдуме граждан Российской Федерации». </a:t>
            </a:r>
            <a:r>
              <a:rPr lang="ru-RU" sz="1200" u="sng" dirty="0" smtClean="0">
                <a:solidFill>
                  <a:schemeClr val="tx2">
                    <a:lumMod val="75000"/>
                  </a:schemeClr>
                </a:solidFill>
              </a:rPr>
              <a:t>Фактически играет роль избирательного кодекса!</a:t>
            </a:r>
            <a:endParaRPr lang="ru-RU" sz="1200" dirty="0" smtClean="0">
              <a:solidFill>
                <a:schemeClr val="tx2">
                  <a:lumMod val="75000"/>
                </a:schemeClr>
              </a:solidFill>
            </a:endParaRPr>
          </a:p>
          <a:p>
            <a:pPr algn="just"/>
            <a:r>
              <a:rPr lang="ru-RU" sz="1200" dirty="0" smtClean="0">
                <a:solidFill>
                  <a:schemeClr val="tx2">
                    <a:lumMod val="75000"/>
                  </a:schemeClr>
                </a:solidFill>
              </a:rPr>
              <a:t>- №19-ФЗ от 10.01.2003 «О выборах Президента Российской Федерации»;</a:t>
            </a:r>
          </a:p>
          <a:p>
            <a:pPr algn="just">
              <a:buFontTx/>
              <a:buChar char="-"/>
            </a:pPr>
            <a:r>
              <a:rPr lang="ru-RU" sz="1200" dirty="0" smtClean="0">
                <a:solidFill>
                  <a:schemeClr val="tx2">
                    <a:lumMod val="75000"/>
                  </a:schemeClr>
                </a:solidFill>
              </a:rPr>
              <a:t> №20-ФЗ от 22.02.2014 «О выборах депутатов Государственной Думы Федерального Собрания Российской Федерации»;</a:t>
            </a:r>
          </a:p>
          <a:p>
            <a:pPr algn="just">
              <a:buFontTx/>
              <a:buChar char="-"/>
            </a:pPr>
            <a:r>
              <a:rPr lang="ru-RU" sz="1200" dirty="0" smtClean="0">
                <a:solidFill>
                  <a:schemeClr val="tx2">
                    <a:lumMod val="75000"/>
                  </a:schemeClr>
                </a:solidFill>
              </a:rPr>
              <a:t> №138-ФЗ от 26.11.1996 «Об обеспечении конституционных прав граждан избирать и быть избранными в органы местного самоуправления»;</a:t>
            </a:r>
          </a:p>
          <a:p>
            <a:pPr algn="just">
              <a:buFontTx/>
              <a:buChar char="-"/>
            </a:pPr>
            <a:r>
              <a:rPr lang="ru-RU" sz="1200" dirty="0" smtClean="0">
                <a:solidFill>
                  <a:schemeClr val="tx2">
                    <a:lumMod val="75000"/>
                  </a:schemeClr>
                </a:solidFill>
              </a:rPr>
              <a:t> №184-ФЗ от 06.10.1999 «Об общих принципах организации законодательных (представительных) и исполнительных органов государственной власти субъектов Российской Федерации»;</a:t>
            </a:r>
          </a:p>
          <a:p>
            <a:pPr algn="just">
              <a:buFontTx/>
              <a:buChar char="-"/>
            </a:pPr>
            <a:r>
              <a:rPr lang="ru-RU" sz="1200" dirty="0" smtClean="0">
                <a:solidFill>
                  <a:schemeClr val="tx2">
                    <a:lumMod val="75000"/>
                  </a:schemeClr>
                </a:solidFill>
              </a:rPr>
              <a:t> №131-ФЗ от 06.10.2003 «Об общих принципах организации местного самоуправления в Российской Федерации»;</a:t>
            </a:r>
          </a:p>
          <a:p>
            <a:pPr algn="just">
              <a:buFontTx/>
              <a:buChar char="-"/>
            </a:pPr>
            <a:r>
              <a:rPr lang="ru-RU" sz="1200" dirty="0" smtClean="0">
                <a:solidFill>
                  <a:schemeClr val="tx2">
                    <a:lumMod val="75000"/>
                  </a:schemeClr>
                </a:solidFill>
              </a:rPr>
              <a:t> №20-ФЗ от 10.01.2003 «О государственной автоматизированной системе Российской Федерации «Выборы».</a:t>
            </a:r>
            <a:endParaRPr lang="ru-RU" sz="1200" dirty="0">
              <a:solidFill>
                <a:schemeClr val="tx2">
                  <a:lumMod val="75000"/>
                </a:schemeClr>
              </a:solidFill>
            </a:endParaRPr>
          </a:p>
        </p:txBody>
      </p:sp>
      <p:sp>
        <p:nvSpPr>
          <p:cNvPr id="11" name="Прямоугольник 10"/>
          <p:cNvSpPr/>
          <p:nvPr/>
        </p:nvSpPr>
        <p:spPr>
          <a:xfrm>
            <a:off x="107504" y="5445224"/>
            <a:ext cx="8928992" cy="1224136"/>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tIns="0" rtlCol="0" anchor="t" anchorCtr="0"/>
          <a:lstStyle/>
          <a:p>
            <a:r>
              <a:rPr lang="ru-RU" sz="1600" u="sng" dirty="0" smtClean="0">
                <a:solidFill>
                  <a:schemeClr val="tx2">
                    <a:lumMod val="75000"/>
                  </a:schemeClr>
                </a:solidFill>
              </a:rPr>
              <a:t>4. Акты Президента и Правительства РФ: </a:t>
            </a:r>
          </a:p>
          <a:p>
            <a:pPr>
              <a:lnSpc>
                <a:spcPct val="150000"/>
              </a:lnSpc>
            </a:pPr>
            <a:endParaRPr lang="ru-RU" sz="1600" dirty="0">
              <a:solidFill>
                <a:schemeClr val="tx2">
                  <a:lumMod val="75000"/>
                </a:schemeClr>
              </a:solidFill>
            </a:endParaRPr>
          </a:p>
        </p:txBody>
      </p:sp>
      <p:sp>
        <p:nvSpPr>
          <p:cNvPr id="14" name="TextBox 13"/>
          <p:cNvSpPr txBox="1"/>
          <p:nvPr/>
        </p:nvSpPr>
        <p:spPr>
          <a:xfrm>
            <a:off x="251520" y="5733257"/>
            <a:ext cx="8712968" cy="936103"/>
          </a:xfrm>
          <a:prstGeom prst="rect">
            <a:avLst/>
          </a:prstGeom>
          <a:noFill/>
        </p:spPr>
        <p:txBody>
          <a:bodyPr wrap="square" rtlCol="0" anchor="ctr" anchorCtr="0">
            <a:noAutofit/>
          </a:bodyPr>
          <a:lstStyle/>
          <a:p>
            <a:pPr algn="just"/>
            <a:r>
              <a:rPr lang="ru-RU" sz="1200" b="1" dirty="0" smtClean="0">
                <a:solidFill>
                  <a:schemeClr val="tx2">
                    <a:lumMod val="75000"/>
                  </a:schemeClr>
                </a:solidFill>
              </a:rPr>
              <a:t>-</a:t>
            </a:r>
            <a:r>
              <a:rPr lang="ru-RU" sz="1200" dirty="0" smtClean="0">
                <a:solidFill>
                  <a:schemeClr val="tx2">
                    <a:lumMod val="75000"/>
                  </a:schemeClr>
                </a:solidFill>
              </a:rPr>
              <a:t> Указ Президента РФ от 17.06.2016 N 291 «О назначении выборов депутатов Государственной Думы Федерального Собрания Российской Федерации нового созыва»;</a:t>
            </a:r>
          </a:p>
          <a:p>
            <a:pPr algn="just"/>
            <a:r>
              <a:rPr lang="ru-RU" sz="1200" b="1" dirty="0" smtClean="0">
                <a:solidFill>
                  <a:schemeClr val="accent1">
                    <a:lumMod val="50000"/>
                  </a:schemeClr>
                </a:solidFill>
              </a:rPr>
              <a:t>- </a:t>
            </a:r>
            <a:r>
              <a:rPr lang="ru-RU" sz="1200" dirty="0" smtClean="0">
                <a:solidFill>
                  <a:schemeClr val="accent1">
                    <a:lumMod val="50000"/>
                  </a:schemeClr>
                </a:solidFill>
              </a:rPr>
              <a:t>Постановление Правительства РФ от 16.04.2016 N 315 «О мерах по оказанию содействия избирательным комиссиям в реализации их полномочий при подготовке и проведении выборов депутатов Государственной Думы Федерального Собрания Российской Федерации седьмого созыва».</a:t>
            </a:r>
            <a:endParaRPr lang="ru-RU" sz="1200" dirty="0">
              <a:solidFill>
                <a:schemeClr val="accent1">
                  <a:lumMod val="50000"/>
                </a:schemeClr>
              </a:solidFill>
            </a:endParaRPr>
          </a:p>
        </p:txBody>
      </p:sp>
      <p:sp>
        <p:nvSpPr>
          <p:cNvPr id="30" name="Прямоугольник 29"/>
          <p:cNvSpPr/>
          <p:nvPr/>
        </p:nvSpPr>
        <p:spPr>
          <a:xfrm>
            <a:off x="8532440" y="6525344"/>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a:t>
            </a:r>
            <a:endParaRPr lang="ru-RU" b="1" dirty="0">
              <a:solidFill>
                <a:schemeClr val="bg1"/>
              </a:solidFill>
            </a:endParaRPr>
          </a:p>
        </p:txBody>
      </p:sp>
      <p:sp>
        <p:nvSpPr>
          <p:cNvPr id="17" name="Прямоугольник 16"/>
          <p:cNvSpPr/>
          <p:nvPr/>
        </p:nvSpPr>
        <p:spPr>
          <a:xfrm>
            <a:off x="107504" y="764704"/>
            <a:ext cx="8928992" cy="504056"/>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tIns="0" bIns="0" rtlCol="0" anchor="t" anchorCtr="0"/>
          <a:lstStyle/>
          <a:p>
            <a:pPr algn="just"/>
            <a:r>
              <a:rPr lang="ru-RU" sz="1600" u="sng" dirty="0" smtClean="0">
                <a:solidFill>
                  <a:schemeClr val="tx2">
                    <a:lumMod val="75000"/>
                  </a:schemeClr>
                </a:solidFill>
              </a:rPr>
              <a:t>Источники избирательного права</a:t>
            </a:r>
            <a:r>
              <a:rPr lang="ru-RU" sz="1600" dirty="0" smtClean="0">
                <a:solidFill>
                  <a:schemeClr val="tx2">
                    <a:lumMod val="75000"/>
                  </a:schemeClr>
                </a:solidFill>
              </a:rPr>
              <a:t> – правовые акты, содержащие нормы, закрепляющие избирательные права граждан и определяющие порядок и процедуры их реализации.</a:t>
            </a:r>
          </a:p>
          <a:p>
            <a:pPr>
              <a:lnSpc>
                <a:spcPct val="150000"/>
              </a:lnSpc>
            </a:pPr>
            <a:endParaRPr lang="ru-RU" sz="1600" dirty="0">
              <a:solidFill>
                <a:schemeClr val="tx2">
                  <a:lumMod val="75000"/>
                </a:schemeClr>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07f856516c32d9291022712da809b8eb.jpg"/>
          <p:cNvPicPr>
            <a:picLocks noChangeAspect="1"/>
          </p:cNvPicPr>
          <p:nvPr/>
        </p:nvPicPr>
        <p:blipFill>
          <a:blip r:embed="rId3" cstate="print">
            <a:lum bright="28000"/>
          </a:blip>
          <a:stretch>
            <a:fillRect/>
          </a:stretch>
        </p:blipFill>
        <p:spPr>
          <a:xfrm flipH="1">
            <a:off x="2267744" y="980728"/>
            <a:ext cx="4824536" cy="4824536"/>
          </a:xfrm>
          <a:prstGeom prst="rect">
            <a:avLst/>
          </a:prstGeom>
          <a:effectLst>
            <a:outerShdw blurRad="50800" dist="50800" dir="5400000" algn="ctr" rotWithShape="0">
              <a:srgbClr val="000000">
                <a:alpha val="0"/>
              </a:srgbClr>
            </a:outerShdw>
          </a:effectLst>
        </p:spPr>
      </p:pic>
      <p:pic>
        <p:nvPicPr>
          <p:cNvPr id="20" name="Рисунок 19" descr="1500x500.jpg"/>
          <p:cNvPicPr>
            <a:picLocks noChangeAspect="1"/>
          </p:cNvPicPr>
          <p:nvPr/>
        </p:nvPicPr>
        <p:blipFill>
          <a:blip r:embed="rId4" cstate="print"/>
          <a:stretch>
            <a:fillRect/>
          </a:stretch>
        </p:blipFill>
        <p:spPr>
          <a:xfrm>
            <a:off x="0" y="0"/>
            <a:ext cx="9144000" cy="620688"/>
          </a:xfrm>
          <a:prstGeom prst="rect">
            <a:avLst/>
          </a:prstGeom>
        </p:spPr>
      </p:pic>
      <p:sp>
        <p:nvSpPr>
          <p:cNvPr id="14" name="Прямоугольник 13"/>
          <p:cNvSpPr/>
          <p:nvPr/>
        </p:nvSpPr>
        <p:spPr>
          <a:xfrm>
            <a:off x="2051720" y="692696"/>
            <a:ext cx="6912768" cy="432048"/>
          </a:xfrm>
          <a:prstGeom prst="rect">
            <a:avLst/>
          </a:prstGeom>
          <a:solidFill>
            <a:srgbClr val="BFBFBF">
              <a:alpha val="30196"/>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30" b="1" dirty="0" smtClean="0">
                <a:solidFill>
                  <a:schemeClr val="tx2">
                    <a:lumMod val="75000"/>
                  </a:schemeClr>
                </a:solidFill>
              </a:rPr>
              <a:t>п.1.</a:t>
            </a:r>
            <a:r>
              <a:rPr lang="ru-RU" sz="1330" dirty="0" smtClean="0">
                <a:solidFill>
                  <a:schemeClr val="tx2">
                    <a:lumMod val="75000"/>
                  </a:schemeClr>
                </a:solidFill>
              </a:rPr>
              <a:t> </a:t>
            </a:r>
            <a:r>
              <a:rPr lang="ru-RU" sz="1330" b="1" dirty="0" smtClean="0">
                <a:solidFill>
                  <a:schemeClr val="tx2">
                    <a:lumMod val="75000"/>
                  </a:schemeClr>
                </a:solidFill>
              </a:rPr>
              <a:t>Суд</a:t>
            </a:r>
            <a:r>
              <a:rPr lang="ru-RU" sz="1330" dirty="0" smtClean="0">
                <a:solidFill>
                  <a:schemeClr val="tx2">
                    <a:lumMod val="75000"/>
                  </a:schemeClr>
                </a:solidFill>
              </a:rPr>
              <a:t> соответствующего уровня </a:t>
            </a:r>
            <a:r>
              <a:rPr lang="ru-RU" sz="1330" b="1" dirty="0" smtClean="0">
                <a:solidFill>
                  <a:schemeClr val="tx2">
                    <a:lumMod val="75000"/>
                  </a:schemeClr>
                </a:solidFill>
              </a:rPr>
              <a:t>не вправе отказать в приеме жалобы на нарушение избирательных прав</a:t>
            </a:r>
            <a:r>
              <a:rPr lang="ru-RU" sz="1330" dirty="0" smtClean="0">
                <a:solidFill>
                  <a:schemeClr val="tx2">
                    <a:lumMod val="75000"/>
                  </a:schemeClr>
                </a:solidFill>
              </a:rPr>
              <a:t>, права на участие в референдуме граждан Российской Федерации.</a:t>
            </a:r>
          </a:p>
        </p:txBody>
      </p:sp>
      <p:sp>
        <p:nvSpPr>
          <p:cNvPr id="17" name="Прямоугольник 16"/>
          <p:cNvSpPr/>
          <p:nvPr/>
        </p:nvSpPr>
        <p:spPr>
          <a:xfrm>
            <a:off x="179512" y="1196752"/>
            <a:ext cx="8784976" cy="2520280"/>
          </a:xfrm>
          <a:prstGeom prst="rect">
            <a:avLst/>
          </a:prstGeom>
          <a:solidFill>
            <a:srgbClr val="BFBFBF">
              <a:alpha val="30196"/>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30" b="1" dirty="0" smtClean="0">
                <a:solidFill>
                  <a:schemeClr val="tx2">
                    <a:lumMod val="75000"/>
                  </a:schemeClr>
                </a:solidFill>
              </a:rPr>
              <a:t>п.2.</a:t>
            </a:r>
            <a:r>
              <a:rPr lang="ru-RU" sz="1330" dirty="0" smtClean="0">
                <a:solidFill>
                  <a:schemeClr val="tx2">
                    <a:lumMod val="75000"/>
                  </a:schemeClr>
                </a:solidFill>
              </a:rPr>
              <a:t> </a:t>
            </a:r>
            <a:r>
              <a:rPr lang="ru-RU" sz="1330" b="1" dirty="0" smtClean="0">
                <a:solidFill>
                  <a:schemeClr val="tx2">
                    <a:lumMod val="75000"/>
                  </a:schemeClr>
                </a:solidFill>
              </a:rPr>
              <a:t>Жалоба</a:t>
            </a:r>
            <a:r>
              <a:rPr lang="ru-RU" sz="1330" dirty="0" smtClean="0">
                <a:solidFill>
                  <a:schemeClr val="tx2">
                    <a:lumMod val="75000"/>
                  </a:schemeClr>
                </a:solidFill>
              </a:rPr>
              <a:t> на решение комиссии о регистрации, об отказе в регистрации кандидата (списка кандидатов), инициативной группы по проведению референдума, иной группы участников референдума, о заверении, об отказе в заверении списка кандидатов, списка кандидатов по одномандатным (многомандатным) избирательным округам </a:t>
            </a:r>
            <a:r>
              <a:rPr lang="ru-RU" sz="1330" b="1" dirty="0" smtClean="0">
                <a:solidFill>
                  <a:schemeClr val="tx2">
                    <a:lumMod val="75000"/>
                  </a:schemeClr>
                </a:solidFill>
              </a:rPr>
              <a:t>может быть подана в течение десяти дней </a:t>
            </a:r>
            <a:r>
              <a:rPr lang="ru-RU" sz="1330" dirty="0" smtClean="0">
                <a:solidFill>
                  <a:schemeClr val="tx2">
                    <a:lumMod val="75000"/>
                  </a:schemeClr>
                </a:solidFill>
              </a:rPr>
              <a:t>со дня принятия обжалуемого решения. Жалоба на решение, действие (бездействие) избирательной комиссии, комиссии референдума по иным (кроме заверения, регистрации, отказа в заверении, регистрации списка кандидатов, кандидата) вопросам в период избирательной кампании, кампании референдума может быть подана в соответствующую избирательную комиссию, комиссию референдума </a:t>
            </a:r>
            <a:r>
              <a:rPr lang="ru-RU" sz="1330" b="1" dirty="0" smtClean="0">
                <a:solidFill>
                  <a:schemeClr val="tx2">
                    <a:lumMod val="75000"/>
                  </a:schemeClr>
                </a:solidFill>
              </a:rPr>
              <a:t>в течение 15 дней,</a:t>
            </a:r>
            <a:r>
              <a:rPr lang="ru-RU" sz="1330" dirty="0" smtClean="0">
                <a:solidFill>
                  <a:schemeClr val="tx2">
                    <a:lumMod val="75000"/>
                  </a:schemeClr>
                </a:solidFill>
              </a:rPr>
              <a:t> а после завершения избирательной кампании - </a:t>
            </a:r>
            <a:r>
              <a:rPr lang="ru-RU" sz="1330" b="1" dirty="0" smtClean="0">
                <a:solidFill>
                  <a:schemeClr val="tx2">
                    <a:lumMod val="75000"/>
                  </a:schemeClr>
                </a:solidFill>
              </a:rPr>
              <a:t>в течение 30 дней </a:t>
            </a:r>
            <a:r>
              <a:rPr lang="ru-RU" sz="1330" dirty="0" smtClean="0">
                <a:solidFill>
                  <a:schemeClr val="tx2">
                    <a:lumMod val="75000"/>
                  </a:schemeClr>
                </a:solidFill>
              </a:rPr>
              <a:t>со дня принятия обжалуемого решения. Жалоба на решение избирательной комиссии, комиссии референдума, принятое в соответствии с пунктами 6 и 7 статьи 75 настоящего Федерального закона, может быть подана в период избирательной кампании, кампании референдума </a:t>
            </a:r>
            <a:r>
              <a:rPr lang="ru-RU" sz="1330" b="1" dirty="0" smtClean="0">
                <a:solidFill>
                  <a:schemeClr val="tx2">
                    <a:lumMod val="75000"/>
                  </a:schemeClr>
                </a:solidFill>
              </a:rPr>
              <a:t>в течение пяти дней </a:t>
            </a:r>
            <a:r>
              <a:rPr lang="ru-RU" sz="1330" dirty="0" smtClean="0">
                <a:solidFill>
                  <a:schemeClr val="tx2">
                    <a:lumMod val="75000"/>
                  </a:schemeClr>
                </a:solidFill>
              </a:rPr>
              <a:t>со дня принятия обжалуемого решения, а после завершения избирательной кампании - </a:t>
            </a:r>
            <a:r>
              <a:rPr lang="ru-RU" sz="1330" b="1" dirty="0" smtClean="0">
                <a:solidFill>
                  <a:schemeClr val="tx2">
                    <a:lumMod val="75000"/>
                  </a:schemeClr>
                </a:solidFill>
              </a:rPr>
              <a:t>в течение 15 дней </a:t>
            </a:r>
            <a:r>
              <a:rPr lang="ru-RU" sz="1330" dirty="0" smtClean="0">
                <a:solidFill>
                  <a:schemeClr val="tx2">
                    <a:lumMod val="75000"/>
                  </a:schemeClr>
                </a:solidFill>
              </a:rPr>
              <a:t>со дня принятия обжалуемого решения. Указанные сроки восстановлению не подлежат.</a:t>
            </a:r>
          </a:p>
        </p:txBody>
      </p:sp>
      <p:sp>
        <p:nvSpPr>
          <p:cNvPr id="16" name="Прямоугольник 15"/>
          <p:cNvSpPr/>
          <p:nvPr/>
        </p:nvSpPr>
        <p:spPr>
          <a:xfrm>
            <a:off x="179512" y="692696"/>
            <a:ext cx="1800200" cy="432048"/>
          </a:xfrm>
          <a:prstGeom prst="rect">
            <a:avLst/>
          </a:prstGeom>
          <a:solidFill>
            <a:srgbClr val="7F7F7F">
              <a:alpha val="80000"/>
            </a:srgb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50" b="1" dirty="0" smtClean="0">
                <a:solidFill>
                  <a:schemeClr val="tx2">
                    <a:lumMod val="75000"/>
                  </a:schemeClr>
                </a:solidFill>
              </a:rPr>
              <a:t>ст.78 </a:t>
            </a:r>
          </a:p>
          <a:p>
            <a:pPr algn="ctr"/>
            <a:r>
              <a:rPr lang="ru-RU" sz="1450" b="1" dirty="0" smtClean="0">
                <a:solidFill>
                  <a:schemeClr val="tx2">
                    <a:lumMod val="75000"/>
                  </a:schemeClr>
                </a:solidFill>
              </a:rPr>
              <a:t>67-ФЗ  </a:t>
            </a:r>
            <a:r>
              <a:rPr lang="ru-RU" sz="1450" b="1" dirty="0" smtClean="0">
                <a:solidFill>
                  <a:schemeClr val="tx2">
                    <a:lumMod val="75000"/>
                  </a:schemeClr>
                </a:solidFill>
                <a:ea typeface="Microsoft JhengHei" pitchFamily="34" charset="-120"/>
              </a:rPr>
              <a:t>от 12.06.2002</a:t>
            </a:r>
            <a:endParaRPr lang="ru-RU" sz="1450" b="1" dirty="0" smtClean="0">
              <a:solidFill>
                <a:schemeClr val="tx2">
                  <a:lumMod val="75000"/>
                </a:schemeClr>
              </a:solidFill>
            </a:endParaRPr>
          </a:p>
        </p:txBody>
      </p:sp>
      <p:sp>
        <p:nvSpPr>
          <p:cNvPr id="19" name="Прямоугольник 18"/>
          <p:cNvSpPr/>
          <p:nvPr/>
        </p:nvSpPr>
        <p:spPr>
          <a:xfrm>
            <a:off x="179512" y="3789040"/>
            <a:ext cx="8784976" cy="864096"/>
          </a:xfrm>
          <a:prstGeom prst="rect">
            <a:avLst/>
          </a:prstGeom>
          <a:solidFill>
            <a:srgbClr val="BFBFBF">
              <a:alpha val="30196"/>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30" b="1" dirty="0" smtClean="0">
                <a:solidFill>
                  <a:schemeClr val="tx2">
                    <a:lumMod val="75000"/>
                  </a:schemeClr>
                </a:solidFill>
              </a:rPr>
              <a:t>п.3.</a:t>
            </a:r>
            <a:r>
              <a:rPr lang="ru-RU" sz="1330" dirty="0" smtClean="0">
                <a:solidFill>
                  <a:schemeClr val="tx2">
                    <a:lumMod val="75000"/>
                  </a:schemeClr>
                </a:solidFill>
              </a:rPr>
              <a:t> </a:t>
            </a:r>
            <a:r>
              <a:rPr lang="ru-RU" sz="1330" b="1" dirty="0" smtClean="0">
                <a:solidFill>
                  <a:schemeClr val="tx2">
                    <a:lumMod val="75000"/>
                  </a:schemeClr>
                </a:solidFill>
              </a:rPr>
              <a:t>Заявление об отмене решения комиссии об итогах голосования может быть подано в суд в течение десяти дней со дня принятия решения об итогах голосования. Заявление об отмене решения комиссии о результатах выборов, референдума может быть подано в суд в течение трех месяцев со дня официального опубликования результатов соответствующих выборов, референдума. </a:t>
            </a:r>
            <a:r>
              <a:rPr lang="ru-RU" sz="1330" dirty="0" smtClean="0">
                <a:solidFill>
                  <a:schemeClr val="tx2">
                    <a:lumMod val="75000"/>
                  </a:schemeClr>
                </a:solidFill>
              </a:rPr>
              <a:t>Указанные сроки восстановлению не подлежат.</a:t>
            </a:r>
          </a:p>
        </p:txBody>
      </p:sp>
      <p:sp>
        <p:nvSpPr>
          <p:cNvPr id="25" name="Прямоугольник 24"/>
          <p:cNvSpPr/>
          <p:nvPr/>
        </p:nvSpPr>
        <p:spPr>
          <a:xfrm>
            <a:off x="179512" y="4725144"/>
            <a:ext cx="8784976" cy="1224136"/>
          </a:xfrm>
          <a:prstGeom prst="rect">
            <a:avLst/>
          </a:prstGeom>
          <a:solidFill>
            <a:srgbClr val="BFBFBF">
              <a:alpha val="30196"/>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30" b="1" dirty="0" smtClean="0">
                <a:solidFill>
                  <a:schemeClr val="tx2">
                    <a:lumMod val="75000"/>
                  </a:schemeClr>
                </a:solidFill>
              </a:rPr>
              <a:t>п.4.</a:t>
            </a:r>
            <a:r>
              <a:rPr lang="ru-RU" sz="1330" dirty="0" smtClean="0">
                <a:solidFill>
                  <a:schemeClr val="tx2">
                    <a:lumMod val="75000"/>
                  </a:schemeClr>
                </a:solidFill>
              </a:rPr>
              <a:t> </a:t>
            </a:r>
            <a:r>
              <a:rPr lang="ru-RU" sz="1330" b="1" dirty="0" smtClean="0">
                <a:solidFill>
                  <a:schemeClr val="tx2">
                    <a:lumMod val="75000"/>
                  </a:schemeClr>
                </a:solidFill>
              </a:rPr>
              <a:t>Решения</a:t>
            </a:r>
            <a:r>
              <a:rPr lang="ru-RU" sz="1330" dirty="0" smtClean="0">
                <a:solidFill>
                  <a:schemeClr val="tx2">
                    <a:lumMod val="75000"/>
                  </a:schemeClr>
                </a:solidFill>
              </a:rPr>
              <a:t> по жалобам, поступившим до дня голосования в период избирательной кампании, кампании референдума, </a:t>
            </a:r>
            <a:r>
              <a:rPr lang="ru-RU" sz="1330" b="1" dirty="0" smtClean="0">
                <a:solidFill>
                  <a:schemeClr val="tx2">
                    <a:lumMod val="75000"/>
                  </a:schemeClr>
                </a:solidFill>
              </a:rPr>
              <a:t>принимаются в пятидневный срок</a:t>
            </a:r>
            <a:r>
              <a:rPr lang="ru-RU" sz="1330" dirty="0" smtClean="0">
                <a:solidFill>
                  <a:schemeClr val="tx2">
                    <a:lumMod val="75000"/>
                  </a:schemeClr>
                </a:solidFill>
              </a:rPr>
              <a:t>, но не позднее дня, предшествующего дню голосования, а в день голосования или в день, следующий за днем голосования, - </a:t>
            </a:r>
            <a:r>
              <a:rPr lang="ru-RU" sz="1330" b="1" dirty="0" smtClean="0">
                <a:solidFill>
                  <a:schemeClr val="tx2">
                    <a:lumMod val="75000"/>
                  </a:schemeClr>
                </a:solidFill>
              </a:rPr>
              <a:t>немедленно</a:t>
            </a:r>
            <a:r>
              <a:rPr lang="ru-RU" sz="1330" dirty="0" smtClean="0">
                <a:solidFill>
                  <a:schemeClr val="tx2">
                    <a:lumMod val="75000"/>
                  </a:schemeClr>
                </a:solidFill>
              </a:rPr>
              <a:t>. Если факты, содержащиеся в жалобах, требуют дополнительной проверки, решения по ним принимаются не позднее чем </a:t>
            </a:r>
            <a:r>
              <a:rPr lang="ru-RU" sz="1330" b="1" dirty="0" smtClean="0">
                <a:solidFill>
                  <a:schemeClr val="tx2">
                    <a:lumMod val="75000"/>
                  </a:schemeClr>
                </a:solidFill>
              </a:rPr>
              <a:t>в десятидневный срок</a:t>
            </a:r>
            <a:r>
              <a:rPr lang="ru-RU" sz="1330" dirty="0" smtClean="0">
                <a:solidFill>
                  <a:schemeClr val="tx2">
                    <a:lumMod val="75000"/>
                  </a:schemeClr>
                </a:solidFill>
              </a:rPr>
              <a:t>. По жалобе на решение комиссии об итогах голосования, о результатах выборов, референдума суд обязан принять решение не позднее чем </a:t>
            </a:r>
            <a:r>
              <a:rPr lang="ru-RU" sz="1330" b="1" dirty="0" smtClean="0">
                <a:solidFill>
                  <a:schemeClr val="tx2">
                    <a:lumMod val="75000"/>
                  </a:schemeClr>
                </a:solidFill>
              </a:rPr>
              <a:t>в двухмесячный срок </a:t>
            </a:r>
            <a:r>
              <a:rPr lang="ru-RU" sz="1330" dirty="0" smtClean="0">
                <a:solidFill>
                  <a:schemeClr val="tx2">
                    <a:lumMod val="75000"/>
                  </a:schemeClr>
                </a:solidFill>
              </a:rPr>
              <a:t>со дня подачи жалобы.</a:t>
            </a:r>
          </a:p>
        </p:txBody>
      </p:sp>
      <p:sp>
        <p:nvSpPr>
          <p:cNvPr id="26" name="Прямоугольник 25"/>
          <p:cNvSpPr/>
          <p:nvPr/>
        </p:nvSpPr>
        <p:spPr>
          <a:xfrm>
            <a:off x="179512" y="6021288"/>
            <a:ext cx="8784976" cy="648072"/>
          </a:xfrm>
          <a:prstGeom prst="rect">
            <a:avLst/>
          </a:prstGeom>
          <a:solidFill>
            <a:srgbClr val="BFBFBF">
              <a:alpha val="30196"/>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30" b="1" dirty="0" smtClean="0">
                <a:solidFill>
                  <a:schemeClr val="tx2">
                    <a:lumMod val="75000"/>
                  </a:schemeClr>
                </a:solidFill>
              </a:rPr>
              <a:t>п.5.</a:t>
            </a:r>
            <a:r>
              <a:rPr lang="ru-RU" sz="1330" dirty="0" smtClean="0">
                <a:solidFill>
                  <a:schemeClr val="tx2">
                    <a:lumMod val="75000"/>
                  </a:schemeClr>
                </a:solidFill>
              </a:rPr>
              <a:t> </a:t>
            </a:r>
            <a:r>
              <a:rPr lang="ru-RU" sz="1330" b="1" dirty="0" smtClean="0">
                <a:solidFill>
                  <a:schemeClr val="tx2">
                    <a:lumMod val="75000"/>
                  </a:schemeClr>
                </a:solidFill>
              </a:rPr>
              <a:t>Заявление об отмене регистрации кандидата, списка кандидатов может быть подано в суд не позднее чем за восемь дней до дня голосования </a:t>
            </a:r>
            <a:r>
              <a:rPr lang="ru-RU" sz="1330" dirty="0" smtClean="0">
                <a:solidFill>
                  <a:schemeClr val="tx2">
                    <a:lumMod val="75000"/>
                  </a:schemeClr>
                </a:solidFill>
              </a:rPr>
              <a:t>(в том числе повторного). </a:t>
            </a:r>
            <a:r>
              <a:rPr lang="ru-RU" sz="1330" b="1" dirty="0" smtClean="0">
                <a:solidFill>
                  <a:schemeClr val="tx2">
                    <a:lumMod val="75000"/>
                  </a:schemeClr>
                </a:solidFill>
              </a:rPr>
              <a:t>Решение суда должно быть принято не позднее чем за пять дней до дня голосования.</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149</a:t>
            </a:r>
            <a:endParaRPr lang="ru-RU" b="1" dirty="0">
              <a:solidFill>
                <a:schemeClr val="bg1"/>
              </a:solidFill>
            </a:endParaRPr>
          </a:p>
        </p:txBody>
      </p:sp>
      <p:sp>
        <p:nvSpPr>
          <p:cNvPr id="13" name="Прямоугольник 12"/>
          <p:cNvSpPr/>
          <p:nvPr/>
        </p:nvSpPr>
        <p:spPr>
          <a:xfrm>
            <a:off x="107504" y="0"/>
            <a:ext cx="885698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4.2.11. Рассмотрение избирательных споров </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460432"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150</a:t>
            </a:r>
            <a:endParaRPr lang="ru-RU" b="1" dirty="0">
              <a:solidFill>
                <a:schemeClr val="bg1"/>
              </a:solidFill>
            </a:endParaRPr>
          </a:p>
        </p:txBody>
      </p:sp>
      <p:sp>
        <p:nvSpPr>
          <p:cNvPr id="9" name="Заголовок 1"/>
          <p:cNvSpPr txBox="1">
            <a:spLocks/>
          </p:cNvSpPr>
          <p:nvPr/>
        </p:nvSpPr>
        <p:spPr>
          <a:xfrm>
            <a:off x="611560" y="2348880"/>
            <a:ext cx="7776864" cy="1728192"/>
          </a:xfrm>
          <a:prstGeom prst="rect">
            <a:avLst/>
          </a:prstGeom>
          <a:effectLst>
            <a:innerShdw dir="16800000">
              <a:prstClr val="black"/>
            </a:innerShdw>
          </a:effectLst>
        </p:spPr>
        <p:txBody>
          <a:bodyPr vert="horz" wrap="square" anchor="ctr" anchorCtr="0">
            <a:noAutofit/>
          </a:bodyPr>
          <a:lstStyle/>
          <a:p>
            <a:pPr marL="484632" marR="0" lvl="0" indent="0" algn="ctr" defTabSz="914400" rtl="0" eaLnBrk="1" fontAlgn="auto" latinLnBrk="0" hangingPunct="1">
              <a:lnSpc>
                <a:spcPct val="150000"/>
              </a:lnSpc>
              <a:spcBef>
                <a:spcPct val="0"/>
              </a:spcBef>
              <a:spcAft>
                <a:spcPts val="0"/>
              </a:spcAft>
              <a:buClrTx/>
              <a:buSzTx/>
              <a:buFontTx/>
              <a:buNone/>
              <a:tabLst/>
              <a:defRPr/>
            </a:pPr>
            <a:r>
              <a:rPr lang="ru-RU" sz="4400" b="1" noProof="0" dirty="0" smtClean="0">
                <a:ln w="6350">
                  <a:solidFill>
                    <a:schemeClr val="accent6"/>
                  </a:solidFill>
                </a:ln>
                <a:solidFill>
                  <a:srgbClr val="0070C0"/>
                </a:solidFill>
                <a:effectLst>
                  <a:outerShdw blurRad="26000" dist="26000" dir="14500000" algn="tl" rotWithShape="0">
                    <a:srgbClr val="000000">
                      <a:alpha val="40000"/>
                    </a:srgbClr>
                  </a:outerShdw>
                </a:effectLst>
                <a:latin typeface="+mj-lt"/>
                <a:ea typeface="+mj-ea"/>
                <a:cs typeface="+mj-cs"/>
              </a:rPr>
              <a:t>5</a:t>
            </a:r>
            <a:r>
              <a:rPr kumimoji="0" lang="ru-RU" sz="4400" b="1" i="0" u="none" strike="noStrike" kern="1200" cap="none" spc="0" normalizeH="0" baseline="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 </a:t>
            </a:r>
            <a:r>
              <a:rPr lang="ru-RU" sz="4400" b="1" noProof="0" dirty="0" smtClean="0">
                <a:ln w="6350">
                  <a:solidFill>
                    <a:schemeClr val="accent6"/>
                  </a:solidFill>
                </a:ln>
                <a:solidFill>
                  <a:srgbClr val="0070C0"/>
                </a:solidFill>
                <a:effectLst>
                  <a:outerShdw blurRad="26000" dist="26000" dir="14500000" algn="tl" rotWithShape="0">
                    <a:srgbClr val="000000">
                      <a:alpha val="40000"/>
                    </a:srgbClr>
                  </a:outerShdw>
                </a:effectLst>
                <a:latin typeface="+mj-lt"/>
                <a:ea typeface="+mj-ea"/>
                <a:cs typeface="+mj-cs"/>
              </a:rPr>
              <a:t>ОТВЕТСТВЕННОСТЬ</a:t>
            </a:r>
            <a:endParaRPr kumimoji="0" lang="ru-RU" sz="4400" b="1" i="0" u="none" strike="noStrike" kern="1200" cap="none" spc="0" normalizeH="0" baseline="0" noProof="0" dirty="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 Ответственность</a:t>
            </a:r>
          </a:p>
        </p:txBody>
      </p:sp>
      <p:sp>
        <p:nvSpPr>
          <p:cNvPr id="19" name="Прямоугольник 18"/>
          <p:cNvSpPr/>
          <p:nvPr/>
        </p:nvSpPr>
        <p:spPr>
          <a:xfrm>
            <a:off x="467544" y="764704"/>
            <a:ext cx="8208912" cy="1080120"/>
          </a:xfrm>
          <a:prstGeom prst="rect">
            <a:avLst/>
          </a:prstGeom>
          <a:solidFill>
            <a:srgbClr val="C6D9F1">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smtClean="0">
                <a:solidFill>
                  <a:schemeClr val="accent1">
                    <a:lumMod val="50000"/>
                  </a:schemeClr>
                </a:solidFill>
              </a:rPr>
              <a:t>Юридическая ответственность </a:t>
            </a:r>
            <a:r>
              <a:rPr lang="ru-RU" sz="1600" dirty="0" smtClean="0">
                <a:solidFill>
                  <a:schemeClr val="accent1">
                    <a:lumMod val="50000"/>
                  </a:schemeClr>
                </a:solidFill>
              </a:rPr>
              <a:t>– мера государственного принуждения – возложение уполномоченными органами на лицо, допустившее нарушение правовых норм, обязанности претерпеть установленные законодательством неблагоприятные последствия.</a:t>
            </a:r>
          </a:p>
        </p:txBody>
      </p:sp>
      <p:sp>
        <p:nvSpPr>
          <p:cNvPr id="12" name="Прямоугольник 11"/>
          <p:cNvSpPr/>
          <p:nvPr/>
        </p:nvSpPr>
        <p:spPr>
          <a:xfrm>
            <a:off x="467544" y="2060848"/>
            <a:ext cx="8208912" cy="288032"/>
          </a:xfrm>
          <a:prstGeom prst="rect">
            <a:avLst/>
          </a:prstGeom>
          <a:solidFill>
            <a:schemeClr val="tx2">
              <a:lumMod val="20000"/>
              <a:lumOff val="80000"/>
              <a:alpha val="69804"/>
            </a:scheme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1">
                    <a:lumMod val="50000"/>
                  </a:schemeClr>
                </a:solidFill>
              </a:rPr>
              <a:t>Юридическая ответственность:</a:t>
            </a:r>
          </a:p>
        </p:txBody>
      </p:sp>
      <p:sp>
        <p:nvSpPr>
          <p:cNvPr id="21" name="Прямоугольник 20"/>
          <p:cNvSpPr/>
          <p:nvPr/>
        </p:nvSpPr>
        <p:spPr>
          <a:xfrm>
            <a:off x="1043608" y="2348880"/>
            <a:ext cx="7632848" cy="2520280"/>
          </a:xfrm>
          <a:prstGeom prst="rect">
            <a:avLst/>
          </a:prstGeom>
          <a:solidFill>
            <a:schemeClr val="tx2">
              <a:lumMod val="20000"/>
              <a:lumOff val="80000"/>
              <a:alpha val="69804"/>
            </a:scheme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Font typeface="Wingdings" pitchFamily="2" charset="2"/>
              <a:buChar char="Ø"/>
            </a:pPr>
            <a:r>
              <a:rPr lang="ru-RU" sz="1600" dirty="0" smtClean="0">
                <a:solidFill>
                  <a:schemeClr val="accent1">
                    <a:lumMod val="50000"/>
                  </a:schemeClr>
                </a:solidFill>
              </a:rPr>
              <a:t>  наступает за совершение правонарушения;</a:t>
            </a:r>
          </a:p>
          <a:p>
            <a:pPr algn="just">
              <a:lnSpc>
                <a:spcPct val="150000"/>
              </a:lnSpc>
              <a:buFont typeface="Wingdings" pitchFamily="2" charset="2"/>
              <a:buChar char="Ø"/>
            </a:pPr>
            <a:r>
              <a:rPr lang="ru-RU" sz="1600" dirty="0" smtClean="0">
                <a:solidFill>
                  <a:schemeClr val="accent1">
                    <a:lumMod val="50000"/>
                  </a:schemeClr>
                </a:solidFill>
              </a:rPr>
              <a:t>  устанавливается государством;</a:t>
            </a:r>
          </a:p>
          <a:p>
            <a:pPr algn="just">
              <a:lnSpc>
                <a:spcPct val="150000"/>
              </a:lnSpc>
              <a:buFont typeface="Wingdings" pitchFamily="2" charset="2"/>
              <a:buChar char="Ø"/>
            </a:pPr>
            <a:r>
              <a:rPr lang="ru-RU" sz="1600" dirty="0" smtClean="0">
                <a:solidFill>
                  <a:schemeClr val="accent1">
                    <a:lumMod val="50000"/>
                  </a:schemeClr>
                </a:solidFill>
              </a:rPr>
              <a:t>  связана с применением к правонарушителям санкций уполномоченным на то государственным органом и (или) должностными лицами;</a:t>
            </a:r>
          </a:p>
          <a:p>
            <a:pPr algn="just">
              <a:lnSpc>
                <a:spcPct val="150000"/>
              </a:lnSpc>
              <a:buFont typeface="Wingdings" pitchFamily="2" charset="2"/>
              <a:buChar char="Ø"/>
            </a:pPr>
            <a:r>
              <a:rPr lang="ru-RU" sz="1600" dirty="0" smtClean="0">
                <a:solidFill>
                  <a:schemeClr val="accent1">
                    <a:lumMod val="50000"/>
                  </a:schemeClr>
                </a:solidFill>
              </a:rPr>
              <a:t>  связана с наступления для правонарушителя негативных последствий, выражающихся в ограничении или лишении его определенных прав;</a:t>
            </a:r>
          </a:p>
          <a:p>
            <a:pPr algn="just">
              <a:lnSpc>
                <a:spcPct val="150000"/>
              </a:lnSpc>
              <a:buFont typeface="Wingdings" pitchFamily="2" charset="2"/>
              <a:buChar char="Ø"/>
            </a:pPr>
            <a:r>
              <a:rPr lang="ru-RU" sz="1600" dirty="0" smtClean="0">
                <a:solidFill>
                  <a:schemeClr val="accent1">
                    <a:lumMod val="50000"/>
                  </a:schemeClr>
                </a:solidFill>
              </a:rPr>
              <a:t>  реализуется в установленной государством процессуальной форме.</a:t>
            </a:r>
          </a:p>
        </p:txBody>
      </p:sp>
      <p:sp>
        <p:nvSpPr>
          <p:cNvPr id="23" name="Прямоугольник 22"/>
          <p:cNvSpPr/>
          <p:nvPr/>
        </p:nvSpPr>
        <p:spPr>
          <a:xfrm>
            <a:off x="467544" y="2348880"/>
            <a:ext cx="576064" cy="2520280"/>
          </a:xfrm>
          <a:prstGeom prst="rect">
            <a:avLst/>
          </a:prstGeom>
          <a:solidFill>
            <a:schemeClr val="tx2">
              <a:lumMod val="20000"/>
              <a:lumOff val="80000"/>
              <a:alpha val="69804"/>
            </a:scheme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b="1" dirty="0" smtClean="0">
              <a:solidFill>
                <a:schemeClr val="bg1"/>
              </a:solidFill>
            </a:endParaRPr>
          </a:p>
        </p:txBody>
      </p:sp>
      <p:sp>
        <p:nvSpPr>
          <p:cNvPr id="24" name="Прямоугольник 23"/>
          <p:cNvSpPr/>
          <p:nvPr/>
        </p:nvSpPr>
        <p:spPr>
          <a:xfrm>
            <a:off x="467544" y="5085184"/>
            <a:ext cx="8208912" cy="360040"/>
          </a:xfrm>
          <a:prstGeom prst="rect">
            <a:avLst/>
          </a:prstGeom>
          <a:solidFill>
            <a:srgbClr val="C6D9F1">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smtClean="0">
                <a:solidFill>
                  <a:schemeClr val="accent1">
                    <a:lumMod val="50000"/>
                  </a:schemeClr>
                </a:solidFill>
              </a:rPr>
              <a:t>Основные виды ответственности за нарушение законодательства о выборах:</a:t>
            </a:r>
          </a:p>
        </p:txBody>
      </p:sp>
      <p:sp>
        <p:nvSpPr>
          <p:cNvPr id="27" name="Прямоугольник 26"/>
          <p:cNvSpPr/>
          <p:nvPr/>
        </p:nvSpPr>
        <p:spPr>
          <a:xfrm>
            <a:off x="1043608" y="5445224"/>
            <a:ext cx="7632848" cy="1080120"/>
          </a:xfrm>
          <a:prstGeom prst="rect">
            <a:avLst/>
          </a:prstGeom>
          <a:solidFill>
            <a:srgbClr val="C6D9F1">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rabicPeriod"/>
            </a:pPr>
            <a:r>
              <a:rPr lang="ru-RU" sz="1600" dirty="0" smtClean="0">
                <a:solidFill>
                  <a:schemeClr val="accent1">
                    <a:lumMod val="50000"/>
                  </a:schemeClr>
                </a:solidFill>
              </a:rPr>
              <a:t>Конституционно-правовая ответственность;</a:t>
            </a:r>
          </a:p>
          <a:p>
            <a:pPr marL="342900" indent="-342900" algn="just">
              <a:lnSpc>
                <a:spcPct val="150000"/>
              </a:lnSpc>
              <a:buFont typeface="+mj-lt"/>
              <a:buAutoNum type="arabicPeriod"/>
            </a:pPr>
            <a:r>
              <a:rPr lang="ru-RU" sz="1600" dirty="0" smtClean="0">
                <a:solidFill>
                  <a:schemeClr val="accent1">
                    <a:lumMod val="50000"/>
                  </a:schemeClr>
                </a:solidFill>
              </a:rPr>
              <a:t>Административная ответственность;</a:t>
            </a:r>
          </a:p>
          <a:p>
            <a:pPr marL="342900" indent="-342900">
              <a:lnSpc>
                <a:spcPct val="150000"/>
              </a:lnSpc>
              <a:buFont typeface="+mj-lt"/>
              <a:buAutoNum type="arabicPeriod"/>
            </a:pPr>
            <a:r>
              <a:rPr lang="ru-RU" sz="1600" dirty="0" smtClean="0">
                <a:solidFill>
                  <a:schemeClr val="accent1">
                    <a:lumMod val="50000"/>
                  </a:schemeClr>
                </a:solidFill>
              </a:rPr>
              <a:t> Уголовная ответственность</a:t>
            </a:r>
          </a:p>
        </p:txBody>
      </p:sp>
      <p:sp>
        <p:nvSpPr>
          <p:cNvPr id="28" name="Прямоугольник 27"/>
          <p:cNvSpPr/>
          <p:nvPr/>
        </p:nvSpPr>
        <p:spPr>
          <a:xfrm>
            <a:off x="467544" y="5445224"/>
            <a:ext cx="576064" cy="1080120"/>
          </a:xfrm>
          <a:prstGeom prst="rect">
            <a:avLst/>
          </a:prstGeom>
          <a:solidFill>
            <a:srgbClr val="C6D9F1">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b="1" dirty="0" smtClean="0">
              <a:solidFill>
                <a:schemeClr val="bg1"/>
              </a:solidFill>
            </a:endParaRP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151</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44624"/>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5.1. Конституционно-правовая ответственность</a:t>
            </a:r>
          </a:p>
        </p:txBody>
      </p:sp>
      <p:sp>
        <p:nvSpPr>
          <p:cNvPr id="19" name="Прямоугольник 18"/>
          <p:cNvSpPr/>
          <p:nvPr/>
        </p:nvSpPr>
        <p:spPr>
          <a:xfrm>
            <a:off x="179512" y="764704"/>
            <a:ext cx="8784976" cy="864096"/>
          </a:xfrm>
          <a:prstGeom prst="rect">
            <a:avLst/>
          </a:prstGeom>
          <a:solidFill>
            <a:srgbClr val="FFFFCC">
              <a:alpha val="69804"/>
            </a:srgbClr>
          </a:solidFill>
          <a:ln w="3175" cap="sq" cmpd="sng">
            <a:solidFill>
              <a:schemeClr val="tx2">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accent1">
                    <a:lumMod val="50000"/>
                  </a:schemeClr>
                </a:solidFill>
              </a:rPr>
              <a:t>Конституционно-правовая ответственность </a:t>
            </a:r>
            <a:r>
              <a:rPr lang="ru-RU" sz="1600" dirty="0" smtClean="0">
                <a:solidFill>
                  <a:schemeClr val="accent1">
                    <a:lumMod val="50000"/>
                  </a:schemeClr>
                </a:solidFill>
              </a:rPr>
              <a:t>наступает через применение компетентными государственными органами к субъектам, виновным в совершении нарушений избирательного законодательства, санкций, предусмотренных конституционным законодательством.</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152</a:t>
            </a:r>
            <a:endParaRPr lang="ru-RU" b="1" dirty="0">
              <a:solidFill>
                <a:schemeClr val="bg1"/>
              </a:solidFill>
            </a:endParaRPr>
          </a:p>
        </p:txBody>
      </p:sp>
      <p:sp>
        <p:nvSpPr>
          <p:cNvPr id="13" name="Прямоугольник 12"/>
          <p:cNvSpPr/>
          <p:nvPr/>
        </p:nvSpPr>
        <p:spPr>
          <a:xfrm>
            <a:off x="179512" y="1772816"/>
            <a:ext cx="8784976" cy="288032"/>
          </a:xfrm>
          <a:prstGeom prst="rect">
            <a:avLst/>
          </a:prstGeom>
          <a:solidFill>
            <a:srgbClr val="FFFFCC">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accent1">
                    <a:lumMod val="50000"/>
                  </a:schemeClr>
                </a:solidFill>
              </a:rPr>
              <a:t>Эти санкции специфичны и содержатся в таких Федеральных законах Российской Федерации,  как:</a:t>
            </a:r>
          </a:p>
        </p:txBody>
      </p:sp>
      <p:sp>
        <p:nvSpPr>
          <p:cNvPr id="14" name="Прямоугольник 13"/>
          <p:cNvSpPr/>
          <p:nvPr/>
        </p:nvSpPr>
        <p:spPr>
          <a:xfrm>
            <a:off x="683568" y="2060848"/>
            <a:ext cx="8289304" cy="1584176"/>
          </a:xfrm>
          <a:prstGeom prst="rect">
            <a:avLst/>
          </a:prstGeom>
          <a:solidFill>
            <a:srgbClr val="FFFFCC">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80000"/>
              <a:buFont typeface="Wingdings" pitchFamily="2" charset="2"/>
              <a:buChar char="q"/>
            </a:pPr>
            <a:r>
              <a:rPr lang="ru-RU" sz="1600" dirty="0" smtClean="0">
                <a:solidFill>
                  <a:schemeClr val="accent1">
                    <a:lumMod val="50000"/>
                  </a:schemeClr>
                </a:solidFill>
              </a:rPr>
              <a:t>  «Об основных гарантиях избирательных прав и права на участие в референдуме граждан Российской Федерации»;</a:t>
            </a:r>
          </a:p>
          <a:p>
            <a:pPr>
              <a:buSzPct val="80000"/>
              <a:buFont typeface="Wingdings" pitchFamily="2" charset="2"/>
              <a:buChar char="q"/>
            </a:pPr>
            <a:r>
              <a:rPr lang="ru-RU" sz="1600" dirty="0" smtClean="0">
                <a:solidFill>
                  <a:schemeClr val="accent1">
                    <a:lumMod val="50000"/>
                  </a:schemeClr>
                </a:solidFill>
              </a:rPr>
              <a:t>  «О выборах Президента Российской Федерации»;</a:t>
            </a:r>
          </a:p>
          <a:p>
            <a:pPr>
              <a:buSzPct val="80000"/>
              <a:buFont typeface="Wingdings" pitchFamily="2" charset="2"/>
              <a:buChar char="q"/>
            </a:pPr>
            <a:r>
              <a:rPr lang="ru-RU" sz="1600" dirty="0" smtClean="0">
                <a:solidFill>
                  <a:schemeClr val="accent1">
                    <a:lumMod val="50000"/>
                  </a:schemeClr>
                </a:solidFill>
              </a:rPr>
              <a:t> «О выборах депутатов Государственной Думы Федерального Собрания Российской Федерации»;</a:t>
            </a:r>
          </a:p>
          <a:p>
            <a:pPr>
              <a:buSzPct val="80000"/>
              <a:buFont typeface="Wingdings" pitchFamily="2" charset="2"/>
              <a:buChar char="q"/>
            </a:pPr>
            <a:r>
              <a:rPr lang="ru-RU" sz="1600" dirty="0" smtClean="0">
                <a:solidFill>
                  <a:schemeClr val="accent1">
                    <a:lumMod val="50000"/>
                  </a:schemeClr>
                </a:solidFill>
              </a:rPr>
              <a:t>  закон РФ «О средствах массовой информации».</a:t>
            </a:r>
          </a:p>
        </p:txBody>
      </p:sp>
      <p:sp>
        <p:nvSpPr>
          <p:cNvPr id="15" name="Прямоугольник 14"/>
          <p:cNvSpPr/>
          <p:nvPr/>
        </p:nvSpPr>
        <p:spPr>
          <a:xfrm>
            <a:off x="1619672" y="3861048"/>
            <a:ext cx="5832648" cy="504056"/>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50000"/>
                  </a:schemeClr>
                </a:solidFill>
              </a:rPr>
              <a:t>Субъекты конституционно-правовой ответственности – участники избирательного процесса (специальные субъекты)</a:t>
            </a:r>
          </a:p>
        </p:txBody>
      </p:sp>
      <p:sp>
        <p:nvSpPr>
          <p:cNvPr id="16" name="Прямоугольник 15"/>
          <p:cNvSpPr/>
          <p:nvPr/>
        </p:nvSpPr>
        <p:spPr>
          <a:xfrm>
            <a:off x="2051720" y="4581128"/>
            <a:ext cx="1791816"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50000"/>
                  </a:schemeClr>
                </a:solidFill>
              </a:rPr>
              <a:t>коллективные</a:t>
            </a:r>
          </a:p>
        </p:txBody>
      </p:sp>
      <p:sp>
        <p:nvSpPr>
          <p:cNvPr id="17" name="Прямоугольник 16"/>
          <p:cNvSpPr/>
          <p:nvPr/>
        </p:nvSpPr>
        <p:spPr>
          <a:xfrm>
            <a:off x="5220072" y="4581128"/>
            <a:ext cx="1791816"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50000"/>
                  </a:schemeClr>
                </a:solidFill>
              </a:rPr>
              <a:t>индивидуальные</a:t>
            </a:r>
          </a:p>
        </p:txBody>
      </p:sp>
      <p:sp>
        <p:nvSpPr>
          <p:cNvPr id="18" name="Прямоугольник 17"/>
          <p:cNvSpPr/>
          <p:nvPr/>
        </p:nvSpPr>
        <p:spPr>
          <a:xfrm>
            <a:off x="1763688" y="5085184"/>
            <a:ext cx="2520280"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избирательные объединения, в том числе политпартии</a:t>
            </a:r>
          </a:p>
        </p:txBody>
      </p:sp>
      <p:sp>
        <p:nvSpPr>
          <p:cNvPr id="25" name="Прямоугольник 24"/>
          <p:cNvSpPr/>
          <p:nvPr/>
        </p:nvSpPr>
        <p:spPr>
          <a:xfrm>
            <a:off x="1763688" y="5517232"/>
            <a:ext cx="2520280"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избирательные комиссии, комиссии референдума</a:t>
            </a:r>
          </a:p>
        </p:txBody>
      </p:sp>
      <p:sp>
        <p:nvSpPr>
          <p:cNvPr id="26" name="Прямоугольник 25"/>
          <p:cNvSpPr/>
          <p:nvPr/>
        </p:nvSpPr>
        <p:spPr>
          <a:xfrm>
            <a:off x="1763688" y="5949280"/>
            <a:ext cx="2520280"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инициативные и иные группы референдума</a:t>
            </a:r>
          </a:p>
        </p:txBody>
      </p:sp>
      <p:sp>
        <p:nvSpPr>
          <p:cNvPr id="29" name="Прямоугольник 28"/>
          <p:cNvSpPr/>
          <p:nvPr/>
        </p:nvSpPr>
        <p:spPr>
          <a:xfrm>
            <a:off x="1763688" y="6381328"/>
            <a:ext cx="2520280" cy="288032"/>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средства массовой информации</a:t>
            </a:r>
          </a:p>
        </p:txBody>
      </p:sp>
      <p:sp>
        <p:nvSpPr>
          <p:cNvPr id="31" name="Прямоугольник 30"/>
          <p:cNvSpPr/>
          <p:nvPr/>
        </p:nvSpPr>
        <p:spPr>
          <a:xfrm>
            <a:off x="4788024" y="5085184"/>
            <a:ext cx="2520280" cy="216024"/>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кандидаты</a:t>
            </a:r>
          </a:p>
        </p:txBody>
      </p:sp>
      <p:sp>
        <p:nvSpPr>
          <p:cNvPr id="32" name="Прямоугольник 31"/>
          <p:cNvSpPr/>
          <p:nvPr/>
        </p:nvSpPr>
        <p:spPr>
          <a:xfrm>
            <a:off x="4788024" y="5373216"/>
            <a:ext cx="2520280" cy="216024"/>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члены избирательных комиссий</a:t>
            </a:r>
          </a:p>
        </p:txBody>
      </p:sp>
      <p:sp>
        <p:nvSpPr>
          <p:cNvPr id="33" name="Прямоугольник 32"/>
          <p:cNvSpPr/>
          <p:nvPr/>
        </p:nvSpPr>
        <p:spPr>
          <a:xfrm>
            <a:off x="4788024" y="5661248"/>
            <a:ext cx="2520280" cy="216024"/>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наблюдатели</a:t>
            </a:r>
          </a:p>
        </p:txBody>
      </p:sp>
      <p:sp>
        <p:nvSpPr>
          <p:cNvPr id="34" name="Прямоугольник 33"/>
          <p:cNvSpPr/>
          <p:nvPr/>
        </p:nvSpPr>
        <p:spPr>
          <a:xfrm>
            <a:off x="4788024" y="5949280"/>
            <a:ext cx="2520280" cy="288032"/>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доверенные лица</a:t>
            </a:r>
          </a:p>
        </p:txBody>
      </p:sp>
      <p:sp>
        <p:nvSpPr>
          <p:cNvPr id="35" name="Прямоугольник 34"/>
          <p:cNvSpPr/>
          <p:nvPr/>
        </p:nvSpPr>
        <p:spPr>
          <a:xfrm>
            <a:off x="4788024" y="6309320"/>
            <a:ext cx="2520280" cy="360040"/>
          </a:xfrm>
          <a:prstGeom prst="rect">
            <a:avLst/>
          </a:prstGeom>
          <a:solidFill>
            <a:srgbClr val="FCD5B5">
              <a:alpha val="69804"/>
            </a:srgbClr>
          </a:solidFill>
          <a:ln w="3175" cap="sq" cmpd="sng">
            <a:solidFill>
              <a:schemeClr val="accent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accent1">
                    <a:lumMod val="50000"/>
                  </a:schemeClr>
                </a:solidFill>
              </a:rPr>
              <a:t>избиратели, участники референдума</a:t>
            </a:r>
          </a:p>
        </p:txBody>
      </p:sp>
      <p:cxnSp>
        <p:nvCxnSpPr>
          <p:cNvPr id="52" name="Прямая соединительная линия 51"/>
          <p:cNvCxnSpPr/>
          <p:nvPr/>
        </p:nvCxnSpPr>
        <p:spPr>
          <a:xfrm>
            <a:off x="1331640" y="4725144"/>
            <a:ext cx="0" cy="1800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a:off x="1331640" y="4725144"/>
            <a:ext cx="720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7740352" y="4725144"/>
            <a:ext cx="0" cy="1800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1331640" y="5301208"/>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1331640" y="5661248"/>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a:off x="1331640" y="6093296"/>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1331640" y="6525344"/>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 стрелкой 100"/>
          <p:cNvCxnSpPr/>
          <p:nvPr/>
        </p:nvCxnSpPr>
        <p:spPr>
          <a:xfrm flipH="1" flipV="1">
            <a:off x="7308304" y="5193196"/>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3" name="Прямоугольник 102"/>
          <p:cNvSpPr/>
          <p:nvPr/>
        </p:nvSpPr>
        <p:spPr>
          <a:xfrm>
            <a:off x="179512" y="2060848"/>
            <a:ext cx="504056" cy="1584176"/>
          </a:xfrm>
          <a:prstGeom prst="rect">
            <a:avLst/>
          </a:prstGeom>
          <a:solidFill>
            <a:srgbClr val="FFFFCC">
              <a:alpha val="69804"/>
            </a:srgbClr>
          </a:solidFill>
          <a:ln w="3175" cap="sq"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dirty="0" smtClean="0">
              <a:solidFill>
                <a:schemeClr val="accent1">
                  <a:lumMod val="50000"/>
                </a:schemeClr>
              </a:solidFill>
            </a:endParaRPr>
          </a:p>
        </p:txBody>
      </p:sp>
      <p:sp>
        <p:nvSpPr>
          <p:cNvPr id="104" name="Прямоугольник 103"/>
          <p:cNvSpPr/>
          <p:nvPr/>
        </p:nvSpPr>
        <p:spPr>
          <a:xfrm>
            <a:off x="179512" y="1772816"/>
            <a:ext cx="8784976" cy="1872208"/>
          </a:xfrm>
          <a:prstGeom prst="rect">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5" name="Прямая со стрелкой 104"/>
          <p:cNvCxnSpPr/>
          <p:nvPr/>
        </p:nvCxnSpPr>
        <p:spPr>
          <a:xfrm>
            <a:off x="2987824" y="4365104"/>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a:off x="6156176" y="4365104"/>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flipH="1">
            <a:off x="7020272" y="4725144"/>
            <a:ext cx="720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p:nvPr/>
        </p:nvCxnSpPr>
        <p:spPr>
          <a:xfrm flipH="1" flipV="1">
            <a:off x="7308304" y="5445224"/>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flipH="1" flipV="1">
            <a:off x="7308304" y="5805264"/>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3" name="Прямая со стрелкой 132"/>
          <p:cNvCxnSpPr/>
          <p:nvPr/>
        </p:nvCxnSpPr>
        <p:spPr>
          <a:xfrm flipH="1" flipV="1">
            <a:off x="7308304" y="6093296"/>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flipH="1" flipV="1">
            <a:off x="7308304" y="6525344"/>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Рисунок 47" descr="go-next.png"/>
          <p:cNvPicPr>
            <a:picLocks noChangeAspect="1"/>
          </p:cNvPicPr>
          <p:nvPr/>
        </p:nvPicPr>
        <p:blipFill>
          <a:blip r:embed="rId3" cstate="print"/>
          <a:stretch>
            <a:fillRect/>
          </a:stretch>
        </p:blipFill>
        <p:spPr>
          <a:xfrm rot="5400000">
            <a:off x="4205666" y="6027582"/>
            <a:ext cx="732668" cy="1008112"/>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620688"/>
          </a:xfrm>
          <a:prstGeom prst="rect">
            <a:avLst/>
          </a:prstGeom>
        </p:spPr>
      </p:pic>
      <p:sp>
        <p:nvSpPr>
          <p:cNvPr id="19" name="Прямоугольник 18"/>
          <p:cNvSpPr/>
          <p:nvPr/>
        </p:nvSpPr>
        <p:spPr>
          <a:xfrm>
            <a:off x="179512" y="836712"/>
            <a:ext cx="8784976" cy="720080"/>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50" dirty="0" smtClean="0">
                <a:solidFill>
                  <a:schemeClr val="accent1">
                    <a:lumMod val="50000"/>
                  </a:schemeClr>
                </a:solidFill>
              </a:rPr>
              <a:t>В законе «Об основных гарантиях избирательных прав и права на участие в референдуме граждан Российской Федерации» установлены следующие меры конституционно-правовой ответственности (санкции):</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153</a:t>
            </a:r>
            <a:endParaRPr lang="ru-RU" b="1" dirty="0">
              <a:solidFill>
                <a:schemeClr val="bg1"/>
              </a:solidFill>
            </a:endParaRPr>
          </a:p>
        </p:txBody>
      </p:sp>
      <p:sp>
        <p:nvSpPr>
          <p:cNvPr id="38" name="Прямоугольник 37"/>
          <p:cNvSpPr/>
          <p:nvPr/>
        </p:nvSpPr>
        <p:spPr>
          <a:xfrm>
            <a:off x="827584" y="1700808"/>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Предупреждение кандидата (избирательного объединения), инициативной (иной) группы референдума о недопустимости нарушений избирательного законодательства (п.5.1  ст.20);</a:t>
            </a:r>
          </a:p>
        </p:txBody>
      </p:sp>
      <p:sp>
        <p:nvSpPr>
          <p:cNvPr id="39" name="Прямоугольник 38"/>
          <p:cNvSpPr/>
          <p:nvPr/>
        </p:nvSpPr>
        <p:spPr>
          <a:xfrm>
            <a:off x="827584" y="2348880"/>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Отказ в регистрации кандидата (списка кандидатов), инициативной группы референдума (п.18 ст.38, п.5 и п.11 ст. 36);</a:t>
            </a:r>
          </a:p>
        </p:txBody>
      </p:sp>
      <p:sp>
        <p:nvSpPr>
          <p:cNvPr id="40" name="Прямоугольник 39"/>
          <p:cNvSpPr/>
          <p:nvPr/>
        </p:nvSpPr>
        <p:spPr>
          <a:xfrm>
            <a:off x="827584" y="2996952"/>
            <a:ext cx="7920880" cy="360040"/>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Отмена решения о регистрации кандидата (списка кандидатов) (п.6-9 ст.76);</a:t>
            </a:r>
          </a:p>
        </p:txBody>
      </p:sp>
      <p:sp>
        <p:nvSpPr>
          <p:cNvPr id="41" name="Прямоугольник 40"/>
          <p:cNvSpPr/>
          <p:nvPr/>
        </p:nvSpPr>
        <p:spPr>
          <a:xfrm>
            <a:off x="827584" y="3501008"/>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Исключение кандидата из заверенного списка кандидатов (п.26 ст.38), из зарегистрированного списка кандидатов (п.11 ст.76);</a:t>
            </a:r>
          </a:p>
        </p:txBody>
      </p:sp>
      <p:sp>
        <p:nvSpPr>
          <p:cNvPr id="42" name="Прямоугольник 41"/>
          <p:cNvSpPr/>
          <p:nvPr/>
        </p:nvSpPr>
        <p:spPr>
          <a:xfrm>
            <a:off x="827584" y="4149080"/>
            <a:ext cx="7920880" cy="720080"/>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Возложение на кандидата (избирательное объединение) обязанности по возмещению расходов, понесённых избирательной комиссией в случае откладывания выборов по вине кандидатов (списка кандидатов), избирательных объединений (п.34 ст.38);</a:t>
            </a:r>
          </a:p>
        </p:txBody>
      </p:sp>
      <p:sp>
        <p:nvSpPr>
          <p:cNvPr id="43" name="Прямоугольник 42"/>
          <p:cNvSpPr/>
          <p:nvPr/>
        </p:nvSpPr>
        <p:spPr>
          <a:xfrm>
            <a:off x="827584" y="5013176"/>
            <a:ext cx="7920880" cy="576064"/>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Отмена решения комиссии о результатах выборов, признание результатов выборов недействительными (п.1, 3, 4, 6, 7 ст.77);</a:t>
            </a:r>
          </a:p>
        </p:txBody>
      </p:sp>
      <p:pic>
        <p:nvPicPr>
          <p:cNvPr id="26" name="Рисунок 25" descr="3d-checkmark-vector.jpg"/>
          <p:cNvPicPr>
            <a:picLocks noChangeAspect="1"/>
          </p:cNvPicPr>
          <p:nvPr/>
        </p:nvPicPr>
        <p:blipFill>
          <a:blip r:embed="rId5" cstate="print"/>
          <a:stretch>
            <a:fillRect/>
          </a:stretch>
        </p:blipFill>
        <p:spPr>
          <a:xfrm>
            <a:off x="179513" y="2348880"/>
            <a:ext cx="631459" cy="576064"/>
          </a:xfrm>
          <a:prstGeom prst="rect">
            <a:avLst/>
          </a:prstGeom>
        </p:spPr>
      </p:pic>
      <p:pic>
        <p:nvPicPr>
          <p:cNvPr id="28" name="Рисунок 27" descr="3d-checkmark-vector.jpg"/>
          <p:cNvPicPr>
            <a:picLocks noChangeAspect="1"/>
          </p:cNvPicPr>
          <p:nvPr/>
        </p:nvPicPr>
        <p:blipFill>
          <a:blip r:embed="rId5" cstate="print"/>
          <a:stretch>
            <a:fillRect/>
          </a:stretch>
        </p:blipFill>
        <p:spPr>
          <a:xfrm>
            <a:off x="196125" y="1700808"/>
            <a:ext cx="631459" cy="576064"/>
          </a:xfrm>
          <a:prstGeom prst="rect">
            <a:avLst/>
          </a:prstGeom>
        </p:spPr>
      </p:pic>
      <p:pic>
        <p:nvPicPr>
          <p:cNvPr id="29" name="Рисунок 28" descr="3d-checkmark-vector.jpg"/>
          <p:cNvPicPr>
            <a:picLocks noChangeAspect="1"/>
          </p:cNvPicPr>
          <p:nvPr/>
        </p:nvPicPr>
        <p:blipFill>
          <a:blip r:embed="rId5" cstate="print"/>
          <a:stretch>
            <a:fillRect/>
          </a:stretch>
        </p:blipFill>
        <p:spPr>
          <a:xfrm>
            <a:off x="179512" y="2924944"/>
            <a:ext cx="631459" cy="576064"/>
          </a:xfrm>
          <a:prstGeom prst="rect">
            <a:avLst/>
          </a:prstGeom>
        </p:spPr>
      </p:pic>
      <p:pic>
        <p:nvPicPr>
          <p:cNvPr id="36" name="Рисунок 35" descr="3d-checkmark-vector.jpg"/>
          <p:cNvPicPr>
            <a:picLocks noChangeAspect="1"/>
          </p:cNvPicPr>
          <p:nvPr/>
        </p:nvPicPr>
        <p:blipFill>
          <a:blip r:embed="rId5" cstate="print"/>
          <a:stretch>
            <a:fillRect/>
          </a:stretch>
        </p:blipFill>
        <p:spPr>
          <a:xfrm>
            <a:off x="179512" y="3501008"/>
            <a:ext cx="631459" cy="576064"/>
          </a:xfrm>
          <a:prstGeom prst="rect">
            <a:avLst/>
          </a:prstGeom>
        </p:spPr>
      </p:pic>
      <p:pic>
        <p:nvPicPr>
          <p:cNvPr id="37" name="Рисунок 36" descr="3d-checkmark-vector.jpg"/>
          <p:cNvPicPr>
            <a:picLocks noChangeAspect="1"/>
          </p:cNvPicPr>
          <p:nvPr/>
        </p:nvPicPr>
        <p:blipFill>
          <a:blip r:embed="rId5" cstate="print"/>
          <a:stretch>
            <a:fillRect/>
          </a:stretch>
        </p:blipFill>
        <p:spPr>
          <a:xfrm>
            <a:off x="179512" y="4221088"/>
            <a:ext cx="631459" cy="576064"/>
          </a:xfrm>
          <a:prstGeom prst="rect">
            <a:avLst/>
          </a:prstGeom>
        </p:spPr>
      </p:pic>
      <p:pic>
        <p:nvPicPr>
          <p:cNvPr id="46" name="Рисунок 45" descr="3d-checkmark-vector.jpg"/>
          <p:cNvPicPr>
            <a:picLocks noChangeAspect="1"/>
          </p:cNvPicPr>
          <p:nvPr/>
        </p:nvPicPr>
        <p:blipFill>
          <a:blip r:embed="rId5" cstate="print"/>
          <a:stretch>
            <a:fillRect/>
          </a:stretch>
        </p:blipFill>
        <p:spPr>
          <a:xfrm>
            <a:off x="179512" y="5013176"/>
            <a:ext cx="631459" cy="576064"/>
          </a:xfrm>
          <a:prstGeom prst="rect">
            <a:avLst/>
          </a:prstGeom>
        </p:spPr>
      </p:pic>
      <p:sp>
        <p:nvSpPr>
          <p:cNvPr id="49" name="Прямоугольник 48"/>
          <p:cNvSpPr/>
          <p:nvPr/>
        </p:nvSpPr>
        <p:spPr>
          <a:xfrm>
            <a:off x="827584" y="5733256"/>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Отмена решения о допуске избирательного объединения к распределению депутатских мандатов (п.8 ст.77);</a:t>
            </a:r>
          </a:p>
        </p:txBody>
      </p:sp>
      <p:pic>
        <p:nvPicPr>
          <p:cNvPr id="50" name="Рисунок 49" descr="3d-checkmark-vector.jpg"/>
          <p:cNvPicPr>
            <a:picLocks noChangeAspect="1"/>
          </p:cNvPicPr>
          <p:nvPr/>
        </p:nvPicPr>
        <p:blipFill>
          <a:blip r:embed="rId5" cstate="print"/>
          <a:stretch>
            <a:fillRect/>
          </a:stretch>
        </p:blipFill>
        <p:spPr>
          <a:xfrm>
            <a:off x="179512" y="5733256"/>
            <a:ext cx="631459" cy="576064"/>
          </a:xfrm>
          <a:prstGeom prst="rect">
            <a:avLst/>
          </a:prstGeom>
        </p:spPr>
      </p:pic>
      <p:sp>
        <p:nvSpPr>
          <p:cNvPr id="21" name="Прямоугольник 20"/>
          <p:cNvSpPr/>
          <p:nvPr/>
        </p:nvSpPr>
        <p:spPr>
          <a:xfrm>
            <a:off x="0" y="44625"/>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5.1. Конституционно-правовая ответственность</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38" name="Прямоугольник 37"/>
          <p:cNvSpPr/>
          <p:nvPr/>
        </p:nvSpPr>
        <p:spPr>
          <a:xfrm>
            <a:off x="827584" y="1988840"/>
            <a:ext cx="7920880" cy="792088"/>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Исключение кандидата, избранного депутатом в результате распределения депутатских мандатов по единому избирательному округу, из списка кандидатов с лишением его депутатского мандата (п.6 ст.70);</a:t>
            </a:r>
          </a:p>
        </p:txBody>
      </p:sp>
      <p:sp>
        <p:nvSpPr>
          <p:cNvPr id="39" name="Прямоугольник 38"/>
          <p:cNvSpPr/>
          <p:nvPr/>
        </p:nvSpPr>
        <p:spPr>
          <a:xfrm>
            <a:off x="827584" y="2924944"/>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Приостановление либо досрочное прекращение полномочий члена избирательной комиссии (комиссии референдума) (п.6-8 ст.29);</a:t>
            </a:r>
          </a:p>
        </p:txBody>
      </p:sp>
      <p:sp>
        <p:nvSpPr>
          <p:cNvPr id="40" name="Прямоугольник 39"/>
          <p:cNvSpPr/>
          <p:nvPr/>
        </p:nvSpPr>
        <p:spPr>
          <a:xfrm>
            <a:off x="827584" y="3573016"/>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Отстранение члена участковой комиссии от участия в работе комиссии, удаление наблюдателя, иного лица из помещения для голосования (п.12 ст.64);</a:t>
            </a:r>
          </a:p>
        </p:txBody>
      </p:sp>
      <p:sp>
        <p:nvSpPr>
          <p:cNvPr id="8" name="Прямоугольник 7"/>
          <p:cNvSpPr/>
          <p:nvPr/>
        </p:nvSpPr>
        <p:spPr>
          <a:xfrm>
            <a:off x="827584" y="4221088"/>
            <a:ext cx="7920880" cy="1008112"/>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Возложение на кандидата, избранного депутатом или должностным лицом, обязанности возместить полностью (частично) расходы избирательной комиссии, связанные с проведением повторных выборов, назначенных в результате его отказа сложить с себя полномочия, несовместимые со статусом (п.7 ст.70);</a:t>
            </a:r>
          </a:p>
        </p:txBody>
      </p:sp>
      <p:sp>
        <p:nvSpPr>
          <p:cNvPr id="9" name="Прямоугольник 8"/>
          <p:cNvSpPr/>
          <p:nvPr/>
        </p:nvSpPr>
        <p:spPr>
          <a:xfrm>
            <a:off x="827584" y="5373216"/>
            <a:ext cx="7920880" cy="360040"/>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4" dirty="0" smtClean="0">
                <a:solidFill>
                  <a:schemeClr val="accent1">
                    <a:lumMod val="50000"/>
                  </a:schemeClr>
                </a:solidFill>
              </a:rPr>
              <a:t>Расформирование избирательной комиссии (ст.31).</a:t>
            </a:r>
          </a:p>
        </p:txBody>
      </p:sp>
      <p:sp>
        <p:nvSpPr>
          <p:cNvPr id="10" name="Прямоугольник 9"/>
          <p:cNvSpPr/>
          <p:nvPr/>
        </p:nvSpPr>
        <p:spPr>
          <a:xfrm>
            <a:off x="827584" y="5877272"/>
            <a:ext cx="7920880" cy="504056"/>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Закон РФ «О средствах массовой информации» от 27.12.1991 №2124-1 предусматривает возможность применения такой санкции, как приостановление выпуска СМИ (ст.16.1) </a:t>
            </a:r>
          </a:p>
        </p:txBody>
      </p:sp>
      <p:sp>
        <p:nvSpPr>
          <p:cNvPr id="11" name="Прямоугольник 10"/>
          <p:cNvSpPr/>
          <p:nvPr/>
        </p:nvSpPr>
        <p:spPr>
          <a:xfrm>
            <a:off x="827584" y="1268760"/>
            <a:ext cx="7920880" cy="576064"/>
          </a:xfrm>
          <a:prstGeom prst="rect">
            <a:avLst/>
          </a:prstGeom>
          <a:solidFill>
            <a:schemeClr val="accent3">
              <a:lumMod val="40000"/>
              <a:lumOff val="60000"/>
              <a:alpha val="69804"/>
            </a:schemeClr>
          </a:solidFill>
          <a:ln w="3175" cap="sq" cmpd="sng">
            <a:solidFill>
              <a:schemeClr val="accent3">
                <a:lumMod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50" dirty="0" smtClean="0">
                <a:solidFill>
                  <a:schemeClr val="accent1">
                    <a:lumMod val="50000"/>
                  </a:schemeClr>
                </a:solidFill>
              </a:rPr>
              <a:t>Отмена решения избирательной комиссии о признании кандидата избранным депутатом, должностным лицом (п.6 ст.70);</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154</a:t>
            </a:r>
            <a:endParaRPr lang="ru-RU" b="1" dirty="0">
              <a:solidFill>
                <a:schemeClr val="bg1"/>
              </a:solidFill>
            </a:endParaRPr>
          </a:p>
        </p:txBody>
      </p:sp>
      <p:pic>
        <p:nvPicPr>
          <p:cNvPr id="14" name="Рисунок 13" descr="3d-checkmark-vector.jpg"/>
          <p:cNvPicPr>
            <a:picLocks noChangeAspect="1"/>
          </p:cNvPicPr>
          <p:nvPr/>
        </p:nvPicPr>
        <p:blipFill>
          <a:blip r:embed="rId4" cstate="print"/>
          <a:stretch>
            <a:fillRect/>
          </a:stretch>
        </p:blipFill>
        <p:spPr>
          <a:xfrm>
            <a:off x="179512" y="1268760"/>
            <a:ext cx="631459" cy="576064"/>
          </a:xfrm>
          <a:prstGeom prst="rect">
            <a:avLst/>
          </a:prstGeom>
        </p:spPr>
      </p:pic>
      <p:pic>
        <p:nvPicPr>
          <p:cNvPr id="15" name="Рисунок 14" descr="3d-checkmark-vector.jpg"/>
          <p:cNvPicPr>
            <a:picLocks noChangeAspect="1"/>
          </p:cNvPicPr>
          <p:nvPr/>
        </p:nvPicPr>
        <p:blipFill>
          <a:blip r:embed="rId4" cstate="print"/>
          <a:stretch>
            <a:fillRect/>
          </a:stretch>
        </p:blipFill>
        <p:spPr>
          <a:xfrm>
            <a:off x="179512" y="2132856"/>
            <a:ext cx="631459" cy="576064"/>
          </a:xfrm>
          <a:prstGeom prst="rect">
            <a:avLst/>
          </a:prstGeom>
        </p:spPr>
      </p:pic>
      <p:pic>
        <p:nvPicPr>
          <p:cNvPr id="16" name="Рисунок 15" descr="3d-checkmark-vector.jpg"/>
          <p:cNvPicPr>
            <a:picLocks noChangeAspect="1"/>
          </p:cNvPicPr>
          <p:nvPr/>
        </p:nvPicPr>
        <p:blipFill>
          <a:blip r:embed="rId4" cstate="print"/>
          <a:stretch>
            <a:fillRect/>
          </a:stretch>
        </p:blipFill>
        <p:spPr>
          <a:xfrm>
            <a:off x="179512" y="2924944"/>
            <a:ext cx="631459" cy="576064"/>
          </a:xfrm>
          <a:prstGeom prst="rect">
            <a:avLst/>
          </a:prstGeom>
        </p:spPr>
      </p:pic>
      <p:pic>
        <p:nvPicPr>
          <p:cNvPr id="17" name="Рисунок 16" descr="3d-checkmark-vector.jpg"/>
          <p:cNvPicPr>
            <a:picLocks noChangeAspect="1"/>
          </p:cNvPicPr>
          <p:nvPr/>
        </p:nvPicPr>
        <p:blipFill>
          <a:blip r:embed="rId4" cstate="print"/>
          <a:stretch>
            <a:fillRect/>
          </a:stretch>
        </p:blipFill>
        <p:spPr>
          <a:xfrm>
            <a:off x="179512" y="3573016"/>
            <a:ext cx="631459" cy="576064"/>
          </a:xfrm>
          <a:prstGeom prst="rect">
            <a:avLst/>
          </a:prstGeom>
        </p:spPr>
      </p:pic>
      <p:pic>
        <p:nvPicPr>
          <p:cNvPr id="18" name="Рисунок 17" descr="3d-checkmark-vector.jpg"/>
          <p:cNvPicPr>
            <a:picLocks noChangeAspect="1"/>
          </p:cNvPicPr>
          <p:nvPr/>
        </p:nvPicPr>
        <p:blipFill>
          <a:blip r:embed="rId4" cstate="print"/>
          <a:stretch>
            <a:fillRect/>
          </a:stretch>
        </p:blipFill>
        <p:spPr>
          <a:xfrm>
            <a:off x="179512" y="4509120"/>
            <a:ext cx="631459" cy="576064"/>
          </a:xfrm>
          <a:prstGeom prst="rect">
            <a:avLst/>
          </a:prstGeom>
        </p:spPr>
      </p:pic>
      <p:pic>
        <p:nvPicPr>
          <p:cNvPr id="19" name="Рисунок 18" descr="3d-checkmark-vector.jpg"/>
          <p:cNvPicPr>
            <a:picLocks noChangeAspect="1"/>
          </p:cNvPicPr>
          <p:nvPr/>
        </p:nvPicPr>
        <p:blipFill>
          <a:blip r:embed="rId4" cstate="print"/>
          <a:stretch>
            <a:fillRect/>
          </a:stretch>
        </p:blipFill>
        <p:spPr>
          <a:xfrm>
            <a:off x="196125" y="5301208"/>
            <a:ext cx="631459" cy="576064"/>
          </a:xfrm>
          <a:prstGeom prst="rect">
            <a:avLst/>
          </a:prstGeom>
        </p:spPr>
      </p:pic>
      <p:pic>
        <p:nvPicPr>
          <p:cNvPr id="21" name="Рисунок 20" descr="3d-checkmark-vector.jpg"/>
          <p:cNvPicPr>
            <a:picLocks noChangeAspect="1"/>
          </p:cNvPicPr>
          <p:nvPr/>
        </p:nvPicPr>
        <p:blipFill>
          <a:blip r:embed="rId4" cstate="print"/>
          <a:stretch>
            <a:fillRect/>
          </a:stretch>
        </p:blipFill>
        <p:spPr>
          <a:xfrm>
            <a:off x="179512" y="5877272"/>
            <a:ext cx="631459" cy="576064"/>
          </a:xfrm>
          <a:prstGeom prst="rect">
            <a:avLst/>
          </a:prstGeom>
        </p:spPr>
      </p:pic>
      <p:pic>
        <p:nvPicPr>
          <p:cNvPr id="23" name="Рисунок 22" descr="go-next.png"/>
          <p:cNvPicPr>
            <a:picLocks noChangeAspect="1"/>
          </p:cNvPicPr>
          <p:nvPr/>
        </p:nvPicPr>
        <p:blipFill>
          <a:blip r:embed="rId5" cstate="print"/>
          <a:stretch>
            <a:fillRect/>
          </a:stretch>
        </p:blipFill>
        <p:spPr>
          <a:xfrm rot="5400000">
            <a:off x="4205666" y="398370"/>
            <a:ext cx="732668" cy="1008112"/>
          </a:xfrm>
          <a:prstGeom prst="rect">
            <a:avLst/>
          </a:prstGeom>
        </p:spPr>
      </p:pic>
      <p:sp>
        <p:nvSpPr>
          <p:cNvPr id="24" name="Прямоугольник 23"/>
          <p:cNvSpPr/>
          <p:nvPr/>
        </p:nvSpPr>
        <p:spPr>
          <a:xfrm>
            <a:off x="0" y="44625"/>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5.1. Конституционно-правовая ответственность</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44624"/>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sp>
        <p:nvSpPr>
          <p:cNvPr id="42" name="Прямоугольник 41"/>
          <p:cNvSpPr/>
          <p:nvPr/>
        </p:nvSpPr>
        <p:spPr>
          <a:xfrm>
            <a:off x="179512" y="3645024"/>
            <a:ext cx="2088232" cy="129614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800000"/>
                </a:solidFill>
              </a:rPr>
              <a:t>Физические лица </a:t>
            </a:r>
          </a:p>
          <a:p>
            <a:pPr algn="ctr"/>
            <a:r>
              <a:rPr lang="ru-RU" sz="1400" dirty="0" smtClean="0">
                <a:solidFill>
                  <a:srgbClr val="800000"/>
                </a:solidFill>
              </a:rPr>
              <a:t>(с 15-летнего возраста</a:t>
            </a:r>
            <a:r>
              <a:rPr lang="ru-RU" sz="1400" dirty="0" smtClean="0">
                <a:solidFill>
                  <a:schemeClr val="accent2">
                    <a:lumMod val="75000"/>
                  </a:schemeClr>
                </a:solidFill>
              </a:rPr>
              <a:t>)</a:t>
            </a:r>
          </a:p>
        </p:txBody>
      </p:sp>
      <p:sp>
        <p:nvSpPr>
          <p:cNvPr id="43" name="Прямоугольник 42"/>
          <p:cNvSpPr/>
          <p:nvPr/>
        </p:nvSpPr>
        <p:spPr>
          <a:xfrm>
            <a:off x="2411760" y="3645024"/>
            <a:ext cx="4320480" cy="129614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800000"/>
                </a:solidFill>
              </a:rPr>
              <a:t>Юридические лица</a:t>
            </a:r>
          </a:p>
          <a:p>
            <a:pPr algn="ctr"/>
            <a:r>
              <a:rPr lang="ru-RU" sz="1400" dirty="0" smtClean="0">
                <a:solidFill>
                  <a:srgbClr val="800000"/>
                </a:solidFill>
              </a:rPr>
              <a:t>(организации телерадиовещания, редакции печатных изданий, избирательные объединения, общественные объединения, благотворительные организации, религиозные объединения, кредитные организации, полиграфические организации)</a:t>
            </a:r>
            <a:endParaRPr lang="ru-RU" sz="1400" dirty="0">
              <a:solidFill>
                <a:srgbClr val="800000"/>
              </a:solidFill>
            </a:endParaRPr>
          </a:p>
        </p:txBody>
      </p:sp>
      <p:sp>
        <p:nvSpPr>
          <p:cNvPr id="44" name="Прямоугольник 43"/>
          <p:cNvSpPr/>
          <p:nvPr/>
        </p:nvSpPr>
        <p:spPr>
          <a:xfrm>
            <a:off x="6876256" y="3645024"/>
            <a:ext cx="2088232" cy="129614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800000"/>
                </a:solidFill>
              </a:rPr>
              <a:t>Лица, замещающие определенные должности в органах власти и МСУ, избирательных комиссиях</a:t>
            </a:r>
            <a:endParaRPr lang="ru-RU" sz="1200" dirty="0">
              <a:solidFill>
                <a:srgbClr val="800000"/>
              </a:solidFill>
            </a:endParaRPr>
          </a:p>
        </p:txBody>
      </p:sp>
      <p:sp>
        <p:nvSpPr>
          <p:cNvPr id="50" name="Стрелка влево 49"/>
          <p:cNvSpPr/>
          <p:nvPr/>
        </p:nvSpPr>
        <p:spPr>
          <a:xfrm rot="13816979">
            <a:off x="7204186" y="3293678"/>
            <a:ext cx="298765" cy="195797"/>
          </a:xfrm>
          <a:prstGeom prst="leftArrow">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1" name="Стрелка влево 50"/>
          <p:cNvSpPr/>
          <p:nvPr/>
        </p:nvSpPr>
        <p:spPr>
          <a:xfrm rot="16200000">
            <a:off x="4499993" y="3356991"/>
            <a:ext cx="216023" cy="216026"/>
          </a:xfrm>
          <a:prstGeom prst="leftArrow">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2" name="Овал 51"/>
          <p:cNvSpPr/>
          <p:nvPr/>
        </p:nvSpPr>
        <p:spPr>
          <a:xfrm>
            <a:off x="1403648" y="2852936"/>
            <a:ext cx="6336704" cy="4320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rgbClr val="800000"/>
                </a:solidFill>
              </a:rPr>
              <a:t>Субъекты административной ответственности</a:t>
            </a:r>
            <a:endParaRPr lang="ru-RU" sz="1700" dirty="0">
              <a:solidFill>
                <a:srgbClr val="800000"/>
              </a:solidFill>
            </a:endParaRPr>
          </a:p>
        </p:txBody>
      </p:sp>
      <p:sp>
        <p:nvSpPr>
          <p:cNvPr id="56" name="Прямоугольник 55"/>
          <p:cNvSpPr/>
          <p:nvPr/>
        </p:nvSpPr>
        <p:spPr>
          <a:xfrm>
            <a:off x="251520" y="764704"/>
            <a:ext cx="864096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Основания  и порядок привлечения к административной ответственности определяются Кодексом Российской Федерации об административных правонарушениях (КоАП РФ).</a:t>
            </a:r>
            <a:endParaRPr lang="ru-RU" sz="1400" dirty="0">
              <a:solidFill>
                <a:srgbClr val="800000"/>
              </a:solidFill>
            </a:endParaRPr>
          </a:p>
        </p:txBody>
      </p:sp>
      <p:sp>
        <p:nvSpPr>
          <p:cNvPr id="57" name="Прямоугольник 56"/>
          <p:cNvSpPr/>
          <p:nvPr/>
        </p:nvSpPr>
        <p:spPr>
          <a:xfrm>
            <a:off x="251520" y="1340768"/>
            <a:ext cx="864096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Привлечение лица к административной ответственности не исключает возможности одновременного привлечения его к конституционно-правовой ответственности.</a:t>
            </a:r>
            <a:endParaRPr lang="ru-RU" sz="1400" dirty="0">
              <a:solidFill>
                <a:srgbClr val="800000"/>
              </a:solidFill>
            </a:endParaRPr>
          </a:p>
        </p:txBody>
      </p:sp>
      <p:sp>
        <p:nvSpPr>
          <p:cNvPr id="58" name="Прямоугольник 57"/>
          <p:cNvSpPr/>
          <p:nvPr/>
        </p:nvSpPr>
        <p:spPr>
          <a:xfrm>
            <a:off x="251520" y="1916832"/>
            <a:ext cx="8640960"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Ст. 2.1 КоАп РФ: Основанием для привлечения к административной ответственности является совершение административного правонарушения, под которым понимается противоправное, виновное действие (бездействие) физического или юридического лица, за которое КоАП РФ или законами установлена административная ответственность.</a:t>
            </a:r>
            <a:endParaRPr lang="ru-RU" sz="1400" dirty="0">
              <a:solidFill>
                <a:srgbClr val="800000"/>
              </a:solidFill>
            </a:endParaRPr>
          </a:p>
        </p:txBody>
      </p:sp>
      <p:sp>
        <p:nvSpPr>
          <p:cNvPr id="59" name="Прямоугольник 58"/>
          <p:cNvSpPr/>
          <p:nvPr/>
        </p:nvSpPr>
        <p:spPr>
          <a:xfrm>
            <a:off x="251520" y="5085184"/>
            <a:ext cx="8640960"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За нарушение законодательства о выборах нарушители подвергаются штрафу, назначаемому в судебном порядке.</a:t>
            </a:r>
            <a:endParaRPr lang="ru-RU" sz="1400" dirty="0">
              <a:solidFill>
                <a:srgbClr val="800000"/>
              </a:solidFill>
            </a:endParaRPr>
          </a:p>
        </p:txBody>
      </p:sp>
      <p:sp>
        <p:nvSpPr>
          <p:cNvPr id="60" name="Прямоугольник 59"/>
          <p:cNvSpPr/>
          <p:nvPr/>
        </p:nvSpPr>
        <p:spPr>
          <a:xfrm>
            <a:off x="251520" y="5589240"/>
            <a:ext cx="864096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Административный штраф – разовое взыскание твёрдо установленной суммы в доход государства.</a:t>
            </a:r>
            <a:endParaRPr lang="ru-RU" sz="1400" dirty="0">
              <a:solidFill>
                <a:srgbClr val="800000"/>
              </a:solidFill>
            </a:endParaRPr>
          </a:p>
        </p:txBody>
      </p:sp>
      <p:sp>
        <p:nvSpPr>
          <p:cNvPr id="61" name="Стрелка влево 60"/>
          <p:cNvSpPr/>
          <p:nvPr/>
        </p:nvSpPr>
        <p:spPr>
          <a:xfrm rot="18757012">
            <a:off x="1643479" y="3293541"/>
            <a:ext cx="298765" cy="195797"/>
          </a:xfrm>
          <a:prstGeom prst="leftArrow">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62" name="Прямоугольник 61"/>
          <p:cNvSpPr/>
          <p:nvPr/>
        </p:nvSpPr>
        <p:spPr>
          <a:xfrm>
            <a:off x="251520" y="5949280"/>
            <a:ext cx="864096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Конкретный размер штрафа устанавливается судьёй.</a:t>
            </a:r>
            <a:endParaRPr lang="ru-RU" sz="1400" dirty="0">
              <a:solidFill>
                <a:srgbClr val="800000"/>
              </a:solidFill>
            </a:endParaRPr>
          </a:p>
        </p:txBody>
      </p:sp>
      <p:sp>
        <p:nvSpPr>
          <p:cNvPr id="63" name="Прямоугольник 62"/>
          <p:cNvSpPr/>
          <p:nvPr/>
        </p:nvSpPr>
        <p:spPr>
          <a:xfrm>
            <a:off x="251520" y="6309320"/>
            <a:ext cx="864096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800000"/>
                </a:solidFill>
              </a:rPr>
              <a:t>Иногда штрафы применяются в совокупности с конфискацией предмета правонарушения.</a:t>
            </a:r>
            <a:endParaRPr lang="ru-RU" sz="1400" dirty="0">
              <a:solidFill>
                <a:srgbClr val="800000"/>
              </a:solidFill>
            </a:endParaRP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smtClean="0">
                <a:solidFill>
                  <a:schemeClr val="bg1"/>
                </a:solidFill>
              </a:rPr>
              <a:t>155</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444208" y="1268760"/>
            <a:ext cx="927720" cy="936104"/>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6</a:t>
            </a:r>
            <a:endParaRPr lang="ru-RU" sz="6600" dirty="0">
              <a:solidFill>
                <a:schemeClr val="accent5">
                  <a:lumMod val="60000"/>
                  <a:lumOff val="40000"/>
                </a:schemeClr>
              </a:solidFill>
            </a:endParaRPr>
          </a:p>
        </p:txBody>
      </p:sp>
      <p:sp>
        <p:nvSpPr>
          <p:cNvPr id="19" name="TextBox 18"/>
          <p:cNvSpPr txBox="1"/>
          <p:nvPr/>
        </p:nvSpPr>
        <p:spPr>
          <a:xfrm>
            <a:off x="7092280" y="2348880"/>
            <a:ext cx="1008112" cy="1152128"/>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5</a:t>
            </a:r>
            <a:endParaRPr lang="ru-RU" sz="6600" dirty="0">
              <a:solidFill>
                <a:schemeClr val="accent5">
                  <a:lumMod val="60000"/>
                  <a:lumOff val="40000"/>
                </a:schemeClr>
              </a:solidFill>
            </a:endParaRPr>
          </a:p>
        </p:txBody>
      </p:sp>
      <p:sp>
        <p:nvSpPr>
          <p:cNvPr id="28" name="TextBox 27"/>
          <p:cNvSpPr txBox="1"/>
          <p:nvPr/>
        </p:nvSpPr>
        <p:spPr>
          <a:xfrm>
            <a:off x="6372200" y="3645024"/>
            <a:ext cx="1008112" cy="1152128"/>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4</a:t>
            </a:r>
            <a:endParaRPr lang="ru-RU" sz="6600" dirty="0">
              <a:solidFill>
                <a:schemeClr val="accent5">
                  <a:lumMod val="60000"/>
                  <a:lumOff val="40000"/>
                </a:schemeClr>
              </a:solidFill>
            </a:endParaRPr>
          </a:p>
        </p:txBody>
      </p:sp>
      <p:sp>
        <p:nvSpPr>
          <p:cNvPr id="26" name="TextBox 25"/>
          <p:cNvSpPr txBox="1"/>
          <p:nvPr/>
        </p:nvSpPr>
        <p:spPr>
          <a:xfrm>
            <a:off x="1403648" y="3645024"/>
            <a:ext cx="1008112" cy="1152128"/>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3</a:t>
            </a:r>
            <a:endParaRPr lang="ru-RU" sz="6600" dirty="0">
              <a:solidFill>
                <a:schemeClr val="accent5">
                  <a:lumMod val="60000"/>
                  <a:lumOff val="40000"/>
                </a:schemeClr>
              </a:solidFill>
            </a:endParaRPr>
          </a:p>
        </p:txBody>
      </p:sp>
      <p:sp>
        <p:nvSpPr>
          <p:cNvPr id="21" name="TextBox 20"/>
          <p:cNvSpPr txBox="1"/>
          <p:nvPr/>
        </p:nvSpPr>
        <p:spPr>
          <a:xfrm>
            <a:off x="1403648" y="1196752"/>
            <a:ext cx="864096" cy="1080120"/>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1</a:t>
            </a:r>
            <a:endParaRPr lang="ru-RU" sz="6600" dirty="0">
              <a:solidFill>
                <a:schemeClr val="accent5">
                  <a:lumMod val="60000"/>
                  <a:lumOff val="40000"/>
                </a:schemeClr>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sp>
        <p:nvSpPr>
          <p:cNvPr id="42" name="Прямоугольник 41"/>
          <p:cNvSpPr/>
          <p:nvPr/>
        </p:nvSpPr>
        <p:spPr>
          <a:xfrm>
            <a:off x="395536" y="1340768"/>
            <a:ext cx="3024336" cy="792088"/>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Нарушения, связанные с деятельностью избирательных комиссий – ст.5.3; 5.4; 5.56.</a:t>
            </a:r>
          </a:p>
        </p:txBody>
      </p:sp>
      <p:sp>
        <p:nvSpPr>
          <p:cNvPr id="50" name="Стрелка влево 49"/>
          <p:cNvSpPr/>
          <p:nvPr/>
        </p:nvSpPr>
        <p:spPr>
          <a:xfrm rot="13816979">
            <a:off x="5529481" y="3369662"/>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2" name="Овал 51"/>
          <p:cNvSpPr/>
          <p:nvPr/>
        </p:nvSpPr>
        <p:spPr>
          <a:xfrm>
            <a:off x="3059832" y="2276872"/>
            <a:ext cx="2664296" cy="1296144"/>
          </a:xfrm>
          <a:prstGeom prst="ellipse">
            <a:avLst/>
          </a:prstGeom>
          <a:solidFill>
            <a:srgbClr val="CCFF99"/>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solidFill>
                  <a:srgbClr val="002060"/>
                </a:solidFill>
              </a:rPr>
              <a:t>Классификация административных правонарушений</a:t>
            </a:r>
            <a:endParaRPr lang="ru-RU" sz="1600" dirty="0">
              <a:solidFill>
                <a:srgbClr val="002060"/>
              </a:solidFill>
            </a:endParaRPr>
          </a:p>
        </p:txBody>
      </p:sp>
      <p:sp>
        <p:nvSpPr>
          <p:cNvPr id="56" name="Прямоугольник 55"/>
          <p:cNvSpPr/>
          <p:nvPr/>
        </p:nvSpPr>
        <p:spPr>
          <a:xfrm>
            <a:off x="179512" y="692696"/>
            <a:ext cx="8712968" cy="504056"/>
          </a:xfrm>
          <a:prstGeom prst="rect">
            <a:avLst/>
          </a:prstGeom>
          <a:solidFill>
            <a:schemeClr val="bg1">
              <a:lumMod val="85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rgbClr val="002060"/>
                </a:solidFill>
              </a:rPr>
              <a:t>Конкретные составы административных правонарушений, посягающих на избирательные права граждан, содержатся в гл. 5 Особенной части КоАП РФ (ст.5.1 - 5.25,  5.45 - 5.52,  5.56,  5.58).</a:t>
            </a:r>
            <a:endParaRPr lang="ru-RU" sz="1400" dirty="0">
              <a:solidFill>
                <a:srgbClr val="002060"/>
              </a:solidFill>
            </a:endParaRPr>
          </a:p>
        </p:txBody>
      </p:sp>
      <p:sp>
        <p:nvSpPr>
          <p:cNvPr id="61" name="Стрелка влево 60"/>
          <p:cNvSpPr/>
          <p:nvPr/>
        </p:nvSpPr>
        <p:spPr>
          <a:xfrm rot="18757012">
            <a:off x="2939623" y="3363303"/>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3" name="TextBox 22"/>
          <p:cNvSpPr txBox="1"/>
          <p:nvPr/>
        </p:nvSpPr>
        <p:spPr>
          <a:xfrm>
            <a:off x="827584" y="2348880"/>
            <a:ext cx="1008112" cy="1152128"/>
          </a:xfrm>
          <a:prstGeom prst="rect">
            <a:avLst/>
          </a:prstGeom>
          <a:noFill/>
          <a:effectLst>
            <a:outerShdw blurRad="203200" dist="431800" dir="6240000" sx="200000" sy="200000" algn="ctr" rotWithShape="0">
              <a:schemeClr val="accent4">
                <a:lumMod val="60000"/>
                <a:lumOff val="40000"/>
              </a:schemeClr>
            </a:outerShdw>
          </a:effectLst>
        </p:spPr>
        <p:txBody>
          <a:bodyPr wrap="square" rtlCol="0" anchor="ctr" anchorCtr="0">
            <a:noAutofit/>
          </a:bodyPr>
          <a:lstStyle/>
          <a:p>
            <a:pPr algn="ctr"/>
            <a:r>
              <a:rPr lang="ru-RU" sz="6600" dirty="0" smtClean="0">
                <a:solidFill>
                  <a:schemeClr val="accent5">
                    <a:lumMod val="60000"/>
                    <a:lumOff val="40000"/>
                  </a:schemeClr>
                </a:solidFill>
              </a:rPr>
              <a:t>2</a:t>
            </a:r>
            <a:endParaRPr lang="ru-RU" sz="6600" dirty="0">
              <a:solidFill>
                <a:schemeClr val="accent5">
                  <a:lumMod val="60000"/>
                  <a:lumOff val="40000"/>
                </a:schemeClr>
              </a:solidFill>
            </a:endParaRPr>
          </a:p>
        </p:txBody>
      </p:sp>
      <p:sp>
        <p:nvSpPr>
          <p:cNvPr id="24" name="Прямоугольник 23"/>
          <p:cNvSpPr/>
          <p:nvPr/>
        </p:nvSpPr>
        <p:spPr>
          <a:xfrm>
            <a:off x="179512" y="2492896"/>
            <a:ext cx="2376264" cy="864096"/>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Нарушения индивидуальных прав субъектов избирательного процесса – ст.5.1; 5.6; 5.57.</a:t>
            </a:r>
          </a:p>
        </p:txBody>
      </p:sp>
      <p:sp>
        <p:nvSpPr>
          <p:cNvPr id="25" name="Прямоугольник 24"/>
          <p:cNvSpPr/>
          <p:nvPr/>
        </p:nvSpPr>
        <p:spPr>
          <a:xfrm>
            <a:off x="395536" y="3717032"/>
            <a:ext cx="2808312" cy="1152128"/>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Нарушения правил предвыборной агитации и прав граждан на получение информации о выборах – ст.5.5;  5.8- 5.15;  5.48; 5.49;  5.52.</a:t>
            </a:r>
          </a:p>
        </p:txBody>
      </p:sp>
      <p:sp>
        <p:nvSpPr>
          <p:cNvPr id="27" name="Прямоугольник 26"/>
          <p:cNvSpPr/>
          <p:nvPr/>
        </p:nvSpPr>
        <p:spPr>
          <a:xfrm>
            <a:off x="5436096" y="3717032"/>
            <a:ext cx="2664296" cy="1152128"/>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Нарушения правил финансирования избирательных кампаний – ст.5.17 – 5.21.</a:t>
            </a:r>
          </a:p>
        </p:txBody>
      </p:sp>
      <p:sp>
        <p:nvSpPr>
          <p:cNvPr id="29" name="Прямоугольник 28"/>
          <p:cNvSpPr/>
          <p:nvPr/>
        </p:nvSpPr>
        <p:spPr>
          <a:xfrm>
            <a:off x="6228184" y="2492896"/>
            <a:ext cx="2664296" cy="864096"/>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Нарушение правил голосования и установления результатов выборов – ст.5.16; 5.22-5.25; 5.58; 5.69.</a:t>
            </a:r>
          </a:p>
        </p:txBody>
      </p:sp>
      <p:sp>
        <p:nvSpPr>
          <p:cNvPr id="31" name="Прямоугольник 30"/>
          <p:cNvSpPr/>
          <p:nvPr/>
        </p:nvSpPr>
        <p:spPr>
          <a:xfrm>
            <a:off x="5436096" y="1340768"/>
            <a:ext cx="3168352" cy="792088"/>
          </a:xfrm>
          <a:prstGeom prst="rect">
            <a:avLst/>
          </a:prstGeom>
          <a:solidFill>
            <a:srgbClr val="CCFF33">
              <a:alpha val="30196"/>
            </a:srgbClr>
          </a:solidFill>
          <a:ln>
            <a:solidFill>
              <a:schemeClr val="accent5">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dirty="0" smtClean="0">
                <a:solidFill>
                  <a:srgbClr val="002060"/>
                </a:solidFill>
              </a:rPr>
              <a:t>Нарушения общих правил избирательной кампании – ст.5.45 – 5.47; 5.50</a:t>
            </a:r>
          </a:p>
        </p:txBody>
      </p:sp>
      <p:sp>
        <p:nvSpPr>
          <p:cNvPr id="35" name="Прямоугольник 34"/>
          <p:cNvSpPr/>
          <p:nvPr/>
        </p:nvSpPr>
        <p:spPr>
          <a:xfrm>
            <a:off x="179512" y="5013176"/>
            <a:ext cx="8712968" cy="1656184"/>
          </a:xfrm>
          <a:prstGeom prst="rect">
            <a:avLst/>
          </a:prstGeom>
          <a:solidFill>
            <a:schemeClr val="bg1">
              <a:lumMod val="85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ru-RU" sz="1400" dirty="0" smtClean="0">
                <a:solidFill>
                  <a:srgbClr val="002060"/>
                </a:solidFill>
              </a:rPr>
              <a:t>Административная ответственность за некоторые правонарушения (ст.5.16; 5.18; 5.20; 5.46; 5.69 КоАП) наступает только когда в действиях правонарушителя не содержатся признаки уголовно наказуемого деяния. Речь идёт о таких правонарушениях, как:  </a:t>
            </a:r>
            <a:endParaRPr lang="ru-RU" sz="1400" dirty="0">
              <a:solidFill>
                <a:srgbClr val="002060"/>
              </a:solidFill>
            </a:endParaRPr>
          </a:p>
        </p:txBody>
      </p:sp>
      <p:sp>
        <p:nvSpPr>
          <p:cNvPr id="36" name="TextBox 35"/>
          <p:cNvSpPr txBox="1"/>
          <p:nvPr/>
        </p:nvSpPr>
        <p:spPr>
          <a:xfrm>
            <a:off x="1043608" y="5661248"/>
            <a:ext cx="7848872" cy="954107"/>
          </a:xfrm>
          <a:prstGeom prst="rect">
            <a:avLst/>
          </a:prstGeom>
          <a:noFill/>
        </p:spPr>
        <p:txBody>
          <a:bodyPr wrap="square" rtlCol="0">
            <a:spAutoFit/>
          </a:bodyPr>
          <a:lstStyle/>
          <a:p>
            <a:pPr>
              <a:buFont typeface="Wingdings" pitchFamily="2" charset="2"/>
              <a:buChar char="ü"/>
            </a:pPr>
            <a:r>
              <a:rPr lang="ru-RU" sz="1400" dirty="0" smtClean="0">
                <a:solidFill>
                  <a:srgbClr val="002060"/>
                </a:solidFill>
              </a:rPr>
              <a:t> подкуп избирателей;</a:t>
            </a:r>
          </a:p>
          <a:p>
            <a:pPr>
              <a:buFont typeface="Wingdings" pitchFamily="2" charset="2"/>
              <a:buChar char="ü"/>
            </a:pPr>
            <a:r>
              <a:rPr lang="ru-RU" sz="1400" dirty="0" smtClean="0">
                <a:solidFill>
                  <a:srgbClr val="002060"/>
                </a:solidFill>
              </a:rPr>
              <a:t> использование денежных средств не из избирательного фонда или поступивших туда с нарушениями;</a:t>
            </a:r>
          </a:p>
          <a:p>
            <a:pPr>
              <a:buFont typeface="Wingdings" pitchFamily="2" charset="2"/>
              <a:buChar char="ü"/>
            </a:pPr>
            <a:r>
              <a:rPr lang="ru-RU" sz="1400" dirty="0" smtClean="0">
                <a:solidFill>
                  <a:srgbClr val="002060"/>
                </a:solidFill>
              </a:rPr>
              <a:t> подделка подписей избирателей.</a:t>
            </a:r>
          </a:p>
        </p:txBody>
      </p:sp>
      <p:sp>
        <p:nvSpPr>
          <p:cNvPr id="37" name="Стрелка влево 36"/>
          <p:cNvSpPr/>
          <p:nvPr/>
        </p:nvSpPr>
        <p:spPr>
          <a:xfrm>
            <a:off x="2651591" y="2852936"/>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8" name="Стрелка влево 37"/>
          <p:cNvSpPr/>
          <p:nvPr/>
        </p:nvSpPr>
        <p:spPr>
          <a:xfrm rot="10800000">
            <a:off x="5785403" y="2801155"/>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9" name="Стрелка влево 38"/>
          <p:cNvSpPr/>
          <p:nvPr/>
        </p:nvSpPr>
        <p:spPr>
          <a:xfrm rot="2580000">
            <a:off x="2942452" y="2280443"/>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0" name="Стрелка влево 39"/>
          <p:cNvSpPr/>
          <p:nvPr/>
        </p:nvSpPr>
        <p:spPr>
          <a:xfrm rot="8400000">
            <a:off x="5464076" y="2223981"/>
            <a:ext cx="298765" cy="195797"/>
          </a:xfrm>
          <a:prstGeom prst="leftArrow">
            <a:avLst/>
          </a:prstGeom>
          <a:solidFill>
            <a:schemeClr val="accent3">
              <a:lumMod val="75000"/>
            </a:schemeClr>
          </a:solidFill>
          <a:ln w="12700">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156</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sp>
        <p:nvSpPr>
          <p:cNvPr id="56" name="Прямоугольник 55"/>
          <p:cNvSpPr/>
          <p:nvPr/>
        </p:nvSpPr>
        <p:spPr>
          <a:xfrm>
            <a:off x="179512" y="620688"/>
            <a:ext cx="87129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Составы административных правонарушений</a:t>
            </a:r>
            <a:endParaRPr lang="ru-RU" dirty="0">
              <a:solidFill>
                <a:schemeClr val="tx2">
                  <a:lumMod val="50000"/>
                </a:schemeClr>
              </a:solidFill>
            </a:endParaRPr>
          </a:p>
        </p:txBody>
      </p:sp>
      <p:cxnSp>
        <p:nvCxnSpPr>
          <p:cNvPr id="13" name="Прямая соединительная линия 12"/>
          <p:cNvCxnSpPr/>
          <p:nvPr/>
        </p:nvCxnSpPr>
        <p:spPr>
          <a:xfrm>
            <a:off x="899592" y="980728"/>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084168" y="980728"/>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79512" y="155679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512" y="29969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3501008"/>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512" y="980728"/>
            <a:ext cx="720080" cy="576064"/>
          </a:xfrm>
          <a:prstGeom prst="rect">
            <a:avLst/>
          </a:prstGeom>
          <a:noFill/>
        </p:spPr>
        <p:txBody>
          <a:bodyPr wrap="square" rtlCol="0" anchor="ctr" anchorCtr="0">
            <a:noAutofit/>
          </a:bodyPr>
          <a:lstStyle/>
          <a:p>
            <a:pPr algn="ctr"/>
            <a:r>
              <a:rPr lang="ru-RU" sz="1300" dirty="0" smtClean="0"/>
              <a:t>Норма КоАП РФ</a:t>
            </a:r>
            <a:endParaRPr lang="ru-RU" sz="1300" dirty="0"/>
          </a:p>
        </p:txBody>
      </p:sp>
      <p:sp>
        <p:nvSpPr>
          <p:cNvPr id="25" name="TextBox 24"/>
          <p:cNvSpPr txBox="1"/>
          <p:nvPr/>
        </p:nvSpPr>
        <p:spPr>
          <a:xfrm>
            <a:off x="899592" y="1052736"/>
            <a:ext cx="5184576" cy="432048"/>
          </a:xfrm>
          <a:prstGeom prst="rect">
            <a:avLst/>
          </a:prstGeom>
          <a:noFill/>
        </p:spPr>
        <p:txBody>
          <a:bodyPr wrap="square" rtlCol="0" anchor="ctr" anchorCtr="0">
            <a:noAutofit/>
          </a:bodyPr>
          <a:lstStyle/>
          <a:p>
            <a:pPr algn="ctr"/>
            <a:r>
              <a:rPr lang="ru-RU" sz="1300" dirty="0" smtClean="0"/>
              <a:t>Описание деяния (действия, бездействия), образующего состав административного правонарушения</a:t>
            </a:r>
            <a:endParaRPr lang="ru-RU" sz="1300" dirty="0"/>
          </a:p>
        </p:txBody>
      </p:sp>
      <p:sp>
        <p:nvSpPr>
          <p:cNvPr id="26" name="TextBox 25"/>
          <p:cNvSpPr txBox="1"/>
          <p:nvPr/>
        </p:nvSpPr>
        <p:spPr>
          <a:xfrm>
            <a:off x="6084168" y="980728"/>
            <a:ext cx="2880320" cy="432048"/>
          </a:xfrm>
          <a:prstGeom prst="rect">
            <a:avLst/>
          </a:prstGeom>
          <a:noFill/>
        </p:spPr>
        <p:txBody>
          <a:bodyPr wrap="none" rtlCol="0" anchor="ctr" anchorCtr="0">
            <a:noAutofit/>
          </a:bodyPr>
          <a:lstStyle/>
          <a:p>
            <a:pPr algn="ctr"/>
            <a:r>
              <a:rPr lang="ru-RU" sz="1300" dirty="0" smtClean="0"/>
              <a:t>Субъект ответственности</a:t>
            </a:r>
            <a:endParaRPr lang="ru-RU" sz="1300" dirty="0"/>
          </a:p>
        </p:txBody>
      </p:sp>
      <p:sp>
        <p:nvSpPr>
          <p:cNvPr id="31" name="TextBox 30"/>
          <p:cNvSpPr txBox="1"/>
          <p:nvPr/>
        </p:nvSpPr>
        <p:spPr>
          <a:xfrm>
            <a:off x="179512" y="1556792"/>
            <a:ext cx="720080" cy="288032"/>
          </a:xfrm>
          <a:prstGeom prst="rect">
            <a:avLst/>
          </a:prstGeom>
          <a:noFill/>
        </p:spPr>
        <p:txBody>
          <a:bodyPr wrap="square" rtlCol="0" anchor="ctr" anchorCtr="0">
            <a:noAutofit/>
          </a:bodyPr>
          <a:lstStyle/>
          <a:p>
            <a:r>
              <a:rPr lang="ru-RU" sz="1300" dirty="0" smtClean="0"/>
              <a:t>ст.5.1</a:t>
            </a:r>
            <a:endParaRPr lang="ru-RU" sz="1300" dirty="0"/>
          </a:p>
        </p:txBody>
      </p:sp>
      <p:sp>
        <p:nvSpPr>
          <p:cNvPr id="33" name="TextBox 32"/>
          <p:cNvSpPr txBox="1"/>
          <p:nvPr/>
        </p:nvSpPr>
        <p:spPr>
          <a:xfrm>
            <a:off x="899592" y="1556792"/>
            <a:ext cx="5184576" cy="1440160"/>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нарушение права гражданина на ознакомление со списком избирателей</a:t>
            </a:r>
            <a:r>
              <a:rPr lang="ru-RU" sz="1300" dirty="0" smtClean="0"/>
              <a:t>, участников референдума;</a:t>
            </a:r>
          </a:p>
          <a:p>
            <a:pPr>
              <a:buAutoNum type="arabicParenR"/>
            </a:pPr>
            <a:r>
              <a:rPr lang="ru-RU" sz="1300" dirty="0" smtClean="0"/>
              <a:t> </a:t>
            </a:r>
            <a:r>
              <a:rPr lang="ru-RU" sz="1300" b="1" dirty="0" smtClean="0"/>
              <a:t>нерассмотрение в установленный законом срок заявления</a:t>
            </a:r>
            <a:r>
              <a:rPr lang="ru-RU" sz="1300" dirty="0" smtClean="0"/>
              <a:t> о неправильности в списке избирателей, участников референдума; </a:t>
            </a:r>
          </a:p>
          <a:p>
            <a:pPr>
              <a:buAutoNum type="arabicParenR"/>
            </a:pPr>
            <a:r>
              <a:rPr lang="ru-RU" sz="1300" dirty="0" smtClean="0"/>
              <a:t> отказ выдать гражданину письменный ответ о причине отклонения заявления о внесении исправления в список избирателей, участников референдума</a:t>
            </a:r>
          </a:p>
        </p:txBody>
      </p:sp>
      <p:sp>
        <p:nvSpPr>
          <p:cNvPr id="34" name="TextBox 33"/>
          <p:cNvSpPr txBox="1"/>
          <p:nvPr/>
        </p:nvSpPr>
        <p:spPr>
          <a:xfrm>
            <a:off x="6084168" y="1556792"/>
            <a:ext cx="2880320" cy="432048"/>
          </a:xfrm>
          <a:prstGeom prst="rect">
            <a:avLst/>
          </a:prstGeom>
          <a:noFill/>
        </p:spPr>
        <p:txBody>
          <a:bodyPr wrap="square" rtlCol="0" anchor="ctr" anchorCtr="0">
            <a:noAutofit/>
          </a:bodyPr>
          <a:lstStyle/>
          <a:p>
            <a:r>
              <a:rPr lang="ru-RU" sz="1300" dirty="0" smtClean="0"/>
              <a:t>- член комиссии с правом решающего голоса</a:t>
            </a:r>
          </a:p>
        </p:txBody>
      </p:sp>
      <p:sp>
        <p:nvSpPr>
          <p:cNvPr id="36" name="TextBox 35"/>
          <p:cNvSpPr txBox="1"/>
          <p:nvPr/>
        </p:nvSpPr>
        <p:spPr>
          <a:xfrm>
            <a:off x="179512" y="2996952"/>
            <a:ext cx="720080" cy="432048"/>
          </a:xfrm>
          <a:prstGeom prst="rect">
            <a:avLst/>
          </a:prstGeom>
          <a:noFill/>
        </p:spPr>
        <p:txBody>
          <a:bodyPr wrap="square" rtlCol="0" anchor="ctr" anchorCtr="0">
            <a:noAutofit/>
          </a:bodyPr>
          <a:lstStyle/>
          <a:p>
            <a:r>
              <a:rPr lang="ru-RU" sz="1300" dirty="0" smtClean="0"/>
              <a:t>ч.1 ст.5.3</a:t>
            </a:r>
            <a:endParaRPr lang="ru-RU" sz="1300" dirty="0"/>
          </a:p>
        </p:txBody>
      </p:sp>
      <p:sp>
        <p:nvSpPr>
          <p:cNvPr id="39" name="TextBox 38"/>
          <p:cNvSpPr txBox="1"/>
          <p:nvPr/>
        </p:nvSpPr>
        <p:spPr>
          <a:xfrm>
            <a:off x="899592" y="2996952"/>
            <a:ext cx="5112568" cy="504056"/>
          </a:xfrm>
          <a:prstGeom prst="rect">
            <a:avLst/>
          </a:prstGeom>
          <a:noFill/>
        </p:spPr>
        <p:txBody>
          <a:bodyPr wrap="square" rtlCol="0" anchor="ctr" anchorCtr="0">
            <a:noAutofit/>
          </a:bodyPr>
          <a:lstStyle/>
          <a:p>
            <a:r>
              <a:rPr lang="ru-RU" sz="1300" b="1" dirty="0" smtClean="0"/>
              <a:t>Неисполнение решения избирательной комиссии</a:t>
            </a:r>
            <a:r>
              <a:rPr lang="ru-RU" sz="1300" dirty="0" smtClean="0"/>
              <a:t>, комиссии референдума, принятого в пределах её компетенции</a:t>
            </a:r>
          </a:p>
        </p:txBody>
      </p:sp>
      <p:sp>
        <p:nvSpPr>
          <p:cNvPr id="40" name="TextBox 39"/>
          <p:cNvSpPr txBox="1"/>
          <p:nvPr/>
        </p:nvSpPr>
        <p:spPr>
          <a:xfrm>
            <a:off x="6084168" y="2996952"/>
            <a:ext cx="2880320" cy="504056"/>
          </a:xfrm>
          <a:prstGeom prst="rect">
            <a:avLst/>
          </a:prstGeom>
          <a:noFill/>
        </p:spPr>
        <p:txBody>
          <a:bodyPr wrap="square" rtlCol="0" anchor="ctr" anchorCtr="0">
            <a:noAutofit/>
          </a:bodyPr>
          <a:lstStyle/>
          <a:p>
            <a:r>
              <a:rPr lang="ru-RU" sz="1300" dirty="0" smtClean="0"/>
              <a:t>- должностные лица;</a:t>
            </a:r>
          </a:p>
          <a:p>
            <a:r>
              <a:rPr lang="ru-RU" sz="1300" dirty="0" smtClean="0"/>
              <a:t>- юридические лица</a:t>
            </a:r>
          </a:p>
        </p:txBody>
      </p:sp>
      <p:sp>
        <p:nvSpPr>
          <p:cNvPr id="41" name="TextBox 40"/>
          <p:cNvSpPr txBox="1"/>
          <p:nvPr/>
        </p:nvSpPr>
        <p:spPr>
          <a:xfrm>
            <a:off x="179512" y="3501008"/>
            <a:ext cx="720080" cy="432048"/>
          </a:xfrm>
          <a:prstGeom prst="rect">
            <a:avLst/>
          </a:prstGeom>
          <a:noFill/>
        </p:spPr>
        <p:txBody>
          <a:bodyPr wrap="square" rtlCol="0" anchor="ctr" anchorCtr="0">
            <a:noAutofit/>
          </a:bodyPr>
          <a:lstStyle/>
          <a:p>
            <a:r>
              <a:rPr lang="ru-RU" sz="1300" dirty="0" smtClean="0"/>
              <a:t>ч.2 ст.5.3</a:t>
            </a:r>
            <a:endParaRPr lang="ru-RU" sz="1300" dirty="0"/>
          </a:p>
        </p:txBody>
      </p:sp>
      <p:sp>
        <p:nvSpPr>
          <p:cNvPr id="42" name="TextBox 41"/>
          <p:cNvSpPr txBox="1"/>
          <p:nvPr/>
        </p:nvSpPr>
        <p:spPr>
          <a:xfrm>
            <a:off x="899592" y="3501008"/>
            <a:ext cx="5112568" cy="2232248"/>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непредставление</a:t>
            </a:r>
            <a:r>
              <a:rPr lang="ru-RU" sz="1300" dirty="0" smtClean="0"/>
              <a:t> государственными органами, органами местного самоуправления, общественными объединениями, организациями независимо от формы собственности, в том числе организациями, осуществляющими теле- и/или радиовещание, редакциями периодических печатных изданий, сетевых изданий, а также должностными лицами указанных органов и организаций в избирательную комиссию, комиссию референдума </a:t>
            </a:r>
            <a:r>
              <a:rPr lang="ru-RU" sz="1300" b="1" dirty="0" smtClean="0"/>
              <a:t>сведений и материалов, запрашиваемых комиссией </a:t>
            </a:r>
            <a:r>
              <a:rPr lang="ru-RU" sz="1300" dirty="0" smtClean="0"/>
              <a:t>в соответствии с законом;</a:t>
            </a:r>
          </a:p>
          <a:p>
            <a:pPr>
              <a:buAutoNum type="arabicParenR"/>
            </a:pPr>
            <a:r>
              <a:rPr lang="ru-RU" sz="1300" dirty="0" smtClean="0"/>
              <a:t> </a:t>
            </a:r>
            <a:r>
              <a:rPr lang="ru-RU" sz="1300" b="1" dirty="0" smtClean="0"/>
              <a:t>представление</a:t>
            </a:r>
            <a:r>
              <a:rPr lang="ru-RU" sz="1300" dirty="0" smtClean="0"/>
              <a:t> таких </a:t>
            </a:r>
            <a:r>
              <a:rPr lang="ru-RU" sz="1300" b="1" dirty="0" smtClean="0"/>
              <a:t>сведений и материалов с нарушением установленного законом срока</a:t>
            </a:r>
            <a:r>
              <a:rPr lang="ru-RU" sz="1300" dirty="0" smtClean="0"/>
              <a:t>, за исключением случаев, предусмотренных ст.5.4 и ч.1 ст.5.17 КоАП РФ</a:t>
            </a:r>
          </a:p>
        </p:txBody>
      </p:sp>
      <p:sp>
        <p:nvSpPr>
          <p:cNvPr id="44" name="TextBox 43"/>
          <p:cNvSpPr txBox="1"/>
          <p:nvPr/>
        </p:nvSpPr>
        <p:spPr>
          <a:xfrm>
            <a:off x="6084168" y="3501008"/>
            <a:ext cx="2880320" cy="1800200"/>
          </a:xfrm>
          <a:prstGeom prst="rect">
            <a:avLst/>
          </a:prstGeom>
          <a:noFill/>
        </p:spPr>
        <p:txBody>
          <a:bodyPr wrap="square" rtlCol="0" anchor="ctr" anchorCtr="0">
            <a:noAutofit/>
          </a:bodyPr>
          <a:lstStyle/>
          <a:p>
            <a:pPr>
              <a:buFontTx/>
              <a:buChar char="-"/>
            </a:pPr>
            <a:r>
              <a:rPr lang="ru-RU" sz="1300" dirty="0" smtClean="0"/>
              <a:t> юридические лица – государственные органы, органы местного самоуправления, общественные объединения, организации, осуществляющие теле- и радиовещание, редакции периодических печатных изданий, сетевых изданий;</a:t>
            </a:r>
          </a:p>
          <a:p>
            <a:pPr>
              <a:buFontTx/>
              <a:buChar char="-"/>
            </a:pPr>
            <a:r>
              <a:rPr lang="ru-RU" sz="1300" dirty="0" smtClean="0"/>
              <a:t> должностные лица</a:t>
            </a:r>
          </a:p>
        </p:txBody>
      </p:sp>
      <p:cxnSp>
        <p:nvCxnSpPr>
          <p:cNvPr id="46" name="Прямая соединительная линия 45"/>
          <p:cNvCxnSpPr/>
          <p:nvPr/>
        </p:nvCxnSpPr>
        <p:spPr>
          <a:xfrm>
            <a:off x="179512" y="573325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9512" y="5733256"/>
            <a:ext cx="720080" cy="288032"/>
          </a:xfrm>
          <a:prstGeom prst="rect">
            <a:avLst/>
          </a:prstGeom>
          <a:noFill/>
        </p:spPr>
        <p:txBody>
          <a:bodyPr wrap="square" rtlCol="0" anchor="ctr" anchorCtr="0">
            <a:noAutofit/>
          </a:bodyPr>
          <a:lstStyle/>
          <a:p>
            <a:r>
              <a:rPr lang="ru-RU" sz="1300" dirty="0" smtClean="0"/>
              <a:t>ст.5.4</a:t>
            </a:r>
            <a:endParaRPr lang="ru-RU" sz="1300" dirty="0"/>
          </a:p>
        </p:txBody>
      </p:sp>
      <p:sp>
        <p:nvSpPr>
          <p:cNvPr id="49" name="TextBox 48"/>
          <p:cNvSpPr txBox="1"/>
          <p:nvPr/>
        </p:nvSpPr>
        <p:spPr>
          <a:xfrm>
            <a:off x="899592" y="5733256"/>
            <a:ext cx="5256584" cy="864096"/>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нарушение</a:t>
            </a:r>
            <a:r>
              <a:rPr lang="ru-RU" sz="1300" dirty="0" smtClean="0"/>
              <a:t> установленного законом </a:t>
            </a:r>
            <a:r>
              <a:rPr lang="ru-RU" sz="1300" b="1" dirty="0" smtClean="0"/>
              <a:t>порядка представления сведений об избирателях</a:t>
            </a:r>
            <a:r>
              <a:rPr lang="ru-RU" sz="1300" dirty="0" smtClean="0"/>
              <a:t>, участниках референдума;</a:t>
            </a:r>
          </a:p>
          <a:p>
            <a:pPr>
              <a:buAutoNum type="arabicParenR"/>
            </a:pPr>
            <a:r>
              <a:rPr lang="ru-RU" sz="1300" dirty="0" smtClean="0"/>
              <a:t> </a:t>
            </a:r>
            <a:r>
              <a:rPr lang="ru-RU" sz="1300" b="1" dirty="0" smtClean="0"/>
              <a:t>представление недостоверных сведений об избирателях</a:t>
            </a:r>
            <a:r>
              <a:rPr lang="ru-RU" sz="1300" dirty="0" smtClean="0"/>
              <a:t>, участниках референдума соответствующим избирательным комиссиям</a:t>
            </a:r>
          </a:p>
        </p:txBody>
      </p:sp>
      <p:cxnSp>
        <p:nvCxnSpPr>
          <p:cNvPr id="51" name="Прямая соединительная линия 50"/>
          <p:cNvCxnSpPr/>
          <p:nvPr/>
        </p:nvCxnSpPr>
        <p:spPr>
          <a:xfrm>
            <a:off x="179512" y="980728"/>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980728"/>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980728"/>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084168" y="5733256"/>
            <a:ext cx="2880320" cy="864096"/>
          </a:xfrm>
          <a:prstGeom prst="rect">
            <a:avLst/>
          </a:prstGeom>
          <a:noFill/>
        </p:spPr>
        <p:txBody>
          <a:bodyPr wrap="square" rtlCol="0" anchor="ctr" anchorCtr="0">
            <a:noAutofit/>
          </a:bodyPr>
          <a:lstStyle/>
          <a:p>
            <a:r>
              <a:rPr lang="ru-RU" sz="1300" dirty="0" smtClean="0"/>
              <a:t>- должностные лица, обязанные представлять сведения об избирателях участниках референдума соответствующим комиссиям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157</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156176" y="764704"/>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512" y="25649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443711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158</a:t>
            </a:r>
            <a:endParaRPr lang="ru-RU" b="1" dirty="0">
              <a:solidFill>
                <a:schemeClr val="bg1"/>
              </a:solidFill>
            </a:endParaRPr>
          </a:p>
        </p:txBody>
      </p:sp>
      <p:sp>
        <p:nvSpPr>
          <p:cNvPr id="34" name="TextBox 33"/>
          <p:cNvSpPr txBox="1"/>
          <p:nvPr/>
        </p:nvSpPr>
        <p:spPr>
          <a:xfrm>
            <a:off x="6156176" y="836712"/>
            <a:ext cx="2808312" cy="1296144"/>
          </a:xfrm>
          <a:prstGeom prst="rect">
            <a:avLst/>
          </a:prstGeom>
          <a:noFill/>
        </p:spPr>
        <p:txBody>
          <a:bodyPr wrap="square" rtlCol="0" anchor="ctr" anchorCtr="0">
            <a:noAutofit/>
          </a:bodyPr>
          <a:lstStyle/>
          <a:p>
            <a:r>
              <a:rPr lang="ru-RU" sz="1300" dirty="0" smtClean="0"/>
              <a:t>- главный редактор, редакция СМИ, организация, осуществляющая теле- и радиовещание, иная организация, осуществляющая выпуск СМИ;</a:t>
            </a:r>
          </a:p>
          <a:p>
            <a:pPr>
              <a:buFontTx/>
              <a:buChar char="-"/>
            </a:pPr>
            <a:r>
              <a:rPr lang="ru-RU" sz="1300" dirty="0" smtClean="0"/>
              <a:t> должностные лица;</a:t>
            </a:r>
          </a:p>
          <a:p>
            <a:pPr>
              <a:buFontTx/>
              <a:buChar char="-"/>
            </a:pPr>
            <a:r>
              <a:rPr lang="ru-RU" sz="1300" dirty="0" smtClean="0"/>
              <a:t> юридические лица</a:t>
            </a:r>
          </a:p>
        </p:txBody>
      </p:sp>
      <p:sp>
        <p:nvSpPr>
          <p:cNvPr id="36" name="TextBox 35"/>
          <p:cNvSpPr txBox="1"/>
          <p:nvPr/>
        </p:nvSpPr>
        <p:spPr>
          <a:xfrm>
            <a:off x="179512" y="2564904"/>
            <a:ext cx="720080" cy="432048"/>
          </a:xfrm>
          <a:prstGeom prst="rect">
            <a:avLst/>
          </a:prstGeom>
          <a:noFill/>
        </p:spPr>
        <p:txBody>
          <a:bodyPr wrap="square" rtlCol="0" anchor="ctr" anchorCtr="0">
            <a:noAutofit/>
          </a:bodyPr>
          <a:lstStyle/>
          <a:p>
            <a:r>
              <a:rPr lang="ru-RU" sz="1300" dirty="0" smtClean="0"/>
              <a:t>ч.2 ст.5.5</a:t>
            </a:r>
            <a:endParaRPr lang="ru-RU" sz="1300" dirty="0"/>
          </a:p>
        </p:txBody>
      </p:sp>
      <p:sp>
        <p:nvSpPr>
          <p:cNvPr id="39" name="TextBox 38"/>
          <p:cNvSpPr txBox="1"/>
          <p:nvPr/>
        </p:nvSpPr>
        <p:spPr>
          <a:xfrm>
            <a:off x="899592" y="2564904"/>
            <a:ext cx="5184576" cy="1728192"/>
          </a:xfrm>
          <a:prstGeom prst="rect">
            <a:avLst/>
          </a:prstGeom>
          <a:noFill/>
        </p:spPr>
        <p:txBody>
          <a:bodyPr wrap="square" rtlCol="0" anchor="ctr" anchorCtr="0">
            <a:noAutofit/>
          </a:bodyPr>
          <a:lstStyle/>
          <a:p>
            <a:r>
              <a:rPr lang="ru-RU" sz="1300" b="1" dirty="0" smtClean="0"/>
              <a:t>Непредоставление </a:t>
            </a:r>
            <a:r>
              <a:rPr lang="ru-RU" sz="1300" dirty="0" smtClean="0"/>
              <a:t>избирательной комиссии, комиссии референдума </a:t>
            </a:r>
            <a:r>
              <a:rPr lang="ru-RU" sz="1300" b="1" dirty="0" smtClean="0"/>
              <a:t>на безвозмездной основе, а равно в установленный законом срок </a:t>
            </a:r>
            <a:r>
              <a:rPr lang="ru-RU" sz="1300" dirty="0" smtClean="0"/>
              <a:t>соответственно эфирного времени, печатной площади для информирования избирателей, участников референдума, ответов на вопросы граждан, обнародования решений и актов избирательной комиссии, комиссии референдума, а также для размещения иной информации, обнародование которой предусмотрено законодательством о выборах и референдумах</a:t>
            </a:r>
          </a:p>
        </p:txBody>
      </p:sp>
      <p:sp>
        <p:nvSpPr>
          <p:cNvPr id="40" name="TextBox 39"/>
          <p:cNvSpPr txBox="1"/>
          <p:nvPr/>
        </p:nvSpPr>
        <p:spPr>
          <a:xfrm>
            <a:off x="6156176" y="2564904"/>
            <a:ext cx="2808312" cy="1800200"/>
          </a:xfrm>
          <a:prstGeom prst="rect">
            <a:avLst/>
          </a:prstGeom>
          <a:noFill/>
        </p:spPr>
        <p:txBody>
          <a:bodyPr wrap="square" rtlCol="0" anchor="ctr" anchorCtr="0">
            <a:noAutofit/>
          </a:bodyPr>
          <a:lstStyle/>
          <a:p>
            <a:pPr>
              <a:buFontTx/>
              <a:buChar char="-"/>
            </a:pPr>
            <a:r>
              <a:rPr lang="ru-RU" sz="1300" dirty="0" smtClean="0"/>
              <a:t>  юридические лица – государственные  или муниципальные организации, осуществляющие теле- и/или радиовещание, редакции  государственного или муниципального периодического издания;</a:t>
            </a:r>
          </a:p>
          <a:p>
            <a:pPr>
              <a:buFontTx/>
              <a:buChar char="-"/>
            </a:pPr>
            <a:r>
              <a:rPr lang="ru-RU" sz="1300" dirty="0" smtClean="0"/>
              <a:t> должностные лица</a:t>
            </a:r>
          </a:p>
        </p:txBody>
      </p:sp>
      <p:sp>
        <p:nvSpPr>
          <p:cNvPr id="41" name="TextBox 40"/>
          <p:cNvSpPr txBox="1"/>
          <p:nvPr/>
        </p:nvSpPr>
        <p:spPr>
          <a:xfrm>
            <a:off x="179512" y="4437112"/>
            <a:ext cx="720080" cy="504056"/>
          </a:xfrm>
          <a:prstGeom prst="rect">
            <a:avLst/>
          </a:prstGeom>
          <a:noFill/>
        </p:spPr>
        <p:txBody>
          <a:bodyPr wrap="square" rtlCol="0" anchor="ctr" anchorCtr="0">
            <a:noAutofit/>
          </a:bodyPr>
          <a:lstStyle/>
          <a:p>
            <a:r>
              <a:rPr lang="ru-RU" sz="1300" dirty="0" smtClean="0"/>
              <a:t>ч.1 ст.5.6</a:t>
            </a:r>
            <a:endParaRPr lang="ru-RU" sz="1300" dirty="0"/>
          </a:p>
        </p:txBody>
      </p:sp>
      <p:sp>
        <p:nvSpPr>
          <p:cNvPr id="42" name="TextBox 41"/>
          <p:cNvSpPr txBox="1"/>
          <p:nvPr/>
        </p:nvSpPr>
        <p:spPr>
          <a:xfrm>
            <a:off x="899592" y="4437112"/>
            <a:ext cx="5256584" cy="1944216"/>
          </a:xfrm>
          <a:prstGeom prst="rect">
            <a:avLst/>
          </a:prstGeom>
          <a:noFill/>
        </p:spPr>
        <p:txBody>
          <a:bodyPr wrap="square" rtlCol="0" anchor="ctr" anchorCtr="0">
            <a:noAutofit/>
          </a:bodyPr>
          <a:lstStyle/>
          <a:p>
            <a:r>
              <a:rPr lang="ru-RU" sz="1300" b="1" dirty="0" smtClean="0"/>
              <a:t>Нарушение прав </a:t>
            </a:r>
            <a:r>
              <a:rPr lang="ru-RU" sz="1300" dirty="0" smtClean="0"/>
              <a:t>члена избирательной комиссии, комиссии референдума, наблюдателя, иностранного (международного) наблюдателя, доверенного лица или уполномоченного представителя кандидата, избирательного объединения, члена или уполномоченного представителя инициативной группы по проведению референдума, иной группы участников референдума либо представителя СМИ </a:t>
            </a:r>
            <a:r>
              <a:rPr lang="ru-RU" sz="1300" b="1" dirty="0" smtClean="0"/>
              <a:t>на осуществление наблюдения и на своевременное получение информации и копий избирательных документов, документов референдума</a:t>
            </a:r>
            <a:r>
              <a:rPr lang="ru-RU" sz="1300" dirty="0" smtClean="0"/>
              <a:t>, получение которых предусмотрено законом</a:t>
            </a:r>
          </a:p>
        </p:txBody>
      </p:sp>
      <p:sp>
        <p:nvSpPr>
          <p:cNvPr id="44" name="TextBox 43"/>
          <p:cNvSpPr txBox="1"/>
          <p:nvPr/>
        </p:nvSpPr>
        <p:spPr>
          <a:xfrm>
            <a:off x="6156176" y="4437112"/>
            <a:ext cx="2592288" cy="720080"/>
          </a:xfrm>
          <a:prstGeom prst="rect">
            <a:avLst/>
          </a:prstGeom>
          <a:noFill/>
        </p:spPr>
        <p:txBody>
          <a:bodyPr wrap="square" rtlCol="0" anchor="ctr" anchorCtr="0">
            <a:noAutofit/>
          </a:bodyPr>
          <a:lstStyle/>
          <a:p>
            <a:pPr>
              <a:buFontTx/>
              <a:buChar char="-"/>
            </a:pPr>
            <a:r>
              <a:rPr lang="ru-RU" sz="1300" dirty="0" smtClean="0"/>
              <a:t> граждане;</a:t>
            </a:r>
          </a:p>
          <a:p>
            <a:pPr>
              <a:buFontTx/>
              <a:buChar char="-"/>
            </a:pPr>
            <a:r>
              <a:rPr lang="ru-RU" sz="1300" dirty="0" smtClean="0"/>
              <a:t> должностные лица (в том числе члены комиссии)</a:t>
            </a:r>
          </a:p>
        </p:txBody>
      </p:sp>
      <p:cxnSp>
        <p:nvCxnSpPr>
          <p:cNvPr id="46" name="Прямая соединительная линия 45"/>
          <p:cNvCxnSpPr/>
          <p:nvPr/>
        </p:nvCxnSpPr>
        <p:spPr>
          <a:xfrm>
            <a:off x="179512" y="6453336"/>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68863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9512" y="836712"/>
            <a:ext cx="720080" cy="432048"/>
          </a:xfrm>
          <a:prstGeom prst="rect">
            <a:avLst/>
          </a:prstGeom>
          <a:noFill/>
        </p:spPr>
        <p:txBody>
          <a:bodyPr wrap="square" rtlCol="0" anchor="ctr" anchorCtr="0">
            <a:noAutofit/>
          </a:bodyPr>
          <a:lstStyle/>
          <a:p>
            <a:r>
              <a:rPr lang="ru-RU" sz="1300" dirty="0" smtClean="0"/>
              <a:t>ч.1 ст.5.5</a:t>
            </a:r>
            <a:endParaRPr lang="ru-RU" sz="1300" dirty="0"/>
          </a:p>
        </p:txBody>
      </p:sp>
      <p:sp>
        <p:nvSpPr>
          <p:cNvPr id="35" name="TextBox 34"/>
          <p:cNvSpPr txBox="1"/>
          <p:nvPr/>
        </p:nvSpPr>
        <p:spPr>
          <a:xfrm>
            <a:off x="899592" y="836712"/>
            <a:ext cx="5256584" cy="1656184"/>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нарушение порядка опубликования (обнародования) материалов</a:t>
            </a:r>
            <a:r>
              <a:rPr lang="ru-RU" sz="1300" dirty="0" smtClean="0"/>
              <a:t>, связанных с подготовкой и проведением выборов, референдумов, в том числе агитационных материалов;</a:t>
            </a:r>
          </a:p>
          <a:p>
            <a:pPr>
              <a:buAutoNum type="arabicParenR"/>
            </a:pPr>
            <a:r>
              <a:rPr lang="ru-RU" sz="1300" dirty="0" smtClean="0"/>
              <a:t> </a:t>
            </a:r>
            <a:r>
              <a:rPr lang="ru-RU" sz="1300" b="1" dirty="0" smtClean="0"/>
              <a:t>нарушение</a:t>
            </a:r>
            <a:r>
              <a:rPr lang="ru-RU" sz="1300" dirty="0" smtClean="0"/>
              <a:t> в период избирательной кампании, кампании референдума </a:t>
            </a:r>
            <a:r>
              <a:rPr lang="ru-RU" sz="1300" b="1" dirty="0" smtClean="0"/>
              <a:t>порядка опубликования </a:t>
            </a:r>
            <a:r>
              <a:rPr lang="ru-RU" sz="1300" dirty="0" smtClean="0"/>
              <a:t>(обнародования) материалов, связанных с подготовкой и проведением выборов, референдумов </a:t>
            </a:r>
            <a:r>
              <a:rPr lang="ru-RU" sz="1300" b="1" dirty="0" smtClean="0"/>
              <a:t>в информационно-телекоммуникационных сетях</a:t>
            </a:r>
            <a:r>
              <a:rPr lang="ru-RU" sz="1300" dirty="0" smtClean="0"/>
              <a:t>, доступ к которым не ограничен определённым кругом лиц</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20688"/>
          </a:xfrm>
          <a:prstGeom prst="rect">
            <a:avLst/>
          </a:prstGeom>
        </p:spPr>
      </p:pic>
      <p:sp>
        <p:nvSpPr>
          <p:cNvPr id="15" name="Прямоугольник 14"/>
          <p:cNvSpPr/>
          <p:nvPr/>
        </p:nvSpPr>
        <p:spPr>
          <a:xfrm>
            <a:off x="0" y="0"/>
            <a:ext cx="889248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1.4. Источники избирательного права</a:t>
            </a:r>
            <a:endParaRPr lang="ru-RU" sz="3200" b="1" dirty="0">
              <a:effectLst>
                <a:outerShdw blurRad="38100" dist="38100" dir="2700000" algn="tl">
                  <a:srgbClr val="000000">
                    <a:alpha val="43137"/>
                  </a:srgbClr>
                </a:outerShdw>
              </a:effectLst>
            </a:endParaRPr>
          </a:p>
        </p:txBody>
      </p:sp>
      <p:sp>
        <p:nvSpPr>
          <p:cNvPr id="11" name="Прямоугольник 10"/>
          <p:cNvSpPr/>
          <p:nvPr/>
        </p:nvSpPr>
        <p:spPr>
          <a:xfrm>
            <a:off x="107504" y="3789040"/>
            <a:ext cx="8928992" cy="2592288"/>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r>
              <a:rPr lang="ru-RU" sz="1600" dirty="0" smtClean="0">
                <a:solidFill>
                  <a:schemeClr val="tx2">
                    <a:lumMod val="75000"/>
                  </a:schemeClr>
                </a:solidFill>
              </a:rPr>
              <a:t>8. </a:t>
            </a:r>
            <a:r>
              <a:rPr lang="ru-RU" sz="1600" u="sng" dirty="0" smtClean="0">
                <a:solidFill>
                  <a:schemeClr val="tx2">
                    <a:lumMod val="75000"/>
                  </a:schemeClr>
                </a:solidFill>
              </a:rPr>
              <a:t>Акты избирательных комиссии РФ:</a:t>
            </a:r>
          </a:p>
          <a:p>
            <a:pPr>
              <a:lnSpc>
                <a:spcPct val="150000"/>
              </a:lnSpc>
            </a:pPr>
            <a:endParaRPr lang="ru-RU" sz="1600" dirty="0">
              <a:solidFill>
                <a:schemeClr val="tx2">
                  <a:lumMod val="75000"/>
                </a:schemeClr>
              </a:solidFill>
            </a:endParaRPr>
          </a:p>
        </p:txBody>
      </p:sp>
      <p:sp>
        <p:nvSpPr>
          <p:cNvPr id="14" name="TextBox 13"/>
          <p:cNvSpPr txBox="1"/>
          <p:nvPr/>
        </p:nvSpPr>
        <p:spPr>
          <a:xfrm>
            <a:off x="251520" y="4149080"/>
            <a:ext cx="8640960" cy="2308324"/>
          </a:xfrm>
          <a:prstGeom prst="rect">
            <a:avLst/>
          </a:prstGeom>
          <a:noFill/>
        </p:spPr>
        <p:txBody>
          <a:bodyPr wrap="square" rtlCol="0">
            <a:spAutoFit/>
          </a:bodyPr>
          <a:lstStyle/>
          <a:p>
            <a:pPr algn="just">
              <a:buFontTx/>
              <a:buChar char="-"/>
            </a:pPr>
            <a:r>
              <a:rPr lang="ru-RU" sz="1200" dirty="0" smtClean="0">
                <a:solidFill>
                  <a:schemeClr val="tx2">
                    <a:lumMod val="75000"/>
                  </a:schemeClr>
                </a:solidFill>
              </a:rPr>
              <a:t> Постановление ЦИК России от 11.10.2017 N 105/874-7 «О Разъяснениях порядка регистрации уполномоченных представителей по финансовым вопросам кандидатов на должность Президента Российской Федерации при проведении выборов Президента Российской Федерации»;</a:t>
            </a:r>
          </a:p>
          <a:p>
            <a:pPr algn="just">
              <a:buFontTx/>
              <a:buChar char="-"/>
            </a:pPr>
            <a:r>
              <a:rPr lang="ru-RU" sz="1200" dirty="0" smtClean="0">
                <a:solidFill>
                  <a:schemeClr val="tx2">
                    <a:lumMod val="75000"/>
                  </a:schemeClr>
                </a:solidFill>
              </a:rPr>
              <a:t> Постановление ЦИК России от 01.11.2017 N 108/901-7 «О Порядке проведения жеребьевок по распределению между зарегистрированными кандидатами, политическими партиями эфирного времени на каналах государственных и муниципальных организаций, осуществляющих теле- и (или) радиовещание, при проведении выборов Президента Российской Федерации в 2018 году».</a:t>
            </a:r>
          </a:p>
          <a:p>
            <a:pPr algn="just">
              <a:buFontTx/>
              <a:buChar char="-"/>
            </a:pPr>
            <a:r>
              <a:rPr lang="ru-RU" sz="1200" dirty="0" smtClean="0">
                <a:solidFill>
                  <a:schemeClr val="tx2">
                    <a:lumMod val="75000"/>
                  </a:schemeClr>
                </a:solidFill>
              </a:rPr>
              <a:t> Решение Избирательной комиссии муниципального образования «Городское поселение </a:t>
            </a:r>
            <a:r>
              <a:rPr lang="ru-RU" sz="1200" dirty="0" err="1" smtClean="0">
                <a:solidFill>
                  <a:schemeClr val="tx2">
                    <a:lumMod val="75000"/>
                  </a:schemeClr>
                </a:solidFill>
              </a:rPr>
              <a:t>Белоозерский</a:t>
            </a:r>
            <a:r>
              <a:rPr lang="ru-RU" sz="1200" dirty="0" smtClean="0">
                <a:solidFill>
                  <a:schemeClr val="tx2">
                    <a:lumMod val="75000"/>
                  </a:schemeClr>
                </a:solidFill>
              </a:rPr>
              <a:t>» Воскресенского муниципального района Московской области №17/4 от 25 июня 2014 года «О календарном плане мероприятий по подготовке и проведению выборов депутатов Совета депутатов и Главы муниципального образования» Городское поселение </a:t>
            </a:r>
            <a:r>
              <a:rPr lang="ru-RU" sz="1200" dirty="0" err="1" smtClean="0">
                <a:solidFill>
                  <a:schemeClr val="tx2">
                    <a:lumMod val="75000"/>
                  </a:schemeClr>
                </a:solidFill>
              </a:rPr>
              <a:t>Белоозерский</a:t>
            </a:r>
            <a:r>
              <a:rPr lang="ru-RU" sz="1200" dirty="0" smtClean="0">
                <a:solidFill>
                  <a:schemeClr val="tx2">
                    <a:lumMod val="75000"/>
                  </a:schemeClr>
                </a:solidFill>
              </a:rPr>
              <a:t>», назначенных на «14» сентября 2014 г.» </a:t>
            </a:r>
          </a:p>
          <a:p>
            <a:pPr algn="just">
              <a:buFontTx/>
              <a:buChar char="-"/>
            </a:pPr>
            <a:endParaRPr lang="ru-RU" sz="1200" dirty="0" smtClean="0">
              <a:solidFill>
                <a:schemeClr val="tx2">
                  <a:lumMod val="75000"/>
                </a:schemeClr>
              </a:solidFill>
            </a:endParaRPr>
          </a:p>
        </p:txBody>
      </p:sp>
      <p:sp>
        <p:nvSpPr>
          <p:cNvPr id="17" name="Прямоугольник 16"/>
          <p:cNvSpPr/>
          <p:nvPr/>
        </p:nvSpPr>
        <p:spPr>
          <a:xfrm>
            <a:off x="107504" y="836712"/>
            <a:ext cx="8928992" cy="936104"/>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r>
              <a:rPr lang="ru-RU" sz="1600" dirty="0" smtClean="0">
                <a:solidFill>
                  <a:schemeClr val="tx2">
                    <a:lumMod val="75000"/>
                  </a:schemeClr>
                </a:solidFill>
              </a:rPr>
              <a:t>5. </a:t>
            </a:r>
            <a:r>
              <a:rPr lang="ru-RU" sz="1600" u="sng" dirty="0" smtClean="0">
                <a:solidFill>
                  <a:schemeClr val="tx2">
                    <a:lumMod val="75000"/>
                  </a:schemeClr>
                </a:solidFill>
              </a:rPr>
              <a:t>Постановления Конституционного Суда РФ:</a:t>
            </a:r>
          </a:p>
          <a:p>
            <a:endParaRPr lang="ru-RU" sz="1400" dirty="0">
              <a:solidFill>
                <a:schemeClr val="tx2">
                  <a:lumMod val="75000"/>
                </a:schemeClr>
              </a:solidFill>
            </a:endParaRPr>
          </a:p>
        </p:txBody>
      </p:sp>
      <p:sp>
        <p:nvSpPr>
          <p:cNvPr id="18" name="TextBox 17"/>
          <p:cNvSpPr txBox="1"/>
          <p:nvPr/>
        </p:nvSpPr>
        <p:spPr>
          <a:xfrm>
            <a:off x="251520" y="1126485"/>
            <a:ext cx="8640960" cy="646331"/>
          </a:xfrm>
          <a:prstGeom prst="rect">
            <a:avLst/>
          </a:prstGeom>
          <a:noFill/>
        </p:spPr>
        <p:txBody>
          <a:bodyPr wrap="square" rtlCol="0">
            <a:spAutoFit/>
          </a:bodyPr>
          <a:lstStyle/>
          <a:p>
            <a:pPr algn="just"/>
            <a:r>
              <a:rPr lang="ru-RU" sz="1200" dirty="0" smtClean="0">
                <a:solidFill>
                  <a:schemeClr val="tx2">
                    <a:lumMod val="75000"/>
                  </a:schemeClr>
                </a:solidFill>
              </a:rPr>
              <a:t>- Определение Конституционного Суда РФ от 15.09.2016 N 1742-О «По запросу группы депутатов Государственной Думы о проверке конституционности положений части 5 статьи 42 Федерального закона «О выборах депутатов Государственной Думы Федерального Собрания Российской Федерации».</a:t>
            </a:r>
          </a:p>
        </p:txBody>
      </p:sp>
      <p:sp>
        <p:nvSpPr>
          <p:cNvPr id="19" name="Прямоугольник 18"/>
          <p:cNvSpPr/>
          <p:nvPr/>
        </p:nvSpPr>
        <p:spPr>
          <a:xfrm>
            <a:off x="107504" y="1916832"/>
            <a:ext cx="8928992" cy="792088"/>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r>
              <a:rPr lang="ru-RU" sz="1600" dirty="0" smtClean="0">
                <a:solidFill>
                  <a:schemeClr val="tx2">
                    <a:lumMod val="75000"/>
                  </a:schemeClr>
                </a:solidFill>
              </a:rPr>
              <a:t>6. </a:t>
            </a:r>
            <a:r>
              <a:rPr lang="ru-RU" sz="1600" u="sng" dirty="0" smtClean="0">
                <a:solidFill>
                  <a:schemeClr val="tx2">
                    <a:lumMod val="75000"/>
                  </a:schemeClr>
                </a:solidFill>
              </a:rPr>
              <a:t>Акты субъектов РФ:</a:t>
            </a:r>
          </a:p>
          <a:p>
            <a:pPr>
              <a:lnSpc>
                <a:spcPct val="150000"/>
              </a:lnSpc>
            </a:pPr>
            <a:endParaRPr lang="ru-RU" sz="1600" u="sng" dirty="0" smtClean="0">
              <a:solidFill>
                <a:schemeClr val="tx2">
                  <a:lumMod val="75000"/>
                </a:schemeClr>
              </a:solidFill>
            </a:endParaRPr>
          </a:p>
          <a:p>
            <a:pPr>
              <a:lnSpc>
                <a:spcPct val="150000"/>
              </a:lnSpc>
            </a:pPr>
            <a:endParaRPr lang="ru-RU" sz="1600" dirty="0">
              <a:solidFill>
                <a:schemeClr val="tx2">
                  <a:lumMod val="75000"/>
                </a:schemeClr>
              </a:solidFill>
            </a:endParaRPr>
          </a:p>
        </p:txBody>
      </p:sp>
      <p:sp>
        <p:nvSpPr>
          <p:cNvPr id="20" name="TextBox 19"/>
          <p:cNvSpPr txBox="1"/>
          <p:nvPr/>
        </p:nvSpPr>
        <p:spPr>
          <a:xfrm>
            <a:off x="251520" y="2103239"/>
            <a:ext cx="8640960" cy="605681"/>
          </a:xfrm>
          <a:prstGeom prst="rect">
            <a:avLst/>
          </a:prstGeom>
          <a:noFill/>
        </p:spPr>
        <p:txBody>
          <a:bodyPr wrap="square" rtlCol="0" anchor="ctr" anchorCtr="0">
            <a:noAutofit/>
          </a:bodyPr>
          <a:lstStyle/>
          <a:p>
            <a:pPr algn="just"/>
            <a:r>
              <a:rPr lang="ru-RU" sz="1200" dirty="0" smtClean="0">
                <a:solidFill>
                  <a:schemeClr val="tx2">
                    <a:lumMod val="75000"/>
                  </a:schemeClr>
                </a:solidFill>
              </a:rPr>
              <a:t>- Закон Сахалинской области от 10 апреля 2008 года N 22-ЗО «О выборах депутатов Сахалинской областной Думы»;</a:t>
            </a:r>
          </a:p>
          <a:p>
            <a:pPr algn="just"/>
            <a:r>
              <a:rPr lang="ru-RU" sz="1200" dirty="0" smtClean="0">
                <a:solidFill>
                  <a:schemeClr val="tx2">
                    <a:lumMod val="75000"/>
                  </a:schemeClr>
                </a:solidFill>
              </a:rPr>
              <a:t>- Закон Сахалинской области  от 28 апреля 2008 года N 35-ЗО  «О муниципальных выборах в Сахалинской области» </a:t>
            </a:r>
          </a:p>
        </p:txBody>
      </p:sp>
      <p:sp>
        <p:nvSpPr>
          <p:cNvPr id="22" name="Прямоугольник 21"/>
          <p:cNvSpPr/>
          <p:nvPr/>
        </p:nvSpPr>
        <p:spPr>
          <a:xfrm>
            <a:off x="107504" y="2852936"/>
            <a:ext cx="8928992" cy="864096"/>
          </a:xfrm>
          <a:prstGeom prst="rect">
            <a:avLst/>
          </a:prstGeom>
          <a:gradFill flip="none" rotWithShape="1">
            <a:gsLst>
              <a:gs pos="27000">
                <a:schemeClr val="accent4">
                  <a:lumMod val="60000"/>
                  <a:lumOff val="40000"/>
                  <a:alpha val="91000"/>
                </a:schemeClr>
              </a:gs>
              <a:gs pos="73000">
                <a:schemeClr val="accent4">
                  <a:lumMod val="20000"/>
                  <a:lumOff val="80000"/>
                  <a:alpha val="86000"/>
                </a:schemeClr>
              </a:gs>
            </a:gsLst>
            <a:lin ang="156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r>
              <a:rPr lang="ru-RU" sz="1600" dirty="0" smtClean="0">
                <a:solidFill>
                  <a:schemeClr val="tx2">
                    <a:lumMod val="75000"/>
                  </a:schemeClr>
                </a:solidFill>
              </a:rPr>
              <a:t>7. </a:t>
            </a:r>
            <a:r>
              <a:rPr lang="ru-RU" sz="1600" u="sng" dirty="0" smtClean="0">
                <a:solidFill>
                  <a:schemeClr val="tx2">
                    <a:lumMod val="75000"/>
                  </a:schemeClr>
                </a:solidFill>
              </a:rPr>
              <a:t>Муниципальные правовые акты:</a:t>
            </a:r>
          </a:p>
          <a:p>
            <a:pPr>
              <a:lnSpc>
                <a:spcPct val="150000"/>
              </a:lnSpc>
            </a:pPr>
            <a:endParaRPr lang="ru-RU" sz="1600" dirty="0">
              <a:solidFill>
                <a:schemeClr val="tx2">
                  <a:lumMod val="75000"/>
                </a:schemeClr>
              </a:solidFill>
            </a:endParaRPr>
          </a:p>
        </p:txBody>
      </p:sp>
      <p:sp>
        <p:nvSpPr>
          <p:cNvPr id="25" name="TextBox 24"/>
          <p:cNvSpPr txBox="1"/>
          <p:nvPr/>
        </p:nvSpPr>
        <p:spPr>
          <a:xfrm>
            <a:off x="251520" y="3164775"/>
            <a:ext cx="8640960" cy="461665"/>
          </a:xfrm>
          <a:prstGeom prst="rect">
            <a:avLst/>
          </a:prstGeom>
          <a:noFill/>
        </p:spPr>
        <p:txBody>
          <a:bodyPr wrap="square" rtlCol="0">
            <a:spAutoFit/>
          </a:bodyPr>
          <a:lstStyle/>
          <a:p>
            <a:pPr algn="just">
              <a:buFontTx/>
              <a:buChar char="-"/>
            </a:pPr>
            <a:r>
              <a:rPr lang="ru-RU" sz="1200" dirty="0" smtClean="0">
                <a:solidFill>
                  <a:schemeClr val="tx2">
                    <a:lumMod val="75000"/>
                  </a:schemeClr>
                </a:solidFill>
              </a:rPr>
              <a:t> Решение Думы Анучинского муниципального района № 105 от 20.06.2016 «О назначении дополнительных выборов депутата Думы Анучинского муниципального района 5 созыва по одномандатному избирательному округу № 7»;</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a:t>
            </a:r>
            <a:endParaRPr lang="ru-RU" b="1" dirty="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512" y="220486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407707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8144" y="764704"/>
            <a:ext cx="3096344" cy="648072"/>
          </a:xfrm>
          <a:prstGeom prst="rect">
            <a:avLst/>
          </a:prstGeom>
          <a:noFill/>
        </p:spPr>
        <p:txBody>
          <a:bodyPr wrap="square" rtlCol="0" anchor="ctr" anchorCtr="0">
            <a:noAutofit/>
          </a:bodyPr>
          <a:lstStyle/>
          <a:p>
            <a:r>
              <a:rPr lang="ru-RU" sz="1300" dirty="0" smtClean="0"/>
              <a:t>- председатель, заместитель председателя, секретарь, иной член комиссии с правом решающего голоса</a:t>
            </a:r>
          </a:p>
        </p:txBody>
      </p:sp>
      <p:sp>
        <p:nvSpPr>
          <p:cNvPr id="36" name="TextBox 35"/>
          <p:cNvSpPr txBox="1"/>
          <p:nvPr/>
        </p:nvSpPr>
        <p:spPr>
          <a:xfrm>
            <a:off x="179512" y="2204864"/>
            <a:ext cx="720080" cy="288032"/>
          </a:xfrm>
          <a:prstGeom prst="rect">
            <a:avLst/>
          </a:prstGeom>
          <a:noFill/>
        </p:spPr>
        <p:txBody>
          <a:bodyPr wrap="square" rtlCol="0" anchor="ctr" anchorCtr="0">
            <a:noAutofit/>
          </a:bodyPr>
          <a:lstStyle/>
          <a:p>
            <a:r>
              <a:rPr lang="ru-RU" sz="1300" dirty="0" smtClean="0"/>
              <a:t>ст.5.7</a:t>
            </a:r>
            <a:endParaRPr lang="ru-RU" sz="1300" dirty="0"/>
          </a:p>
        </p:txBody>
      </p:sp>
      <p:sp>
        <p:nvSpPr>
          <p:cNvPr id="39" name="TextBox 38"/>
          <p:cNvSpPr txBox="1"/>
          <p:nvPr/>
        </p:nvSpPr>
        <p:spPr>
          <a:xfrm>
            <a:off x="899592" y="2204864"/>
            <a:ext cx="4968552" cy="1872208"/>
          </a:xfrm>
          <a:prstGeom prst="rect">
            <a:avLst/>
          </a:prstGeom>
          <a:noFill/>
        </p:spPr>
        <p:txBody>
          <a:bodyPr wrap="square" rtlCol="0" anchor="ctr" anchorCtr="0">
            <a:noAutofit/>
          </a:bodyPr>
          <a:lstStyle/>
          <a:p>
            <a:r>
              <a:rPr lang="ru-RU" sz="1300" b="1" dirty="0" smtClean="0"/>
              <a:t>Отказ предоставить предусмотренный законом отпуск </a:t>
            </a:r>
            <a:r>
              <a:rPr lang="ru-RU" sz="1300" dirty="0" smtClean="0"/>
              <a:t>зарегистрированному кандидату, доверенному лицу зарегистрированного кандидата, избирательного объединения для проведения агитационной и иной предусмотренной законом деятельности, способствующей избранию зарегистрированного кандидата, списка кандидатов, а равно </a:t>
            </a:r>
            <a:r>
              <a:rPr lang="ru-RU" sz="1300" b="1" dirty="0" smtClean="0"/>
              <a:t>отказ работодателя освободить от работы в установленном законом порядке</a:t>
            </a:r>
            <a:r>
              <a:rPr lang="ru-RU" sz="1300" dirty="0" smtClean="0"/>
              <a:t> члена избирательной комиссии, комиссии референдума для участия в подготовке и проведении выборов, референдума</a:t>
            </a:r>
          </a:p>
        </p:txBody>
      </p:sp>
      <p:sp>
        <p:nvSpPr>
          <p:cNvPr id="40" name="TextBox 39"/>
          <p:cNvSpPr txBox="1"/>
          <p:nvPr/>
        </p:nvSpPr>
        <p:spPr>
          <a:xfrm>
            <a:off x="5868144" y="2204864"/>
            <a:ext cx="3096344" cy="288032"/>
          </a:xfrm>
          <a:prstGeom prst="rect">
            <a:avLst/>
          </a:prstGeom>
          <a:noFill/>
        </p:spPr>
        <p:txBody>
          <a:bodyPr wrap="square" rtlCol="0" anchor="ctr" anchorCtr="0">
            <a:noAutofit/>
          </a:bodyPr>
          <a:lstStyle/>
          <a:p>
            <a:pPr>
              <a:buFontTx/>
              <a:buChar char="-"/>
            </a:pPr>
            <a:r>
              <a:rPr lang="ru-RU" sz="1300" dirty="0" smtClean="0"/>
              <a:t>  работодатель</a:t>
            </a:r>
          </a:p>
        </p:txBody>
      </p:sp>
      <p:sp>
        <p:nvSpPr>
          <p:cNvPr id="41" name="TextBox 40"/>
          <p:cNvSpPr txBox="1"/>
          <p:nvPr/>
        </p:nvSpPr>
        <p:spPr>
          <a:xfrm>
            <a:off x="179512" y="4077072"/>
            <a:ext cx="720080" cy="288032"/>
          </a:xfrm>
          <a:prstGeom prst="rect">
            <a:avLst/>
          </a:prstGeom>
          <a:noFill/>
        </p:spPr>
        <p:txBody>
          <a:bodyPr wrap="square" rtlCol="0" anchor="ctr" anchorCtr="0">
            <a:noAutofit/>
          </a:bodyPr>
          <a:lstStyle/>
          <a:p>
            <a:r>
              <a:rPr lang="ru-RU" sz="1300" dirty="0" smtClean="0"/>
              <a:t>ст.5.8</a:t>
            </a:r>
            <a:endParaRPr lang="ru-RU" sz="1300" dirty="0"/>
          </a:p>
        </p:txBody>
      </p:sp>
      <p:sp>
        <p:nvSpPr>
          <p:cNvPr id="42" name="TextBox 41"/>
          <p:cNvSpPr txBox="1"/>
          <p:nvPr/>
        </p:nvSpPr>
        <p:spPr>
          <a:xfrm>
            <a:off x="899592" y="4077072"/>
            <a:ext cx="4896544" cy="432048"/>
          </a:xfrm>
          <a:prstGeom prst="rect">
            <a:avLst/>
          </a:prstGeom>
          <a:noFill/>
        </p:spPr>
        <p:txBody>
          <a:bodyPr wrap="square" rtlCol="0" anchor="ctr" anchorCtr="0">
            <a:noAutofit/>
          </a:bodyPr>
          <a:lstStyle/>
          <a:p>
            <a:r>
              <a:rPr lang="ru-RU" sz="1300" b="1" dirty="0" smtClean="0"/>
              <a:t>Нарушение порядка и условий проведения предвыборной агитации</a:t>
            </a:r>
            <a:r>
              <a:rPr lang="ru-RU" sz="1300" dirty="0" smtClean="0"/>
              <a:t>, агитации по вопросам референдума </a:t>
            </a:r>
            <a:r>
              <a:rPr lang="ru-RU" sz="1300" b="1" dirty="0" smtClean="0"/>
              <a:t>в СМИ</a:t>
            </a:r>
          </a:p>
        </p:txBody>
      </p:sp>
      <p:sp>
        <p:nvSpPr>
          <p:cNvPr id="44" name="TextBox 43"/>
          <p:cNvSpPr txBox="1"/>
          <p:nvPr/>
        </p:nvSpPr>
        <p:spPr>
          <a:xfrm>
            <a:off x="5868144" y="4077072"/>
            <a:ext cx="3096344" cy="2520280"/>
          </a:xfrm>
          <a:prstGeom prst="rect">
            <a:avLst/>
          </a:prstGeom>
          <a:noFill/>
        </p:spPr>
        <p:txBody>
          <a:bodyPr wrap="square" rtlCol="0" anchor="ctr" anchorCtr="0">
            <a:noAutofit/>
          </a:bodyPr>
          <a:lstStyle/>
          <a:p>
            <a:pPr>
              <a:buFontTx/>
              <a:buChar char="-"/>
            </a:pPr>
            <a:r>
              <a:rPr lang="ru-RU" sz="1280" dirty="0" smtClean="0"/>
              <a:t> кандидат, избирательное объединение, член или уполномоченный представитель инициативной группы по проведению референдума, иной группы участников референдума;</a:t>
            </a:r>
          </a:p>
          <a:p>
            <a:pPr>
              <a:buFontTx/>
              <a:buChar char="-"/>
            </a:pPr>
            <a:r>
              <a:rPr lang="ru-RU" sz="1280" dirty="0" smtClean="0"/>
              <a:t> лицо, уполномоченное выступать от имени кандидата, избирательного объединения или привлечённое указанными лицами к проведению предвыборной агитации;</a:t>
            </a:r>
          </a:p>
          <a:p>
            <a:pPr>
              <a:buFontTx/>
              <a:buChar char="-"/>
            </a:pPr>
            <a:r>
              <a:rPr lang="ru-RU" sz="1280" dirty="0" smtClean="0"/>
              <a:t> лицо, замещающее государственную должность или выборную муниципальную должность</a:t>
            </a:r>
          </a:p>
        </p:txBody>
      </p: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30" idx="3"/>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9512" y="764704"/>
            <a:ext cx="720080" cy="504056"/>
          </a:xfrm>
          <a:prstGeom prst="rect">
            <a:avLst/>
          </a:prstGeom>
          <a:noFill/>
        </p:spPr>
        <p:txBody>
          <a:bodyPr wrap="square" rtlCol="0" anchor="ctr" anchorCtr="0">
            <a:noAutofit/>
          </a:bodyPr>
          <a:lstStyle/>
          <a:p>
            <a:r>
              <a:rPr lang="ru-RU" sz="1300" dirty="0" smtClean="0"/>
              <a:t>ч.2 ст.5.6</a:t>
            </a:r>
            <a:endParaRPr lang="ru-RU" sz="1300" dirty="0"/>
          </a:p>
        </p:txBody>
      </p:sp>
      <p:sp>
        <p:nvSpPr>
          <p:cNvPr id="35" name="TextBox 34"/>
          <p:cNvSpPr txBox="1"/>
          <p:nvPr/>
        </p:nvSpPr>
        <p:spPr>
          <a:xfrm>
            <a:off x="899592" y="764704"/>
            <a:ext cx="5040560" cy="1440160"/>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выдача</a:t>
            </a:r>
            <a:r>
              <a:rPr lang="ru-RU" sz="1300" dirty="0" smtClean="0"/>
              <a:t> лицам, указанным в ч.1 ст.5.6 КоАП РФ, </a:t>
            </a:r>
            <a:r>
              <a:rPr lang="ru-RU" sz="1300" b="1" dirty="0" smtClean="0"/>
              <a:t>заверенной копии протокола</a:t>
            </a:r>
            <a:r>
              <a:rPr lang="ru-RU" sz="1300" dirty="0" smtClean="0"/>
              <a:t> избирательной комиссии, комиссии референдума об итогах голосования, о результатах выборов или референдума, содержащей данные, которые не соответствуют данным, содержащимся в первом экземпляре соответствующего протокола;</a:t>
            </a:r>
          </a:p>
          <a:p>
            <a:pPr>
              <a:buAutoNum type="arabicParenR"/>
            </a:pPr>
            <a:r>
              <a:rPr lang="ru-RU" sz="1300" dirty="0" smtClean="0"/>
              <a:t> </a:t>
            </a:r>
            <a:r>
              <a:rPr lang="ru-RU" sz="1300" b="1" dirty="0" smtClean="0"/>
              <a:t>заверение копии протокола с нарушением требований</a:t>
            </a:r>
            <a:r>
              <a:rPr lang="ru-RU" sz="1300" dirty="0" smtClean="0"/>
              <a:t>, предусмотренных законом</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159</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836712"/>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836712"/>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429309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160</a:t>
            </a:r>
            <a:endParaRPr lang="ru-RU" b="1" dirty="0">
              <a:solidFill>
                <a:schemeClr val="bg1"/>
              </a:solidFill>
            </a:endParaRPr>
          </a:p>
        </p:txBody>
      </p:sp>
      <p:sp>
        <p:nvSpPr>
          <p:cNvPr id="34" name="TextBox 33"/>
          <p:cNvSpPr txBox="1"/>
          <p:nvPr/>
        </p:nvSpPr>
        <p:spPr>
          <a:xfrm>
            <a:off x="5868144" y="836712"/>
            <a:ext cx="3024336" cy="3312368"/>
          </a:xfrm>
          <a:prstGeom prst="rect">
            <a:avLst/>
          </a:prstGeom>
          <a:noFill/>
        </p:spPr>
        <p:txBody>
          <a:bodyPr wrap="square" rtlCol="0" anchor="ctr" anchorCtr="0">
            <a:noAutofit/>
          </a:bodyPr>
          <a:lstStyle/>
          <a:p>
            <a:pPr>
              <a:buFontTx/>
              <a:buChar char="-"/>
            </a:pPr>
            <a:r>
              <a:rPr lang="ru-RU" sz="1300" dirty="0" smtClean="0"/>
              <a:t> граждане;</a:t>
            </a:r>
          </a:p>
          <a:p>
            <a:pPr>
              <a:buFontTx/>
              <a:buChar char="-"/>
            </a:pPr>
            <a:r>
              <a:rPr lang="ru-RU" sz="1300" dirty="0" smtClean="0"/>
              <a:t> должностные лица (</a:t>
            </a:r>
            <a:r>
              <a:rPr lang="ru-RU" sz="1300" i="1" dirty="0" smtClean="0"/>
              <a:t>например</a:t>
            </a:r>
            <a:r>
              <a:rPr lang="ru-RU" sz="1300" dirty="0" smtClean="0"/>
              <a:t>, должностные лица СМИ, организаций, учреждённых избирательными объединениями);</a:t>
            </a:r>
          </a:p>
          <a:p>
            <a:pPr>
              <a:buFontTx/>
              <a:buChar char="-"/>
            </a:pPr>
            <a:r>
              <a:rPr lang="ru-RU" sz="1300" dirty="0" smtClean="0"/>
              <a:t> юридические лица (</a:t>
            </a:r>
            <a:r>
              <a:rPr lang="ru-RU" sz="1300" i="1" dirty="0" smtClean="0"/>
              <a:t>например</a:t>
            </a:r>
            <a:r>
              <a:rPr lang="ru-RU" sz="1300" dirty="0" smtClean="0"/>
              <a:t>, периодические печатные издания, организации, осуществляющие теле- и/или радиовещание, избирательные объединения, организации, учредителями, собственниками, владельцами или членами органов управления которых являются кандидаты, избирательные объединения, их доверенные лица и уполномоченные представители)</a:t>
            </a:r>
          </a:p>
        </p:txBody>
      </p:sp>
      <p:sp>
        <p:nvSpPr>
          <p:cNvPr id="41" name="TextBox 40"/>
          <p:cNvSpPr txBox="1"/>
          <p:nvPr/>
        </p:nvSpPr>
        <p:spPr>
          <a:xfrm>
            <a:off x="179512" y="4437112"/>
            <a:ext cx="720080" cy="288032"/>
          </a:xfrm>
          <a:prstGeom prst="rect">
            <a:avLst/>
          </a:prstGeom>
          <a:noFill/>
        </p:spPr>
        <p:txBody>
          <a:bodyPr wrap="square" rtlCol="0" anchor="ctr" anchorCtr="0">
            <a:noAutofit/>
          </a:bodyPr>
          <a:lstStyle/>
          <a:p>
            <a:r>
              <a:rPr lang="ru-RU" sz="1300" dirty="0" smtClean="0"/>
              <a:t>ст.5.10</a:t>
            </a:r>
            <a:endParaRPr lang="ru-RU" sz="1300" dirty="0"/>
          </a:p>
        </p:txBody>
      </p:sp>
      <p:sp>
        <p:nvSpPr>
          <p:cNvPr id="42" name="TextBox 41"/>
          <p:cNvSpPr txBox="1"/>
          <p:nvPr/>
        </p:nvSpPr>
        <p:spPr>
          <a:xfrm>
            <a:off x="899592" y="4437112"/>
            <a:ext cx="4824536" cy="1080120"/>
          </a:xfrm>
          <a:prstGeom prst="rect">
            <a:avLst/>
          </a:prstGeom>
          <a:noFill/>
        </p:spPr>
        <p:txBody>
          <a:bodyPr wrap="square" rtlCol="0" anchor="ctr" anchorCtr="0">
            <a:noAutofit/>
          </a:bodyPr>
          <a:lstStyle/>
          <a:p>
            <a:r>
              <a:rPr lang="ru-RU" sz="1300" b="1" dirty="0" smtClean="0"/>
              <a:t>Предвыборная агитация</a:t>
            </a:r>
            <a:r>
              <a:rPr lang="ru-RU" sz="1300" dirty="0" smtClean="0"/>
              <a:t>, агитация по вопросам референдума:</a:t>
            </a:r>
          </a:p>
          <a:p>
            <a:pPr>
              <a:buAutoNum type="arabicParenR"/>
            </a:pPr>
            <a:r>
              <a:rPr lang="ru-RU" sz="1300" dirty="0" smtClean="0"/>
              <a:t> </a:t>
            </a:r>
            <a:r>
              <a:rPr lang="ru-RU" sz="1300" b="1" dirty="0" smtClean="0"/>
              <a:t>вне агитационного периода</a:t>
            </a:r>
            <a:r>
              <a:rPr lang="ru-RU" sz="1300" dirty="0" smtClean="0"/>
              <a:t>, установленного законодательством о выборах и референдумах;</a:t>
            </a:r>
          </a:p>
          <a:p>
            <a:pPr>
              <a:buAutoNum type="arabicParenR"/>
            </a:pPr>
            <a:r>
              <a:rPr lang="ru-RU" sz="1300" dirty="0" smtClean="0"/>
              <a:t> </a:t>
            </a:r>
            <a:r>
              <a:rPr lang="ru-RU" sz="1300" b="1" dirty="0" smtClean="0"/>
              <a:t>в местах, где её проведение запрещено</a:t>
            </a:r>
            <a:r>
              <a:rPr lang="ru-RU" sz="1300" dirty="0" smtClean="0"/>
              <a:t> законодательством о выборах и референдумах</a:t>
            </a:r>
          </a:p>
        </p:txBody>
      </p:sp>
      <p:sp>
        <p:nvSpPr>
          <p:cNvPr id="44" name="TextBox 43"/>
          <p:cNvSpPr txBox="1"/>
          <p:nvPr/>
        </p:nvSpPr>
        <p:spPr>
          <a:xfrm>
            <a:off x="5868144" y="4509120"/>
            <a:ext cx="3096344" cy="576064"/>
          </a:xfrm>
          <a:prstGeom prst="rect">
            <a:avLst/>
          </a:prstGeom>
          <a:noFill/>
        </p:spPr>
        <p:txBody>
          <a:bodyPr wrap="square" rtlCol="0" anchor="ctr" anchorCtr="0">
            <a:noAutofit/>
          </a:bodyPr>
          <a:lstStyle/>
          <a:p>
            <a:pPr>
              <a:buFontTx/>
              <a:buChar char="-"/>
            </a:pPr>
            <a:r>
              <a:rPr lang="ru-RU" sz="1280" dirty="0" smtClean="0"/>
              <a:t> граждане;</a:t>
            </a:r>
          </a:p>
          <a:p>
            <a:pPr>
              <a:buFontTx/>
              <a:buChar char="-"/>
            </a:pPr>
            <a:r>
              <a:rPr lang="ru-RU" sz="1280" dirty="0" smtClean="0"/>
              <a:t> должностные лица;</a:t>
            </a:r>
          </a:p>
          <a:p>
            <a:pPr>
              <a:buFontTx/>
              <a:buChar char="-"/>
            </a:pPr>
            <a:r>
              <a:rPr lang="ru-RU" sz="1280" dirty="0" smtClean="0"/>
              <a:t> юридические лица</a:t>
            </a:r>
          </a:p>
        </p:txBody>
      </p:sp>
      <p:cxnSp>
        <p:nvCxnSpPr>
          <p:cNvPr id="46" name="Прямая соединительная линия 45"/>
          <p:cNvCxnSpPr/>
          <p:nvPr/>
        </p:nvCxnSpPr>
        <p:spPr>
          <a:xfrm>
            <a:off x="179512" y="6093296"/>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83671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836712"/>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836712"/>
            <a:ext cx="0" cy="5256584"/>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9512" y="836712"/>
            <a:ext cx="720080" cy="432048"/>
          </a:xfrm>
          <a:prstGeom prst="rect">
            <a:avLst/>
          </a:prstGeom>
          <a:noFill/>
        </p:spPr>
        <p:txBody>
          <a:bodyPr wrap="square" rtlCol="0" anchor="ctr" anchorCtr="0">
            <a:noAutofit/>
          </a:bodyPr>
          <a:lstStyle/>
          <a:p>
            <a:r>
              <a:rPr lang="ru-RU" sz="1300" dirty="0" smtClean="0"/>
              <a:t>ст.5.9</a:t>
            </a:r>
            <a:endParaRPr lang="ru-RU" sz="1300" dirty="0"/>
          </a:p>
        </p:txBody>
      </p:sp>
      <p:sp>
        <p:nvSpPr>
          <p:cNvPr id="35" name="TextBox 34"/>
          <p:cNvSpPr txBox="1"/>
          <p:nvPr/>
        </p:nvSpPr>
        <p:spPr>
          <a:xfrm>
            <a:off x="899592" y="836712"/>
            <a:ext cx="4968552" cy="1512168"/>
          </a:xfrm>
          <a:prstGeom prst="rect">
            <a:avLst/>
          </a:prstGeom>
          <a:noFill/>
        </p:spPr>
        <p:txBody>
          <a:bodyPr wrap="square" rtlCol="0" anchor="ctr" anchorCtr="0">
            <a:noAutofit/>
          </a:bodyPr>
          <a:lstStyle/>
          <a:p>
            <a:r>
              <a:rPr lang="ru-RU" sz="1300" b="1" dirty="0" smtClean="0"/>
              <a:t>Нарушение предусмотренных законодательством о выборах и референдумах условий рекламы предпринимательской и иной деятельности кандидатов, </a:t>
            </a:r>
            <a:r>
              <a:rPr lang="ru-RU" sz="1300" dirty="0" smtClean="0"/>
              <a:t>зарегистрированных кандидатов, избирательных объединений, иных лиц и организаций, на рекламирование предпринимательской  и иной деятельности которых распространяются требования и ограничения, предусмотренные законодательством о выборах и референдумах</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980728"/>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980728"/>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400506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161</a:t>
            </a:r>
            <a:endParaRPr lang="ru-RU" b="1" dirty="0">
              <a:solidFill>
                <a:schemeClr val="bg1"/>
              </a:solidFill>
            </a:endParaRPr>
          </a:p>
        </p:txBody>
      </p:sp>
      <p:sp>
        <p:nvSpPr>
          <p:cNvPr id="34" name="TextBox 33"/>
          <p:cNvSpPr txBox="1"/>
          <p:nvPr/>
        </p:nvSpPr>
        <p:spPr>
          <a:xfrm>
            <a:off x="5868144" y="980728"/>
            <a:ext cx="2952328" cy="3024336"/>
          </a:xfrm>
          <a:prstGeom prst="rect">
            <a:avLst/>
          </a:prstGeom>
          <a:noFill/>
        </p:spPr>
        <p:txBody>
          <a:bodyPr wrap="square" rtlCol="0" anchor="ctr" anchorCtr="0">
            <a:noAutofit/>
          </a:bodyPr>
          <a:lstStyle/>
          <a:p>
            <a:pPr>
              <a:buFontTx/>
              <a:buChar char="-"/>
            </a:pPr>
            <a:r>
              <a:rPr lang="ru-RU" sz="1300" dirty="0" smtClean="0"/>
              <a:t> граждане, должностные лица, юридические лица, которым участие в проведении предвыборной агитации, агитации по вопросам референдума запрещено федеральным законом (например, члены комиссий, должностные лица государственных органов, органов местного самоуправления, руководители благотворительных организаций, религиозных объединений, лица, замещающие государственные и муниципальные должности, государственные и муниципальные служащие, военнослужащие)</a:t>
            </a:r>
          </a:p>
        </p:txBody>
      </p:sp>
      <p:sp>
        <p:nvSpPr>
          <p:cNvPr id="41" name="TextBox 40"/>
          <p:cNvSpPr txBox="1"/>
          <p:nvPr/>
        </p:nvSpPr>
        <p:spPr>
          <a:xfrm>
            <a:off x="179512" y="4005064"/>
            <a:ext cx="720080" cy="504056"/>
          </a:xfrm>
          <a:prstGeom prst="rect">
            <a:avLst/>
          </a:prstGeom>
          <a:noFill/>
        </p:spPr>
        <p:txBody>
          <a:bodyPr wrap="square" rtlCol="0" anchor="ctr" anchorCtr="0">
            <a:noAutofit/>
          </a:bodyPr>
          <a:lstStyle/>
          <a:p>
            <a:r>
              <a:rPr lang="ru-RU" sz="1300" dirty="0" smtClean="0"/>
              <a:t>ч.1 ст.5.12</a:t>
            </a:r>
            <a:endParaRPr lang="ru-RU" sz="1300" dirty="0"/>
          </a:p>
        </p:txBody>
      </p:sp>
      <p:sp>
        <p:nvSpPr>
          <p:cNvPr id="42" name="TextBox 41"/>
          <p:cNvSpPr txBox="1"/>
          <p:nvPr/>
        </p:nvSpPr>
        <p:spPr>
          <a:xfrm>
            <a:off x="899592" y="4005064"/>
            <a:ext cx="4896544" cy="864096"/>
          </a:xfrm>
          <a:prstGeom prst="rect">
            <a:avLst/>
          </a:prstGeom>
          <a:noFill/>
        </p:spPr>
        <p:txBody>
          <a:bodyPr wrap="square" rtlCol="0" anchor="ctr" anchorCtr="0">
            <a:noAutofit/>
          </a:bodyPr>
          <a:lstStyle/>
          <a:p>
            <a:r>
              <a:rPr lang="ru-RU" sz="1300" b="1" dirty="0" smtClean="0"/>
              <a:t>Изготовление или распространение</a:t>
            </a:r>
            <a:r>
              <a:rPr lang="ru-RU" sz="1300" dirty="0" smtClean="0"/>
              <a:t> в период подготовки и проведения выборов, референдума </a:t>
            </a:r>
            <a:r>
              <a:rPr lang="ru-RU" sz="1300" b="1" dirty="0" smtClean="0"/>
              <a:t>печатных, аудиовизуальных и иных агитационных материалов с нарушением требований</a:t>
            </a:r>
            <a:r>
              <a:rPr lang="ru-RU" sz="1300" dirty="0" smtClean="0"/>
              <a:t>, установленных законодательством о выборах и референдумах</a:t>
            </a:r>
          </a:p>
        </p:txBody>
      </p:sp>
      <p:sp>
        <p:nvSpPr>
          <p:cNvPr id="44" name="TextBox 43"/>
          <p:cNvSpPr txBox="1"/>
          <p:nvPr/>
        </p:nvSpPr>
        <p:spPr>
          <a:xfrm>
            <a:off x="5868144" y="4005064"/>
            <a:ext cx="2952328" cy="648072"/>
          </a:xfrm>
          <a:prstGeom prst="rect">
            <a:avLst/>
          </a:prstGeom>
          <a:noFill/>
        </p:spPr>
        <p:txBody>
          <a:bodyPr wrap="square" rtlCol="0" anchor="ctr" anchorCtr="0">
            <a:noAutofit/>
          </a:bodyPr>
          <a:lstStyle/>
          <a:p>
            <a:pPr>
              <a:buFontTx/>
              <a:buChar char="-"/>
            </a:pPr>
            <a:r>
              <a:rPr lang="ru-RU" sz="1300" dirty="0" smtClean="0"/>
              <a:t> граждане;</a:t>
            </a:r>
          </a:p>
          <a:p>
            <a:pPr>
              <a:buFontTx/>
              <a:buChar char="-"/>
            </a:pPr>
            <a:r>
              <a:rPr lang="ru-RU" sz="1300" dirty="0" smtClean="0"/>
              <a:t> должностные лица;</a:t>
            </a:r>
          </a:p>
          <a:p>
            <a:pPr>
              <a:buFontTx/>
              <a:buChar char="-"/>
            </a:pPr>
            <a:r>
              <a:rPr lang="ru-RU" sz="1300" dirty="0" smtClean="0"/>
              <a:t> юридические лица</a:t>
            </a:r>
          </a:p>
        </p:txBody>
      </p:sp>
      <p:cxnSp>
        <p:nvCxnSpPr>
          <p:cNvPr id="46" name="Прямая соединительная линия 45"/>
          <p:cNvCxnSpPr/>
          <p:nvPr/>
        </p:nvCxnSpPr>
        <p:spPr>
          <a:xfrm>
            <a:off x="179512" y="6237312"/>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980728"/>
            <a:ext cx="8712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980728"/>
            <a:ext cx="0"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892480" y="980728"/>
            <a:ext cx="0" cy="5256584"/>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9512" y="980728"/>
            <a:ext cx="720080" cy="360040"/>
          </a:xfrm>
          <a:prstGeom prst="rect">
            <a:avLst/>
          </a:prstGeom>
          <a:noFill/>
        </p:spPr>
        <p:txBody>
          <a:bodyPr wrap="square" rtlCol="0" anchor="ctr" anchorCtr="0">
            <a:noAutofit/>
          </a:bodyPr>
          <a:lstStyle/>
          <a:p>
            <a:r>
              <a:rPr lang="ru-RU" sz="1300" dirty="0" smtClean="0"/>
              <a:t>ст.5.11</a:t>
            </a:r>
            <a:endParaRPr lang="ru-RU" sz="1300" dirty="0"/>
          </a:p>
        </p:txBody>
      </p:sp>
      <p:sp>
        <p:nvSpPr>
          <p:cNvPr id="35" name="TextBox 34"/>
          <p:cNvSpPr txBox="1"/>
          <p:nvPr/>
        </p:nvSpPr>
        <p:spPr>
          <a:xfrm>
            <a:off x="899592" y="1052736"/>
            <a:ext cx="4968552" cy="432048"/>
          </a:xfrm>
          <a:prstGeom prst="rect">
            <a:avLst/>
          </a:prstGeom>
          <a:noFill/>
        </p:spPr>
        <p:txBody>
          <a:bodyPr wrap="square" rtlCol="0" anchor="ctr" anchorCtr="0">
            <a:noAutofit/>
          </a:bodyPr>
          <a:lstStyle/>
          <a:p>
            <a:pPr>
              <a:buAutoNum type="arabicParenR"/>
            </a:pPr>
            <a:r>
              <a:rPr lang="ru-RU" sz="1300" dirty="0" smtClean="0"/>
              <a:t> </a:t>
            </a:r>
            <a:r>
              <a:rPr lang="ru-RU" sz="1300" b="1" dirty="0" smtClean="0"/>
              <a:t>проведение предвыборной агитации</a:t>
            </a:r>
            <a:r>
              <a:rPr lang="ru-RU" sz="1300" dirty="0" smtClean="0"/>
              <a:t>, агитации по вопросам референдума:  </a:t>
            </a:r>
          </a:p>
        </p:txBody>
      </p:sp>
      <p:sp>
        <p:nvSpPr>
          <p:cNvPr id="18" name="TextBox 17"/>
          <p:cNvSpPr txBox="1"/>
          <p:nvPr/>
        </p:nvSpPr>
        <p:spPr>
          <a:xfrm>
            <a:off x="1475656" y="1484784"/>
            <a:ext cx="4320480" cy="720080"/>
          </a:xfrm>
          <a:prstGeom prst="rect">
            <a:avLst/>
          </a:prstGeom>
          <a:noFill/>
        </p:spPr>
        <p:txBody>
          <a:bodyPr wrap="square" rtlCol="0" anchor="ctr" anchorCtr="0">
            <a:noAutofit/>
          </a:bodyPr>
          <a:lstStyle/>
          <a:p>
            <a:pPr>
              <a:buFontTx/>
              <a:buChar char="-"/>
            </a:pPr>
            <a:r>
              <a:rPr lang="ru-RU" sz="1300" dirty="0" smtClean="0"/>
              <a:t> </a:t>
            </a:r>
            <a:r>
              <a:rPr lang="ru-RU" sz="1300" b="1" dirty="0" smtClean="0"/>
              <a:t>лицами, которым участие в её проведении запрещено </a:t>
            </a:r>
            <a:r>
              <a:rPr lang="ru-RU" sz="1300" dirty="0" smtClean="0"/>
              <a:t>федеральным законом;</a:t>
            </a:r>
          </a:p>
          <a:p>
            <a:pPr>
              <a:buFontTx/>
              <a:buChar char="-"/>
            </a:pPr>
            <a:r>
              <a:rPr lang="ru-RU" sz="1300" dirty="0" smtClean="0"/>
              <a:t> </a:t>
            </a:r>
            <a:r>
              <a:rPr lang="ru-RU" sz="1300" b="1" dirty="0" smtClean="0"/>
              <a:t>в формах и методами</a:t>
            </a:r>
            <a:r>
              <a:rPr lang="ru-RU" sz="1300" dirty="0" smtClean="0"/>
              <a:t>, которые запрещены федеральным законом;</a:t>
            </a:r>
          </a:p>
        </p:txBody>
      </p:sp>
      <p:sp>
        <p:nvSpPr>
          <p:cNvPr id="19" name="TextBox 18"/>
          <p:cNvSpPr txBox="1"/>
          <p:nvPr/>
        </p:nvSpPr>
        <p:spPr>
          <a:xfrm>
            <a:off x="899592" y="2204864"/>
            <a:ext cx="4896544" cy="648072"/>
          </a:xfrm>
          <a:prstGeom prst="rect">
            <a:avLst/>
          </a:prstGeom>
          <a:noFill/>
        </p:spPr>
        <p:txBody>
          <a:bodyPr wrap="square" rtlCol="0" anchor="ctr" anchorCtr="0">
            <a:noAutofit/>
          </a:bodyPr>
          <a:lstStyle/>
          <a:p>
            <a:r>
              <a:rPr lang="ru-RU" sz="1300" dirty="0" smtClean="0"/>
              <a:t>2) </a:t>
            </a:r>
            <a:r>
              <a:rPr lang="ru-RU" sz="1300" b="1" dirty="0" smtClean="0"/>
              <a:t>привлечение к проведению предвыборной агитации</a:t>
            </a:r>
            <a:r>
              <a:rPr lang="ru-RU" sz="1300" dirty="0" smtClean="0"/>
              <a:t>, агитации по вопросам референдума </a:t>
            </a:r>
            <a:r>
              <a:rPr lang="ru-RU" sz="1300" b="1" dirty="0" smtClean="0"/>
              <a:t>лиц, которые не достигли на день голосования возраста 18 лет</a:t>
            </a:r>
            <a:endParaRPr lang="ru-RU" sz="1300" b="1" dirty="0"/>
          </a:p>
        </p:txBody>
      </p:sp>
      <p:cxnSp>
        <p:nvCxnSpPr>
          <p:cNvPr id="24" name="Прямая соединительная линия 23"/>
          <p:cNvCxnSpPr/>
          <p:nvPr/>
        </p:nvCxnSpPr>
        <p:spPr>
          <a:xfrm>
            <a:off x="179512" y="4941168"/>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9512" y="5013176"/>
            <a:ext cx="720080" cy="432048"/>
          </a:xfrm>
          <a:prstGeom prst="rect">
            <a:avLst/>
          </a:prstGeom>
          <a:noFill/>
        </p:spPr>
        <p:txBody>
          <a:bodyPr wrap="square" rtlCol="0" anchor="ctr" anchorCtr="0">
            <a:noAutofit/>
          </a:bodyPr>
          <a:lstStyle/>
          <a:p>
            <a:r>
              <a:rPr lang="ru-RU" sz="1300" dirty="0" smtClean="0"/>
              <a:t>ч.2 ст.5.12</a:t>
            </a:r>
            <a:endParaRPr lang="ru-RU" sz="1300" dirty="0"/>
          </a:p>
        </p:txBody>
      </p:sp>
      <p:sp>
        <p:nvSpPr>
          <p:cNvPr id="26" name="TextBox 25"/>
          <p:cNvSpPr txBox="1"/>
          <p:nvPr/>
        </p:nvSpPr>
        <p:spPr>
          <a:xfrm>
            <a:off x="899592" y="5013176"/>
            <a:ext cx="4896544" cy="792088"/>
          </a:xfrm>
          <a:prstGeom prst="rect">
            <a:avLst/>
          </a:prstGeom>
          <a:noFill/>
        </p:spPr>
        <p:txBody>
          <a:bodyPr wrap="square" rtlCol="0" anchor="ctr" anchorCtr="0">
            <a:noAutofit/>
          </a:bodyPr>
          <a:lstStyle/>
          <a:p>
            <a:r>
              <a:rPr lang="ru-RU" sz="1300" b="1" dirty="0" smtClean="0"/>
              <a:t>Размещение печатных агитационных материалов</a:t>
            </a:r>
            <a:r>
              <a:rPr lang="ru-RU" sz="1300" dirty="0" smtClean="0"/>
              <a:t>:</a:t>
            </a:r>
          </a:p>
          <a:p>
            <a:pPr>
              <a:buAutoNum type="arabicParenR"/>
            </a:pPr>
            <a:r>
              <a:rPr lang="ru-RU" sz="1300" dirty="0" smtClean="0"/>
              <a:t> в местах, где это запрещено федеральным законом;</a:t>
            </a:r>
          </a:p>
          <a:p>
            <a:pPr>
              <a:buAutoNum type="arabicParenR"/>
            </a:pPr>
            <a:r>
              <a:rPr lang="ru-RU" sz="1300" dirty="0" smtClean="0"/>
              <a:t> в помещениях, зданиях, на сооружениях и иных объектах без разрешения собственников или владельцев указанных объектов</a:t>
            </a:r>
          </a:p>
        </p:txBody>
      </p:sp>
      <p:sp>
        <p:nvSpPr>
          <p:cNvPr id="27" name="TextBox 26"/>
          <p:cNvSpPr txBox="1"/>
          <p:nvPr/>
        </p:nvSpPr>
        <p:spPr>
          <a:xfrm>
            <a:off x="5868144" y="5013176"/>
            <a:ext cx="2952328" cy="576064"/>
          </a:xfrm>
          <a:prstGeom prst="rect">
            <a:avLst/>
          </a:prstGeom>
          <a:noFill/>
        </p:spPr>
        <p:txBody>
          <a:bodyPr wrap="square" rtlCol="0" anchor="ctr" anchorCtr="0">
            <a:noAutofit/>
          </a:bodyPr>
          <a:lstStyle/>
          <a:p>
            <a:pPr>
              <a:buFontTx/>
              <a:buChar char="-"/>
            </a:pPr>
            <a:r>
              <a:rPr lang="ru-RU" sz="1300" dirty="0" smtClean="0"/>
              <a:t> граждане;</a:t>
            </a:r>
          </a:p>
          <a:p>
            <a:pPr>
              <a:buFontTx/>
              <a:buChar char="-"/>
            </a:pPr>
            <a:r>
              <a:rPr lang="ru-RU" sz="1300" dirty="0" smtClean="0"/>
              <a:t> должностные лица;</a:t>
            </a:r>
          </a:p>
          <a:p>
            <a:pPr>
              <a:buFontTx/>
              <a:buChar char="-"/>
            </a:pPr>
            <a:r>
              <a:rPr lang="ru-RU" sz="1300" dirty="0" smtClean="0"/>
              <a:t> юридические лица</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908720"/>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908720"/>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299695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8144" y="908720"/>
            <a:ext cx="3096344" cy="1872208"/>
          </a:xfrm>
          <a:prstGeom prst="rect">
            <a:avLst/>
          </a:prstGeom>
          <a:noFill/>
        </p:spPr>
        <p:txBody>
          <a:bodyPr wrap="square" rtlCol="0" anchor="ctr" anchorCtr="0">
            <a:noAutofit/>
          </a:bodyPr>
          <a:lstStyle/>
          <a:p>
            <a:pPr>
              <a:buFontTx/>
              <a:buChar char="-"/>
            </a:pPr>
            <a:r>
              <a:rPr lang="ru-RU" sz="1300" dirty="0" smtClean="0"/>
              <a:t> должностные лица и юридические лица, обязанные предоставить возможность обнародовать (опубликовать) в СМИ опровержение или иное разъяснение в защиту чести, достоинства или деловой репутации зарегистрированного кандидата, деловой репутации избирательного объединения</a:t>
            </a:r>
          </a:p>
        </p:txBody>
      </p:sp>
      <p:sp>
        <p:nvSpPr>
          <p:cNvPr id="41" name="TextBox 40"/>
          <p:cNvSpPr txBox="1"/>
          <p:nvPr/>
        </p:nvSpPr>
        <p:spPr>
          <a:xfrm>
            <a:off x="179512" y="3068960"/>
            <a:ext cx="720080" cy="360040"/>
          </a:xfrm>
          <a:prstGeom prst="rect">
            <a:avLst/>
          </a:prstGeom>
          <a:noFill/>
        </p:spPr>
        <p:txBody>
          <a:bodyPr wrap="square" rtlCol="0" anchor="ctr" anchorCtr="0">
            <a:noAutofit/>
          </a:bodyPr>
          <a:lstStyle/>
          <a:p>
            <a:r>
              <a:rPr lang="ru-RU" sz="1300" dirty="0" smtClean="0"/>
              <a:t>ст.5.14</a:t>
            </a:r>
            <a:endParaRPr lang="ru-RU" sz="1300" dirty="0"/>
          </a:p>
        </p:txBody>
      </p:sp>
      <p:sp>
        <p:nvSpPr>
          <p:cNvPr id="42" name="TextBox 41"/>
          <p:cNvSpPr txBox="1"/>
          <p:nvPr/>
        </p:nvSpPr>
        <p:spPr>
          <a:xfrm>
            <a:off x="899592" y="2996952"/>
            <a:ext cx="4968552" cy="1656184"/>
          </a:xfrm>
          <a:prstGeom prst="rect">
            <a:avLst/>
          </a:prstGeom>
          <a:noFill/>
        </p:spPr>
        <p:txBody>
          <a:bodyPr wrap="square" rtlCol="0" anchor="ctr" anchorCtr="0">
            <a:noAutofit/>
          </a:bodyPr>
          <a:lstStyle/>
          <a:p>
            <a:pPr>
              <a:buAutoNum type="arabicParenR"/>
            </a:pPr>
            <a:r>
              <a:rPr lang="ru-RU" sz="1300" b="1" dirty="0" smtClean="0"/>
              <a:t> умышленное уничтожение или повреждение информационного материала</a:t>
            </a:r>
            <a:r>
              <a:rPr lang="ru-RU" sz="1300" dirty="0" smtClean="0"/>
              <a:t>, относящегося к выборам, референдуму, либо </a:t>
            </a:r>
            <a:r>
              <a:rPr lang="ru-RU" sz="1300" b="1" dirty="0" smtClean="0"/>
              <a:t>агитационного материала</a:t>
            </a:r>
            <a:r>
              <a:rPr lang="ru-RU" sz="1300" dirty="0" smtClean="0"/>
              <a:t>, размещенного в соответствии с законом, вывешенного на здании, сооружении или ином объекте в период избирательной кампании, кампании референдума;</a:t>
            </a:r>
          </a:p>
          <a:p>
            <a:pPr>
              <a:buAutoNum type="arabicParenR"/>
            </a:pPr>
            <a:r>
              <a:rPr lang="ru-RU" sz="1300" dirty="0" smtClean="0"/>
              <a:t> </a:t>
            </a:r>
            <a:r>
              <a:rPr lang="ru-RU" sz="1300" b="1" dirty="0" smtClean="0"/>
              <a:t>нанесение надписей или изображений на информационные либо агитационные</a:t>
            </a:r>
            <a:r>
              <a:rPr lang="ru-RU" sz="1300" dirty="0" smtClean="0"/>
              <a:t> печатные материалы</a:t>
            </a:r>
          </a:p>
        </p:txBody>
      </p:sp>
      <p:sp>
        <p:nvSpPr>
          <p:cNvPr id="44" name="TextBox 43"/>
          <p:cNvSpPr txBox="1"/>
          <p:nvPr/>
        </p:nvSpPr>
        <p:spPr>
          <a:xfrm>
            <a:off x="5868144" y="3068960"/>
            <a:ext cx="3096344" cy="288032"/>
          </a:xfrm>
          <a:prstGeom prst="rect">
            <a:avLst/>
          </a:prstGeom>
          <a:noFill/>
        </p:spPr>
        <p:txBody>
          <a:bodyPr wrap="square" rtlCol="0" anchor="ctr" anchorCtr="0">
            <a:noAutofit/>
          </a:bodyPr>
          <a:lstStyle/>
          <a:p>
            <a:pPr>
              <a:buFontTx/>
              <a:buChar char="-"/>
            </a:pPr>
            <a:r>
              <a:rPr lang="ru-RU" sz="1300" dirty="0" smtClean="0"/>
              <a:t> граждане;</a:t>
            </a:r>
          </a:p>
        </p:txBody>
      </p:sp>
      <p:cxnSp>
        <p:nvCxnSpPr>
          <p:cNvPr id="46" name="Прямая соединительная линия 45"/>
          <p:cNvCxnSpPr/>
          <p:nvPr/>
        </p:nvCxnSpPr>
        <p:spPr>
          <a:xfrm>
            <a:off x="179512" y="652534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908720"/>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908720"/>
            <a:ext cx="0" cy="561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908720"/>
            <a:ext cx="0" cy="5616624"/>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9512" y="1052736"/>
            <a:ext cx="720080" cy="360040"/>
          </a:xfrm>
          <a:prstGeom prst="rect">
            <a:avLst/>
          </a:prstGeom>
          <a:noFill/>
        </p:spPr>
        <p:txBody>
          <a:bodyPr wrap="square" rtlCol="0" anchor="ctr" anchorCtr="0">
            <a:noAutofit/>
          </a:bodyPr>
          <a:lstStyle/>
          <a:p>
            <a:r>
              <a:rPr lang="ru-RU" sz="1300" dirty="0" smtClean="0"/>
              <a:t>ст.5.13</a:t>
            </a:r>
            <a:endParaRPr lang="ru-RU" sz="1300" dirty="0"/>
          </a:p>
        </p:txBody>
      </p:sp>
      <p:sp>
        <p:nvSpPr>
          <p:cNvPr id="35" name="TextBox 34"/>
          <p:cNvSpPr txBox="1"/>
          <p:nvPr/>
        </p:nvSpPr>
        <p:spPr>
          <a:xfrm>
            <a:off x="899592" y="908720"/>
            <a:ext cx="4968552" cy="2016224"/>
          </a:xfrm>
          <a:prstGeom prst="rect">
            <a:avLst/>
          </a:prstGeom>
          <a:noFill/>
        </p:spPr>
        <p:txBody>
          <a:bodyPr wrap="square" rtlCol="0" anchor="ctr" anchorCtr="0">
            <a:noAutofit/>
          </a:bodyPr>
          <a:lstStyle/>
          <a:p>
            <a:r>
              <a:rPr lang="ru-RU" sz="1300" b="1" dirty="0" smtClean="0"/>
              <a:t>Непредоставление до окончания срока предвыборной агитации возможности обнародовать (опубликовать) опровержение или иное разъяснение в защиту чести</a:t>
            </a:r>
            <a:r>
              <a:rPr lang="ru-RU" sz="1300" dirty="0" smtClean="0"/>
              <a:t>, достоинства или деловой репутации зарегистрированного кандидата, деловой репутации избирательного объединения в случае обнародования (опубликования) в СМИ материалов, способных нанести ущерб чести, достоинству или деловой репутации зарегистрированного кандидата, деловой репутации избирательного объединения, если в соответствии с федеральным законом предоставление такой возможности является обязательным</a:t>
            </a:r>
          </a:p>
        </p:txBody>
      </p:sp>
      <p:cxnSp>
        <p:nvCxnSpPr>
          <p:cNvPr id="24" name="Прямая соединительная линия 23"/>
          <p:cNvCxnSpPr/>
          <p:nvPr/>
        </p:nvCxnSpPr>
        <p:spPr>
          <a:xfrm>
            <a:off x="179512" y="465313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9512" y="4653136"/>
            <a:ext cx="720080" cy="432048"/>
          </a:xfrm>
          <a:prstGeom prst="rect">
            <a:avLst/>
          </a:prstGeom>
          <a:noFill/>
        </p:spPr>
        <p:txBody>
          <a:bodyPr wrap="square" rtlCol="0" anchor="ctr" anchorCtr="0">
            <a:noAutofit/>
          </a:bodyPr>
          <a:lstStyle/>
          <a:p>
            <a:r>
              <a:rPr lang="ru-RU" sz="1300" dirty="0" smtClean="0"/>
              <a:t>ч.1 ст.5.15</a:t>
            </a:r>
            <a:endParaRPr lang="ru-RU" sz="1300" dirty="0"/>
          </a:p>
        </p:txBody>
      </p:sp>
      <p:sp>
        <p:nvSpPr>
          <p:cNvPr id="26" name="TextBox 25"/>
          <p:cNvSpPr txBox="1"/>
          <p:nvPr/>
        </p:nvSpPr>
        <p:spPr>
          <a:xfrm>
            <a:off x="899592" y="4653136"/>
            <a:ext cx="4968552" cy="1872208"/>
          </a:xfrm>
          <a:prstGeom prst="rect">
            <a:avLst/>
          </a:prstGeom>
          <a:noFill/>
        </p:spPr>
        <p:txBody>
          <a:bodyPr wrap="square" rtlCol="0" anchor="ctr" anchorCtr="0">
            <a:noAutofit/>
          </a:bodyPr>
          <a:lstStyle/>
          <a:p>
            <a:r>
              <a:rPr lang="ru-RU" sz="1300" b="1" dirty="0" smtClean="0"/>
              <a:t>Нарушение установленных законодательством о выборах и референдумах порядка и сроков уведомления избирательной комиссии о факте предоставления</a:t>
            </a:r>
            <a:r>
              <a:rPr lang="ru-RU" sz="1300" dirty="0" smtClean="0"/>
              <a:t> зарегистрированному кандидату, избирательному объединению, инициативной группе по проведению референдума, иной группе участников референдума для встреч с избирателями, участниками референдума помещения, находящегося в государственной или муниципальной собственности либо в собственности организации, в уставном (складочном) капитале которой доля (вклад)</a:t>
            </a:r>
          </a:p>
        </p:txBody>
      </p:sp>
      <p:sp>
        <p:nvSpPr>
          <p:cNvPr id="27" name="TextBox 26"/>
          <p:cNvSpPr txBox="1"/>
          <p:nvPr/>
        </p:nvSpPr>
        <p:spPr>
          <a:xfrm>
            <a:off x="5868144" y="4653136"/>
            <a:ext cx="3024336" cy="1800200"/>
          </a:xfrm>
          <a:prstGeom prst="rect">
            <a:avLst/>
          </a:prstGeom>
          <a:noFill/>
        </p:spPr>
        <p:txBody>
          <a:bodyPr wrap="square" rtlCol="0" anchor="ctr" anchorCtr="0">
            <a:noAutofit/>
          </a:bodyPr>
          <a:lstStyle/>
          <a:p>
            <a:pPr>
              <a:buFontTx/>
              <a:buChar char="-"/>
            </a:pPr>
            <a:r>
              <a:rPr lang="ru-RU" sz="1300" dirty="0" smtClean="0"/>
              <a:t> должностные лица собственника, владельца помещения, находящегося в государственной или муниципальной собственности либо в собственности организации, в уставном (складочном) капитале которой доля (вклад) Российской Федерации, субъектов РФ и/или муниципальных образований превышает 30 % на день официального</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162</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285293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8144" y="836712"/>
            <a:ext cx="3024336" cy="504056"/>
          </a:xfrm>
          <a:prstGeom prst="rect">
            <a:avLst/>
          </a:prstGeom>
          <a:noFill/>
        </p:spPr>
        <p:txBody>
          <a:bodyPr wrap="square" rtlCol="0" anchor="ctr" anchorCtr="0">
            <a:noAutofit/>
          </a:bodyPr>
          <a:lstStyle/>
          <a:p>
            <a:r>
              <a:rPr lang="ru-RU" sz="1300" dirty="0" smtClean="0"/>
              <a:t>опубликования решения о назначении выборов (референдума)</a:t>
            </a:r>
          </a:p>
          <a:p>
            <a:pPr>
              <a:buFontTx/>
              <a:buChar char="-"/>
            </a:pPr>
            <a:endParaRPr lang="ru-RU" sz="1300" dirty="0" smtClean="0"/>
          </a:p>
        </p:txBody>
      </p: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163</a:t>
            </a:r>
            <a:endParaRPr lang="ru-RU" b="1" dirty="0">
              <a:solidFill>
                <a:schemeClr val="bg1"/>
              </a:solidFill>
            </a:endParaRPr>
          </a:p>
        </p:txBody>
      </p:sp>
      <p:sp>
        <p:nvSpPr>
          <p:cNvPr id="28" name="Прямоугольник 27"/>
          <p:cNvSpPr/>
          <p:nvPr/>
        </p:nvSpPr>
        <p:spPr>
          <a:xfrm>
            <a:off x="899592" y="764704"/>
            <a:ext cx="4968552" cy="2016224"/>
          </a:xfrm>
          <a:prstGeom prst="rect">
            <a:avLst/>
          </a:prstGeom>
        </p:spPr>
        <p:txBody>
          <a:bodyPr wrap="square" anchor="ctr" anchorCtr="0">
            <a:noAutofit/>
          </a:bodyPr>
          <a:lstStyle/>
          <a:p>
            <a:r>
              <a:rPr lang="ru-RU" sz="1300" dirty="0" smtClean="0"/>
              <a:t>Российской Федерации, субъектов РФ и/или муниципальных образований превышает 30 % на день официального опубликования (публикации) решения о назначении выборов, официального опубликования решения о назначении референдума, об условиях, на которых помещение было предоставлено, </a:t>
            </a:r>
            <a:r>
              <a:rPr lang="ru-RU" sz="1300" b="1" dirty="0" smtClean="0"/>
              <a:t>а также о том, когда это помещение может быть предоставлено в течение агитационного периода другим </a:t>
            </a:r>
            <a:r>
              <a:rPr lang="ru-RU" sz="1300" dirty="0" smtClean="0"/>
              <a:t>зарегистрированным кандидатам, избирательным объединениям, инициативной группе по проведению референдума, иным группам участников референдума</a:t>
            </a:r>
          </a:p>
        </p:txBody>
      </p:sp>
      <p:sp>
        <p:nvSpPr>
          <p:cNvPr id="36" name="TextBox 35"/>
          <p:cNvSpPr txBox="1"/>
          <p:nvPr/>
        </p:nvSpPr>
        <p:spPr>
          <a:xfrm>
            <a:off x="179512" y="1340768"/>
            <a:ext cx="720080" cy="432048"/>
          </a:xfrm>
          <a:prstGeom prst="rect">
            <a:avLst/>
          </a:prstGeom>
          <a:noFill/>
        </p:spPr>
        <p:txBody>
          <a:bodyPr wrap="square" rtlCol="0" anchor="ctr" anchorCtr="0">
            <a:noAutofit/>
          </a:bodyPr>
          <a:lstStyle/>
          <a:p>
            <a:r>
              <a:rPr lang="ru-RU" sz="1300" dirty="0" smtClean="0"/>
              <a:t>ч.1 ст.5.15</a:t>
            </a:r>
            <a:endParaRPr lang="ru-RU" sz="1300" dirty="0"/>
          </a:p>
        </p:txBody>
      </p:sp>
      <p:sp>
        <p:nvSpPr>
          <p:cNvPr id="40" name="TextBox 39"/>
          <p:cNvSpPr txBox="1"/>
          <p:nvPr/>
        </p:nvSpPr>
        <p:spPr>
          <a:xfrm>
            <a:off x="179512" y="2852936"/>
            <a:ext cx="720080" cy="504056"/>
          </a:xfrm>
          <a:prstGeom prst="rect">
            <a:avLst/>
          </a:prstGeom>
          <a:noFill/>
        </p:spPr>
        <p:txBody>
          <a:bodyPr wrap="square" rtlCol="0" anchor="ctr" anchorCtr="0">
            <a:noAutofit/>
          </a:bodyPr>
          <a:lstStyle/>
          <a:p>
            <a:r>
              <a:rPr lang="ru-RU" sz="1300" dirty="0" smtClean="0"/>
              <a:t>ч.2 ст.5.15</a:t>
            </a:r>
            <a:endParaRPr lang="ru-RU" sz="1300" dirty="0"/>
          </a:p>
        </p:txBody>
      </p:sp>
      <p:sp>
        <p:nvSpPr>
          <p:cNvPr id="43" name="Прямоугольник 42"/>
          <p:cNvSpPr/>
          <p:nvPr/>
        </p:nvSpPr>
        <p:spPr>
          <a:xfrm>
            <a:off x="899592" y="2852936"/>
            <a:ext cx="5040560" cy="2592288"/>
          </a:xfrm>
          <a:prstGeom prst="rect">
            <a:avLst/>
          </a:prstGeom>
        </p:spPr>
        <p:txBody>
          <a:bodyPr wrap="square" anchor="ctr" anchorCtr="0">
            <a:noAutofit/>
          </a:bodyPr>
          <a:lstStyle/>
          <a:p>
            <a:pPr>
              <a:buAutoNum type="arabicParenR"/>
            </a:pPr>
            <a:r>
              <a:rPr lang="ru-RU" sz="1300" dirty="0" smtClean="0"/>
              <a:t> </a:t>
            </a:r>
            <a:r>
              <a:rPr lang="ru-RU" sz="1300" b="1" dirty="0" smtClean="0"/>
              <a:t>нарушение установленного законодательством о выборах и референдумах права зарегистрированного кандидата, избирательного объединения, инициативной группы по проведению референдума, иной группы участников референдума на предоставление для встреч с избирателями, участниками референдума помещения</a:t>
            </a:r>
            <a:r>
              <a:rPr lang="ru-RU" sz="1300" dirty="0" smtClean="0"/>
              <a:t>, находящегося в государственной или муниципальной собственности либо в собственности организации, в уставном (складочном) капитале которой доля (вклад) Российской Федерации, субъектов РФ и/или муниципальных образований превышает 30 % на день официального опубликования (публикации) решения о назначении выборов, официального опубликования решения о назначении референдума;</a:t>
            </a:r>
          </a:p>
          <a:p>
            <a:pPr>
              <a:buAutoNum type="arabicParenR"/>
            </a:pPr>
            <a:r>
              <a:rPr lang="ru-RU" sz="1300" dirty="0" smtClean="0"/>
              <a:t> </a:t>
            </a:r>
            <a:r>
              <a:rPr lang="ru-RU" sz="1300" b="1" dirty="0" smtClean="0"/>
              <a:t>нарушение равных условий предоставления такого помещения</a:t>
            </a:r>
          </a:p>
        </p:txBody>
      </p:sp>
      <p:sp>
        <p:nvSpPr>
          <p:cNvPr id="45" name="TextBox 44"/>
          <p:cNvSpPr txBox="1"/>
          <p:nvPr/>
        </p:nvSpPr>
        <p:spPr>
          <a:xfrm>
            <a:off x="5868144" y="2852936"/>
            <a:ext cx="3024336" cy="2448272"/>
          </a:xfrm>
          <a:prstGeom prst="rect">
            <a:avLst/>
          </a:prstGeom>
          <a:noFill/>
        </p:spPr>
        <p:txBody>
          <a:bodyPr wrap="square" rtlCol="0" anchor="ctr" anchorCtr="0">
            <a:noAutofit/>
          </a:bodyPr>
          <a:lstStyle/>
          <a:p>
            <a:r>
              <a:rPr lang="ru-RU" sz="1300" dirty="0" smtClean="0"/>
              <a:t> - должностные лица собственника, владельца помещения, находящегося в государственной или муниципальной собственности либо в собственности организации, в уставном (складочном) капитале которой доля (вклад) Российской Федерации, субъектов РФ и/или муниципальных образований превышает 30 % на день официального опубликования решения о назначении выборов (референдума), члены комиссии</a:t>
            </a:r>
          </a:p>
        </p:txBody>
      </p:sp>
      <p:cxnSp>
        <p:nvCxnSpPr>
          <p:cNvPr id="48" name="Прямая соединительная линия 47"/>
          <p:cNvCxnSpPr/>
          <p:nvPr/>
        </p:nvCxnSpPr>
        <p:spPr>
          <a:xfrm>
            <a:off x="179512" y="5445224"/>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9512" y="5445224"/>
            <a:ext cx="720080" cy="360040"/>
          </a:xfrm>
          <a:prstGeom prst="rect">
            <a:avLst/>
          </a:prstGeom>
          <a:noFill/>
        </p:spPr>
        <p:txBody>
          <a:bodyPr wrap="square" rtlCol="0" anchor="ctr" anchorCtr="0">
            <a:noAutofit/>
          </a:bodyPr>
          <a:lstStyle/>
          <a:p>
            <a:r>
              <a:rPr lang="ru-RU" sz="1300" dirty="0" smtClean="0"/>
              <a:t>ст.5.16</a:t>
            </a:r>
            <a:endParaRPr lang="ru-RU" sz="1300" dirty="0"/>
          </a:p>
        </p:txBody>
      </p:sp>
      <p:sp>
        <p:nvSpPr>
          <p:cNvPr id="50" name="Прямоугольник 49"/>
          <p:cNvSpPr/>
          <p:nvPr/>
        </p:nvSpPr>
        <p:spPr>
          <a:xfrm>
            <a:off x="899592" y="5517232"/>
            <a:ext cx="4968552" cy="792088"/>
          </a:xfrm>
          <a:prstGeom prst="rect">
            <a:avLst/>
          </a:prstGeom>
        </p:spPr>
        <p:txBody>
          <a:bodyPr wrap="square" anchor="ctr" anchorCtr="0">
            <a:noAutofit/>
          </a:bodyPr>
          <a:lstStyle/>
          <a:p>
            <a:r>
              <a:rPr lang="ru-RU" sz="1300" b="1" dirty="0" smtClean="0"/>
              <a:t>Подкуп избирателей, участников референдума</a:t>
            </a:r>
            <a:r>
              <a:rPr lang="ru-RU" sz="1300" dirty="0" smtClean="0"/>
              <a:t>, если эти действия не содержат уголовно наказуемого деяния, либо осуществление благотворительной деятельности с нарушением законодательства о выборах и референдумах</a:t>
            </a:r>
          </a:p>
        </p:txBody>
      </p:sp>
      <p:sp>
        <p:nvSpPr>
          <p:cNvPr id="52" name="TextBox 51"/>
          <p:cNvSpPr txBox="1"/>
          <p:nvPr/>
        </p:nvSpPr>
        <p:spPr>
          <a:xfrm>
            <a:off x="5868144" y="5445224"/>
            <a:ext cx="3024336" cy="1080120"/>
          </a:xfrm>
          <a:prstGeom prst="rect">
            <a:avLst/>
          </a:prstGeom>
          <a:noFill/>
        </p:spPr>
        <p:txBody>
          <a:bodyPr wrap="square" rtlCol="0" anchor="ctr" anchorCtr="0">
            <a:noAutofit/>
          </a:bodyPr>
          <a:lstStyle/>
          <a:p>
            <a:r>
              <a:rPr lang="ru-RU" sz="1300" dirty="0" smtClean="0"/>
              <a:t>- граждане, должностные лица или организации, прямо или косвенно участвующие в предвыборной агитации, агитации по вопросам референдума: кандидаты,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2852936"/>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164</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2852936"/>
            <a:ext cx="720080" cy="504056"/>
          </a:xfrm>
          <a:prstGeom prst="rect">
            <a:avLst/>
          </a:prstGeom>
          <a:noFill/>
        </p:spPr>
        <p:txBody>
          <a:bodyPr wrap="square" rtlCol="0" anchor="ctr" anchorCtr="0">
            <a:noAutofit/>
          </a:bodyPr>
          <a:lstStyle/>
          <a:p>
            <a:r>
              <a:rPr lang="ru-RU" sz="1300" dirty="0" smtClean="0"/>
              <a:t>ч.1 ст.5.17</a:t>
            </a:r>
            <a:endParaRPr lang="ru-RU" sz="1300" dirty="0"/>
          </a:p>
        </p:txBody>
      </p:sp>
      <p:sp>
        <p:nvSpPr>
          <p:cNvPr id="43" name="Прямоугольник 42"/>
          <p:cNvSpPr/>
          <p:nvPr/>
        </p:nvSpPr>
        <p:spPr>
          <a:xfrm>
            <a:off x="899592" y="2852936"/>
            <a:ext cx="4968552" cy="1656184"/>
          </a:xfrm>
          <a:prstGeom prst="rect">
            <a:avLst/>
          </a:prstGeom>
        </p:spPr>
        <p:txBody>
          <a:bodyPr wrap="square" anchor="ctr" anchorCtr="0">
            <a:noAutofit/>
          </a:bodyPr>
          <a:lstStyle/>
          <a:p>
            <a:pPr>
              <a:buAutoNum type="arabicParenR"/>
            </a:pPr>
            <a:r>
              <a:rPr lang="ru-RU" sz="1300" dirty="0" smtClean="0"/>
              <a:t> </a:t>
            </a:r>
            <a:r>
              <a:rPr lang="ru-RU" sz="1300" b="1" dirty="0" smtClean="0"/>
              <a:t>непредоставление в установленный законом срок отчёта, сведений об источниках и о размерах средств</a:t>
            </a:r>
            <a:r>
              <a:rPr lang="ru-RU" sz="1300" dirty="0" smtClean="0"/>
              <a:t>, перечисленных в избирательный фонд, фонд референдума, и обо всех произведённых затратах на проведение избирательной кампании, кампании референдума;</a:t>
            </a:r>
          </a:p>
          <a:p>
            <a:pPr>
              <a:buAutoNum type="arabicParenR"/>
            </a:pPr>
            <a:r>
              <a:rPr lang="ru-RU" sz="1300" dirty="0" smtClean="0"/>
              <a:t> </a:t>
            </a:r>
            <a:r>
              <a:rPr lang="ru-RU" sz="1300" b="1" dirty="0" smtClean="0"/>
              <a:t>неполное предоставление </a:t>
            </a:r>
            <a:r>
              <a:rPr lang="ru-RU" sz="1300" dirty="0" smtClean="0"/>
              <a:t>в соответствии с законом таких сведений;</a:t>
            </a:r>
          </a:p>
          <a:p>
            <a:pPr>
              <a:buAutoNum type="arabicParenR"/>
            </a:pPr>
            <a:r>
              <a:rPr lang="ru-RU" sz="1300" dirty="0" smtClean="0"/>
              <a:t> </a:t>
            </a:r>
            <a:r>
              <a:rPr lang="ru-RU" sz="1300" b="1" dirty="0" smtClean="0"/>
              <a:t>предоставление недостоверных </a:t>
            </a:r>
            <a:r>
              <a:rPr lang="ru-RU" sz="1300" dirty="0" smtClean="0"/>
              <a:t>отчёта, сведений</a:t>
            </a:r>
          </a:p>
        </p:txBody>
      </p:sp>
      <p:sp>
        <p:nvSpPr>
          <p:cNvPr id="45" name="TextBox 44"/>
          <p:cNvSpPr txBox="1"/>
          <p:nvPr/>
        </p:nvSpPr>
        <p:spPr>
          <a:xfrm>
            <a:off x="5868144" y="2852936"/>
            <a:ext cx="3096344" cy="2232248"/>
          </a:xfrm>
          <a:prstGeom prst="rect">
            <a:avLst/>
          </a:prstGeom>
          <a:noFill/>
        </p:spPr>
        <p:txBody>
          <a:bodyPr wrap="square" rtlCol="0" anchor="ctr" anchorCtr="0">
            <a:noAutofit/>
          </a:bodyPr>
          <a:lstStyle/>
          <a:p>
            <a:pPr>
              <a:buFontTx/>
              <a:buChar char="-"/>
            </a:pPr>
            <a:r>
              <a:rPr lang="ru-RU" sz="1300" dirty="0" smtClean="0"/>
              <a:t> кандидат;</a:t>
            </a:r>
          </a:p>
          <a:p>
            <a:pPr>
              <a:buFontTx/>
              <a:buChar char="-"/>
            </a:pPr>
            <a:r>
              <a:rPr lang="ru-RU" sz="1300" dirty="0" smtClean="0"/>
              <a:t> лицо, являвшееся кандидатом;</a:t>
            </a:r>
          </a:p>
          <a:p>
            <a:pPr>
              <a:buFontTx/>
              <a:buChar char="-"/>
            </a:pPr>
            <a:r>
              <a:rPr lang="ru-RU" sz="1300" dirty="0" smtClean="0"/>
              <a:t> лицо, избранное депутатом или на иную выборную должность;</a:t>
            </a:r>
          </a:p>
          <a:p>
            <a:pPr>
              <a:buFontTx/>
              <a:buChar char="-"/>
            </a:pPr>
            <a:r>
              <a:rPr lang="ru-RU" sz="1300" dirty="0" smtClean="0"/>
              <a:t> уполномоченный представитель по финансовым вопросам избирательного объединения, инициативной группы по проведению референдума, иной группы участников референдума;</a:t>
            </a:r>
          </a:p>
          <a:p>
            <a:pPr>
              <a:buFontTx/>
              <a:buChar char="-"/>
            </a:pPr>
            <a:r>
              <a:rPr lang="ru-RU" sz="1300" dirty="0" smtClean="0"/>
              <a:t> должностное лицо кредитной организации</a:t>
            </a:r>
          </a:p>
        </p:txBody>
      </p:sp>
      <p:cxnSp>
        <p:nvCxnSpPr>
          <p:cNvPr id="48" name="Прямая соединительная линия 47"/>
          <p:cNvCxnSpPr/>
          <p:nvPr/>
        </p:nvCxnSpPr>
        <p:spPr>
          <a:xfrm>
            <a:off x="179512" y="5085184"/>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9512" y="836712"/>
            <a:ext cx="720080" cy="360040"/>
          </a:xfrm>
          <a:prstGeom prst="rect">
            <a:avLst/>
          </a:prstGeom>
          <a:noFill/>
        </p:spPr>
        <p:txBody>
          <a:bodyPr wrap="square" rtlCol="0" anchor="ctr" anchorCtr="0">
            <a:noAutofit/>
          </a:bodyPr>
          <a:lstStyle/>
          <a:p>
            <a:r>
              <a:rPr lang="ru-RU" sz="1300" dirty="0" smtClean="0"/>
              <a:t>ст.5.16</a:t>
            </a:r>
            <a:endParaRPr lang="ru-RU" sz="1300" dirty="0"/>
          </a:p>
        </p:txBody>
      </p:sp>
      <p:sp>
        <p:nvSpPr>
          <p:cNvPr id="50" name="Прямоугольник 49"/>
          <p:cNvSpPr/>
          <p:nvPr/>
        </p:nvSpPr>
        <p:spPr>
          <a:xfrm>
            <a:off x="899592" y="5085184"/>
            <a:ext cx="4968552" cy="1440160"/>
          </a:xfrm>
          <a:prstGeom prst="rect">
            <a:avLst/>
          </a:prstGeom>
        </p:spPr>
        <p:txBody>
          <a:bodyPr wrap="square" anchor="ctr" anchorCtr="0">
            <a:noAutofit/>
          </a:bodyPr>
          <a:lstStyle/>
          <a:p>
            <a:pPr>
              <a:buAutoNum type="arabicParenR"/>
            </a:pPr>
            <a:r>
              <a:rPr lang="ru-RU" sz="1300" dirty="0" smtClean="0"/>
              <a:t> </a:t>
            </a:r>
            <a:r>
              <a:rPr lang="ru-RU" sz="1300" b="1" dirty="0" smtClean="0"/>
              <a:t>непредоставление в СМИ</a:t>
            </a:r>
            <a:r>
              <a:rPr lang="ru-RU" sz="1300" dirty="0" smtClean="0"/>
              <a:t> для опубликования </a:t>
            </a:r>
            <a:r>
              <a:rPr lang="ru-RU" sz="1300" b="1" dirty="0" smtClean="0"/>
              <a:t>сведений о поступлении и расходовании средств избирательных фондов, фондов референдума либо финансовых отчётов</a:t>
            </a:r>
            <a:r>
              <a:rPr lang="ru-RU" sz="1300" dirty="0" smtClean="0"/>
              <a:t> кандидатов, зарегистрированных кандидатов, избирательных объединений;</a:t>
            </a:r>
          </a:p>
          <a:p>
            <a:pPr>
              <a:buAutoNum type="arabicParenR"/>
            </a:pPr>
            <a:r>
              <a:rPr lang="ru-RU" sz="1300" dirty="0" smtClean="0"/>
              <a:t> </a:t>
            </a:r>
            <a:r>
              <a:rPr lang="ru-RU" sz="1300" b="1" dirty="0" smtClean="0"/>
              <a:t>не предусмотренное законом неполное предоставление в СМИ </a:t>
            </a:r>
            <a:r>
              <a:rPr lang="ru-RU" sz="1300" dirty="0" smtClean="0"/>
              <a:t>для опубликования </a:t>
            </a:r>
            <a:r>
              <a:rPr lang="ru-RU" sz="1300" b="1" dirty="0" smtClean="0"/>
              <a:t>сведений о поступлении и расходовании средств избирательных фондов, фондов референдума либо</a:t>
            </a:r>
          </a:p>
        </p:txBody>
      </p:sp>
      <p:sp>
        <p:nvSpPr>
          <p:cNvPr id="25" name="TextBox 24"/>
          <p:cNvSpPr txBox="1"/>
          <p:nvPr/>
        </p:nvSpPr>
        <p:spPr>
          <a:xfrm>
            <a:off x="5868144" y="764704"/>
            <a:ext cx="3104728" cy="2088232"/>
          </a:xfrm>
          <a:prstGeom prst="rect">
            <a:avLst/>
          </a:prstGeom>
          <a:noFill/>
        </p:spPr>
        <p:txBody>
          <a:bodyPr wrap="square" rtlCol="0" anchor="ctr" anchorCtr="0">
            <a:noAutofit/>
          </a:bodyPr>
          <a:lstStyle/>
          <a:p>
            <a:r>
              <a:rPr lang="ru-RU" sz="1300" dirty="0" smtClean="0"/>
              <a:t>руководители и члены избирательных объединений, инициативных групп по проведению референдума, инициативных агитационных групп, сами избирательные объединения, инициативные группы по проведению референдума, инициативные агитационные группы, уполномоченные представители и доверенные лица названных субъектов и др.</a:t>
            </a:r>
          </a:p>
        </p:txBody>
      </p:sp>
      <p:sp>
        <p:nvSpPr>
          <p:cNvPr id="26" name="TextBox 25"/>
          <p:cNvSpPr txBox="1"/>
          <p:nvPr/>
        </p:nvSpPr>
        <p:spPr>
          <a:xfrm>
            <a:off x="179512" y="5085184"/>
            <a:ext cx="720080" cy="504056"/>
          </a:xfrm>
          <a:prstGeom prst="rect">
            <a:avLst/>
          </a:prstGeom>
          <a:noFill/>
        </p:spPr>
        <p:txBody>
          <a:bodyPr wrap="square" rtlCol="0" anchor="ctr" anchorCtr="0">
            <a:noAutofit/>
          </a:bodyPr>
          <a:lstStyle/>
          <a:p>
            <a:r>
              <a:rPr lang="ru-RU" sz="1300" dirty="0" smtClean="0"/>
              <a:t>ч.2 ст.5.17</a:t>
            </a:r>
            <a:endParaRPr lang="ru-RU" sz="1300" dirty="0"/>
          </a:p>
        </p:txBody>
      </p:sp>
      <p:sp>
        <p:nvSpPr>
          <p:cNvPr id="24" name="TextBox 23"/>
          <p:cNvSpPr txBox="1"/>
          <p:nvPr/>
        </p:nvSpPr>
        <p:spPr>
          <a:xfrm>
            <a:off x="5940152" y="5157192"/>
            <a:ext cx="2952328" cy="288032"/>
          </a:xfrm>
          <a:prstGeom prst="rect">
            <a:avLst/>
          </a:prstGeom>
          <a:noFill/>
        </p:spPr>
        <p:txBody>
          <a:bodyPr wrap="square" rtlCol="0" anchor="ctr" anchorCtr="0">
            <a:noAutofit/>
          </a:bodyPr>
          <a:lstStyle/>
          <a:p>
            <a:r>
              <a:rPr lang="ru-RU" sz="1300" dirty="0" smtClean="0"/>
              <a:t>- председатель избирательной комиссии</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227687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165</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2276872"/>
            <a:ext cx="720080" cy="504056"/>
          </a:xfrm>
          <a:prstGeom prst="rect">
            <a:avLst/>
          </a:prstGeom>
          <a:noFill/>
        </p:spPr>
        <p:txBody>
          <a:bodyPr wrap="square" rtlCol="0" anchor="ctr" anchorCtr="0">
            <a:noAutofit/>
          </a:bodyPr>
          <a:lstStyle/>
          <a:p>
            <a:r>
              <a:rPr lang="ru-RU" sz="1300" dirty="0" smtClean="0"/>
              <a:t>ст.5.18</a:t>
            </a:r>
            <a:endParaRPr lang="ru-RU" sz="1300" dirty="0"/>
          </a:p>
        </p:txBody>
      </p:sp>
      <p:sp>
        <p:nvSpPr>
          <p:cNvPr id="43" name="Прямоугольник 42"/>
          <p:cNvSpPr/>
          <p:nvPr/>
        </p:nvSpPr>
        <p:spPr>
          <a:xfrm>
            <a:off x="899592" y="2276872"/>
            <a:ext cx="4968552" cy="3456384"/>
          </a:xfrm>
          <a:prstGeom prst="rect">
            <a:avLst/>
          </a:prstGeom>
        </p:spPr>
        <p:txBody>
          <a:bodyPr wrap="square" anchor="ctr" anchorCtr="0">
            <a:noAutofit/>
          </a:bodyPr>
          <a:lstStyle/>
          <a:p>
            <a:pPr>
              <a:buAutoNum type="arabicParenR"/>
            </a:pPr>
            <a:r>
              <a:rPr lang="ru-RU" sz="1300" dirty="0" smtClean="0"/>
              <a:t> </a:t>
            </a:r>
            <a:r>
              <a:rPr lang="ru-RU" sz="1300" b="1" dirty="0" smtClean="0"/>
              <a:t>использование при финансировании</a:t>
            </a:r>
            <a:r>
              <a:rPr lang="ru-RU" sz="1300" dirty="0" smtClean="0"/>
              <a:t> своей избирательной кампании или кампании референдума </a:t>
            </a:r>
            <a:r>
              <a:rPr lang="ru-RU" sz="1300" b="1" dirty="0" smtClean="0"/>
              <a:t>денежных средств, не перечисленных</a:t>
            </a:r>
            <a:r>
              <a:rPr lang="ru-RU" sz="1300" dirty="0" smtClean="0"/>
              <a:t> в избирательный фонд, фонд референдума, или денежных средств, </a:t>
            </a:r>
            <a:r>
              <a:rPr lang="ru-RU" sz="1300" b="1" dirty="0" smtClean="0"/>
              <a:t>поступивших</a:t>
            </a:r>
            <a:r>
              <a:rPr lang="ru-RU" sz="1300" dirty="0" smtClean="0"/>
              <a:t> в избирательный фонд, фонд референдума </a:t>
            </a:r>
            <a:r>
              <a:rPr lang="ru-RU" sz="1300" b="1" dirty="0" smtClean="0"/>
              <a:t>с нарушением законодательства</a:t>
            </a:r>
            <a:r>
              <a:rPr lang="ru-RU" sz="1300" dirty="0" smtClean="0"/>
              <a:t> о выборах и референдумах, если эти действия не содержат уголовно наказуемого деяния;</a:t>
            </a:r>
          </a:p>
          <a:p>
            <a:pPr>
              <a:buAutoNum type="arabicParenR"/>
            </a:pPr>
            <a:r>
              <a:rPr lang="ru-RU" sz="1300" dirty="0" smtClean="0"/>
              <a:t> расходование в целях достижения определённого результата на выборах, референдуме денежных средств, не перечисленных в избирательный фонд, фонд референдума, если эти действия не содержат уголовно наказуемого деяния;</a:t>
            </a:r>
          </a:p>
          <a:p>
            <a:pPr>
              <a:buAutoNum type="arabicParenR"/>
            </a:pPr>
            <a:r>
              <a:rPr lang="ru-RU" sz="1300" dirty="0" smtClean="0"/>
              <a:t> превышение установленных законом предельных размеров расходования средств избирательного фонда, фонда референдума;</a:t>
            </a:r>
          </a:p>
          <a:p>
            <a:pPr>
              <a:buAutoNum type="arabicParenR"/>
            </a:pPr>
            <a:r>
              <a:rPr lang="ru-RU" sz="1300" dirty="0" smtClean="0"/>
              <a:t> расходование денежных средств избирательного фонда, фонда референдума на не предусмотренные законодательством о выборах и референдумах цели</a:t>
            </a:r>
          </a:p>
        </p:txBody>
      </p:sp>
      <p:sp>
        <p:nvSpPr>
          <p:cNvPr id="45" name="TextBox 44"/>
          <p:cNvSpPr txBox="1"/>
          <p:nvPr/>
        </p:nvSpPr>
        <p:spPr>
          <a:xfrm>
            <a:off x="5868144" y="2276872"/>
            <a:ext cx="3096344" cy="1224136"/>
          </a:xfrm>
          <a:prstGeom prst="rect">
            <a:avLst/>
          </a:prstGeom>
          <a:noFill/>
        </p:spPr>
        <p:txBody>
          <a:bodyPr wrap="square" rtlCol="0" anchor="ctr" anchorCtr="0">
            <a:noAutofit/>
          </a:bodyPr>
          <a:lstStyle/>
          <a:p>
            <a:pPr>
              <a:buFontTx/>
              <a:buChar char="-"/>
            </a:pPr>
            <a:r>
              <a:rPr lang="ru-RU" sz="1300" dirty="0" smtClean="0"/>
              <a:t> кандидат;</a:t>
            </a:r>
          </a:p>
          <a:p>
            <a:pPr>
              <a:buFontTx/>
              <a:buChar char="-"/>
            </a:pPr>
            <a:r>
              <a:rPr lang="ru-RU" sz="1300" dirty="0" smtClean="0"/>
              <a:t> избирательное объединение;</a:t>
            </a:r>
          </a:p>
          <a:p>
            <a:pPr>
              <a:buFontTx/>
              <a:buChar char="-"/>
            </a:pPr>
            <a:r>
              <a:rPr lang="ru-RU" sz="1300" dirty="0" smtClean="0"/>
              <a:t> инициативная группа по проведению референдума, иная группа участников референдума;</a:t>
            </a:r>
          </a:p>
          <a:p>
            <a:pPr>
              <a:buFontTx/>
              <a:buChar char="-"/>
            </a:pPr>
            <a:r>
              <a:rPr lang="ru-RU" sz="1300" dirty="0" smtClean="0"/>
              <a:t> граждане</a:t>
            </a:r>
          </a:p>
        </p:txBody>
      </p:sp>
      <p:cxnSp>
        <p:nvCxnSpPr>
          <p:cNvPr id="48" name="Прямая соединительная линия 47"/>
          <p:cNvCxnSpPr/>
          <p:nvPr/>
        </p:nvCxnSpPr>
        <p:spPr>
          <a:xfrm>
            <a:off x="179512" y="573325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899592" y="5733256"/>
            <a:ext cx="4968552" cy="864096"/>
          </a:xfrm>
          <a:prstGeom prst="rect">
            <a:avLst/>
          </a:prstGeom>
        </p:spPr>
        <p:txBody>
          <a:bodyPr wrap="square" anchor="ctr" anchorCtr="0">
            <a:noAutofit/>
          </a:bodyPr>
          <a:lstStyle/>
          <a:p>
            <a:r>
              <a:rPr lang="ru-RU" sz="1300" b="1" dirty="0" smtClean="0"/>
              <a:t>Использование </a:t>
            </a:r>
            <a:r>
              <a:rPr lang="ru-RU" sz="1300" dirty="0" smtClean="0"/>
              <a:t>в ходе проведения избирательной кампании, подготовки и проведения референдума кандидатом, избирательным объединением, инициативной группой по проведению референдума, иной группой участников</a:t>
            </a:r>
          </a:p>
        </p:txBody>
      </p:sp>
      <p:sp>
        <p:nvSpPr>
          <p:cNvPr id="52" name="TextBox 51"/>
          <p:cNvSpPr txBox="1"/>
          <p:nvPr/>
        </p:nvSpPr>
        <p:spPr>
          <a:xfrm>
            <a:off x="5868144" y="5805264"/>
            <a:ext cx="3096344" cy="720080"/>
          </a:xfrm>
          <a:prstGeom prst="rect">
            <a:avLst/>
          </a:prstGeom>
          <a:noFill/>
        </p:spPr>
        <p:txBody>
          <a:bodyPr wrap="square" rtlCol="0" anchor="ctr" anchorCtr="0">
            <a:noAutofit/>
          </a:bodyPr>
          <a:lstStyle/>
          <a:p>
            <a:r>
              <a:rPr lang="ru-RU" sz="1300" dirty="0" smtClean="0"/>
              <a:t>- кандидат, лицо, являвшееся кандидатом, уполномоченный представитель по финансовым вопросам кандидата, избирательного</a:t>
            </a:r>
          </a:p>
        </p:txBody>
      </p:sp>
      <p:sp>
        <p:nvSpPr>
          <p:cNvPr id="25" name="TextBox 24"/>
          <p:cNvSpPr txBox="1"/>
          <p:nvPr/>
        </p:nvSpPr>
        <p:spPr>
          <a:xfrm>
            <a:off x="5868144" y="764704"/>
            <a:ext cx="3104728" cy="288032"/>
          </a:xfrm>
          <a:prstGeom prst="rect">
            <a:avLst/>
          </a:prstGeom>
          <a:noFill/>
        </p:spPr>
        <p:txBody>
          <a:bodyPr wrap="square" rtlCol="0" anchor="ctr" anchorCtr="0">
            <a:noAutofit/>
          </a:bodyPr>
          <a:lstStyle/>
          <a:p>
            <a:r>
              <a:rPr lang="ru-RU" sz="1300" dirty="0" smtClean="0"/>
              <a:t>- председатель избирательной комиссии</a:t>
            </a:r>
          </a:p>
        </p:txBody>
      </p:sp>
      <p:sp>
        <p:nvSpPr>
          <p:cNvPr id="26" name="TextBox 25"/>
          <p:cNvSpPr txBox="1"/>
          <p:nvPr/>
        </p:nvSpPr>
        <p:spPr>
          <a:xfrm>
            <a:off x="179512" y="5733256"/>
            <a:ext cx="720080" cy="360040"/>
          </a:xfrm>
          <a:prstGeom prst="rect">
            <a:avLst/>
          </a:prstGeom>
          <a:noFill/>
        </p:spPr>
        <p:txBody>
          <a:bodyPr wrap="square" rtlCol="0" anchor="ctr" anchorCtr="0">
            <a:noAutofit/>
          </a:bodyPr>
          <a:lstStyle/>
          <a:p>
            <a:r>
              <a:rPr lang="ru-RU" sz="1300" dirty="0" smtClean="0"/>
              <a:t>ст.5.19</a:t>
            </a:r>
            <a:endParaRPr lang="ru-RU" sz="1300" dirty="0"/>
          </a:p>
        </p:txBody>
      </p:sp>
      <p:sp>
        <p:nvSpPr>
          <p:cNvPr id="24" name="Прямоугольник 23"/>
          <p:cNvSpPr/>
          <p:nvPr/>
        </p:nvSpPr>
        <p:spPr>
          <a:xfrm>
            <a:off x="899592" y="836712"/>
            <a:ext cx="4968552" cy="1368152"/>
          </a:xfrm>
          <a:prstGeom prst="rect">
            <a:avLst/>
          </a:prstGeom>
        </p:spPr>
        <p:txBody>
          <a:bodyPr wrap="square" anchor="ctr" anchorCtr="0">
            <a:noAutofit/>
          </a:bodyPr>
          <a:lstStyle/>
          <a:p>
            <a:r>
              <a:rPr lang="ru-RU" sz="1300" b="1" dirty="0" smtClean="0"/>
              <a:t>финансовых отчётов </a:t>
            </a:r>
            <a:r>
              <a:rPr lang="ru-RU" sz="1300" dirty="0" smtClean="0"/>
              <a:t>кандидатов, зарегистрированных кандидатов, избирательных объединений;</a:t>
            </a:r>
          </a:p>
          <a:p>
            <a:r>
              <a:rPr lang="ru-RU" sz="1300" dirty="0" smtClean="0"/>
              <a:t>3) </a:t>
            </a:r>
            <a:r>
              <a:rPr lang="ru-RU" sz="1300" b="1" dirty="0" smtClean="0"/>
              <a:t>несвоевременное предоставление в СМИ </a:t>
            </a:r>
            <a:r>
              <a:rPr lang="ru-RU" sz="1300" dirty="0" smtClean="0"/>
              <a:t>для опубликования </a:t>
            </a:r>
            <a:r>
              <a:rPr lang="ru-RU" sz="1300" b="1" dirty="0" smtClean="0"/>
              <a:t>сведений о поступлении и расходовании средств избирательных фондов, фондов референдума либо, финансовых отчётов </a:t>
            </a:r>
            <a:r>
              <a:rPr lang="ru-RU" sz="1300" dirty="0" smtClean="0"/>
              <a:t>кандидатов, зарегистрированных кандидатов, избирательных объединений</a:t>
            </a:r>
          </a:p>
        </p:txBody>
      </p:sp>
      <p:sp>
        <p:nvSpPr>
          <p:cNvPr id="27" name="TextBox 26"/>
          <p:cNvSpPr txBox="1"/>
          <p:nvPr/>
        </p:nvSpPr>
        <p:spPr>
          <a:xfrm>
            <a:off x="179512" y="764704"/>
            <a:ext cx="720080" cy="504056"/>
          </a:xfrm>
          <a:prstGeom prst="rect">
            <a:avLst/>
          </a:prstGeom>
          <a:noFill/>
        </p:spPr>
        <p:txBody>
          <a:bodyPr wrap="square" rtlCol="0" anchor="ctr" anchorCtr="0">
            <a:noAutofit/>
          </a:bodyPr>
          <a:lstStyle/>
          <a:p>
            <a:r>
              <a:rPr lang="ru-RU" sz="1300" dirty="0" smtClean="0"/>
              <a:t>ч.2 ст.5.17</a:t>
            </a:r>
            <a:endParaRPr lang="ru-RU" sz="13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3861048"/>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166</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3861048"/>
            <a:ext cx="720080" cy="360040"/>
          </a:xfrm>
          <a:prstGeom prst="rect">
            <a:avLst/>
          </a:prstGeom>
          <a:noFill/>
        </p:spPr>
        <p:txBody>
          <a:bodyPr wrap="square" rtlCol="0" anchor="ctr" anchorCtr="0">
            <a:noAutofit/>
          </a:bodyPr>
          <a:lstStyle/>
          <a:p>
            <a:r>
              <a:rPr lang="ru-RU" sz="1300" dirty="0" smtClean="0"/>
              <a:t>ст.5.20</a:t>
            </a:r>
            <a:endParaRPr lang="ru-RU" sz="1300" dirty="0"/>
          </a:p>
        </p:txBody>
      </p:sp>
      <p:sp>
        <p:nvSpPr>
          <p:cNvPr id="43" name="Прямоугольник 42"/>
          <p:cNvSpPr/>
          <p:nvPr/>
        </p:nvSpPr>
        <p:spPr>
          <a:xfrm>
            <a:off x="899592" y="3861048"/>
            <a:ext cx="4968552" cy="2736304"/>
          </a:xfrm>
          <a:prstGeom prst="rect">
            <a:avLst/>
          </a:prstGeom>
        </p:spPr>
        <p:txBody>
          <a:bodyPr wrap="square" anchor="ctr" anchorCtr="0">
            <a:noAutofit/>
          </a:bodyPr>
          <a:lstStyle/>
          <a:p>
            <a:pPr>
              <a:buFontTx/>
              <a:buAutoNum type="arabicParenR"/>
            </a:pPr>
            <a:r>
              <a:rPr lang="ru-RU" sz="1300" dirty="0" smtClean="0"/>
              <a:t> </a:t>
            </a:r>
            <a:r>
              <a:rPr lang="ru-RU" sz="1300" b="1" dirty="0" smtClean="0"/>
              <a:t>оказание финансовой поддержки избирательной кампании кандидата</a:t>
            </a:r>
            <a:r>
              <a:rPr lang="ru-RU" sz="1300" dirty="0" smtClean="0"/>
              <a:t> избирательного объединения, инициативной группы по проведению референдума, иной группы участников референдума </a:t>
            </a:r>
            <a:r>
              <a:rPr lang="ru-RU" sz="1300" b="1" dirty="0" smtClean="0"/>
              <a:t>помимо их избирательных фондов</a:t>
            </a:r>
            <a:r>
              <a:rPr lang="ru-RU" sz="1300" dirty="0" smtClean="0"/>
              <a:t>, фондов референдума;</a:t>
            </a:r>
          </a:p>
          <a:p>
            <a:pPr>
              <a:buFontTx/>
              <a:buAutoNum type="arabicParenR"/>
            </a:pPr>
            <a:r>
              <a:rPr lang="ru-RU" sz="1300" dirty="0" smtClean="0"/>
              <a:t> </a:t>
            </a:r>
            <a:r>
              <a:rPr lang="ru-RU" sz="1300" b="1" dirty="0" smtClean="0"/>
              <a:t>бесплатные или по необоснованно заниженным (завышенным) расценкам выполнение работ</a:t>
            </a:r>
            <a:r>
              <a:rPr lang="ru-RU" sz="1300" dirty="0" smtClean="0"/>
              <a:t>, оказание услуг, реализация товаров юридическими лицами, их филиалами, представительствами и иными подразделениями, связанных с проведением выборов, референдума и направленных на достижение определённого результата на выборах, на выдвижение инициативы проведения референдума, на достижение определённого результата на референдуме;</a:t>
            </a:r>
          </a:p>
          <a:p>
            <a:pPr>
              <a:buFontTx/>
              <a:buAutoNum type="arabicParenR"/>
            </a:pPr>
            <a:r>
              <a:rPr lang="ru-RU" sz="1300" dirty="0" smtClean="0"/>
              <a:t> </a:t>
            </a:r>
            <a:r>
              <a:rPr lang="ru-RU" sz="1300" b="1" dirty="0" smtClean="0"/>
              <a:t>выполнение оплачиваемых работ, реализация товаров</a:t>
            </a:r>
            <a:r>
              <a:rPr lang="ru-RU" sz="1300" dirty="0" smtClean="0"/>
              <a:t>, </a:t>
            </a:r>
          </a:p>
        </p:txBody>
      </p:sp>
      <p:sp>
        <p:nvSpPr>
          <p:cNvPr id="25" name="TextBox 24"/>
          <p:cNvSpPr txBox="1"/>
          <p:nvPr/>
        </p:nvSpPr>
        <p:spPr>
          <a:xfrm>
            <a:off x="5868144" y="764704"/>
            <a:ext cx="3104728" cy="864096"/>
          </a:xfrm>
          <a:prstGeom prst="rect">
            <a:avLst/>
          </a:prstGeom>
          <a:noFill/>
        </p:spPr>
        <p:txBody>
          <a:bodyPr wrap="square" rtlCol="0" anchor="ctr" anchorCtr="0">
            <a:noAutofit/>
          </a:bodyPr>
          <a:lstStyle/>
          <a:p>
            <a:r>
              <a:rPr lang="ru-RU" sz="1300" dirty="0" smtClean="0"/>
              <a:t>объединения, инициативной группы по проведению референдума, иной группы участников референдума;</a:t>
            </a:r>
          </a:p>
          <a:p>
            <a:r>
              <a:rPr lang="ru-RU" sz="1300" dirty="0" smtClean="0"/>
              <a:t>- избирательное объединение</a:t>
            </a:r>
          </a:p>
        </p:txBody>
      </p:sp>
      <p:sp>
        <p:nvSpPr>
          <p:cNvPr id="24" name="Прямоугольник 23"/>
          <p:cNvSpPr/>
          <p:nvPr/>
        </p:nvSpPr>
        <p:spPr>
          <a:xfrm>
            <a:off x="899592" y="764704"/>
            <a:ext cx="4968552" cy="3024336"/>
          </a:xfrm>
          <a:prstGeom prst="rect">
            <a:avLst/>
          </a:prstGeom>
        </p:spPr>
        <p:txBody>
          <a:bodyPr wrap="square" anchor="ctr" anchorCtr="0">
            <a:noAutofit/>
          </a:bodyPr>
          <a:lstStyle/>
          <a:p>
            <a:r>
              <a:rPr lang="ru-RU" sz="1300" dirty="0" smtClean="0"/>
              <a:t>референдума, их уполномоченными представителями по финансовым вопросам </a:t>
            </a:r>
            <a:r>
              <a:rPr lang="ru-RU" sz="1300" b="1" dirty="0" smtClean="0"/>
              <a:t>в целях достижения определённого результата на выборах, референдуме без компенсации за счёт средств соответствующего избирательного фонда</a:t>
            </a:r>
            <a:r>
              <a:rPr lang="ru-RU" sz="1300" dirty="0" smtClean="0"/>
              <a:t>, фонда референдума </a:t>
            </a:r>
            <a:r>
              <a:rPr lang="ru-RU" sz="1300" b="1" dirty="0" smtClean="0"/>
              <a:t>материальной поддержки</a:t>
            </a:r>
            <a:r>
              <a:rPr lang="ru-RU" sz="1300" dirty="0" smtClean="0"/>
              <a:t>, оказанной гражданами, юридическими лицами, их филиалами, представительствами и иными подразделениями юридических лиц, за исключением использования избирательным объединением, выдвинувшим список кандидатов, без оплаты из средств избирательного фонда недвижимого и движимого имущества (за исключением ценных бумаг, печатной продукции и расходных материалов), находящегося в его пользовании на день официального опубликования (публикации) решения о назначении выборов, а также использование анонимной материальной поддержки, если эти действия не содержат уголовно наказуемого деяния</a:t>
            </a:r>
          </a:p>
        </p:txBody>
      </p:sp>
      <p:sp>
        <p:nvSpPr>
          <p:cNvPr id="27" name="TextBox 26"/>
          <p:cNvSpPr txBox="1"/>
          <p:nvPr/>
        </p:nvSpPr>
        <p:spPr>
          <a:xfrm>
            <a:off x="179512" y="764704"/>
            <a:ext cx="720080" cy="360040"/>
          </a:xfrm>
          <a:prstGeom prst="rect">
            <a:avLst/>
          </a:prstGeom>
          <a:noFill/>
        </p:spPr>
        <p:txBody>
          <a:bodyPr wrap="square" rtlCol="0" anchor="ctr" anchorCtr="0">
            <a:noAutofit/>
          </a:bodyPr>
          <a:lstStyle/>
          <a:p>
            <a:r>
              <a:rPr lang="ru-RU" sz="1300" dirty="0" smtClean="0"/>
              <a:t>ст.5.19</a:t>
            </a:r>
            <a:endParaRPr lang="ru-RU" sz="1300" dirty="0"/>
          </a:p>
        </p:txBody>
      </p:sp>
      <p:sp>
        <p:nvSpPr>
          <p:cNvPr id="29" name="TextBox 28"/>
          <p:cNvSpPr txBox="1"/>
          <p:nvPr/>
        </p:nvSpPr>
        <p:spPr>
          <a:xfrm>
            <a:off x="5868144" y="3861048"/>
            <a:ext cx="3104728" cy="1872208"/>
          </a:xfrm>
          <a:prstGeom prst="rect">
            <a:avLst/>
          </a:prstGeom>
          <a:noFill/>
        </p:spPr>
        <p:txBody>
          <a:bodyPr wrap="square" rtlCol="0" anchor="ctr" anchorCtr="0">
            <a:noAutofit/>
          </a:bodyPr>
          <a:lstStyle/>
          <a:p>
            <a:pPr>
              <a:buFontTx/>
              <a:buChar char="-"/>
            </a:pPr>
            <a:r>
              <a:rPr lang="ru-RU" sz="1300" dirty="0" smtClean="0"/>
              <a:t> граждане, оказавшие незаконную финансовую и иную материальную поддержку;</a:t>
            </a:r>
          </a:p>
          <a:p>
            <a:pPr>
              <a:buFontTx/>
              <a:buChar char="-"/>
            </a:pPr>
            <a:r>
              <a:rPr lang="ru-RU" sz="1300" dirty="0" smtClean="0"/>
              <a:t> юридические лица и их должностные лица (руководители, руководители филиалов, начальники подразделений, оказавших незаконную материальную поддержку во время избирательной кампании или кампании референдума)</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5.7.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47971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167</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764704"/>
            <a:ext cx="720080" cy="360040"/>
          </a:xfrm>
          <a:prstGeom prst="rect">
            <a:avLst/>
          </a:prstGeom>
          <a:noFill/>
        </p:spPr>
        <p:txBody>
          <a:bodyPr wrap="square" rtlCol="0" anchor="ctr" anchorCtr="0">
            <a:noAutofit/>
          </a:bodyPr>
          <a:lstStyle/>
          <a:p>
            <a:r>
              <a:rPr lang="ru-RU" sz="1300" dirty="0" smtClean="0"/>
              <a:t>ст.5.20</a:t>
            </a:r>
            <a:endParaRPr lang="ru-RU" sz="1300" dirty="0"/>
          </a:p>
        </p:txBody>
      </p:sp>
      <p:sp>
        <p:nvSpPr>
          <p:cNvPr id="43" name="Прямоугольник 42"/>
          <p:cNvSpPr/>
          <p:nvPr/>
        </p:nvSpPr>
        <p:spPr>
          <a:xfrm>
            <a:off x="899592" y="4797152"/>
            <a:ext cx="4968552" cy="1800200"/>
          </a:xfrm>
          <a:prstGeom prst="rect">
            <a:avLst/>
          </a:prstGeom>
        </p:spPr>
        <p:txBody>
          <a:bodyPr wrap="square" anchor="ctr" anchorCtr="0">
            <a:noAutofit/>
          </a:bodyPr>
          <a:lstStyle/>
          <a:p>
            <a:r>
              <a:rPr lang="ru-RU" sz="1300" b="1" dirty="0" smtClean="0"/>
              <a:t>Неперечисление, а равно перечисление в неполном объёме, с нарушением установленных законом сроков </a:t>
            </a:r>
            <a:r>
              <a:rPr lang="ru-RU" sz="1300" dirty="0" smtClean="0"/>
              <a:t>органом исполнительной власти, органом местного самоуправления, наделёнными соответствующими полномочиями по перечислению средств, кредитной организацией, отделением связи </a:t>
            </a:r>
            <a:r>
              <a:rPr lang="ru-RU" sz="1300" b="1" dirty="0" smtClean="0"/>
              <a:t>средств избирательным комиссиям, комиссиям референдума</a:t>
            </a:r>
            <a:r>
              <a:rPr lang="ru-RU" sz="1300" dirty="0" smtClean="0"/>
              <a:t>, кандидатам, избирательным объединениям, инициативным группам по проведению референдума, иным группам участников референдума</a:t>
            </a:r>
          </a:p>
        </p:txBody>
      </p:sp>
      <p:sp>
        <p:nvSpPr>
          <p:cNvPr id="45" name="TextBox 44"/>
          <p:cNvSpPr txBox="1"/>
          <p:nvPr/>
        </p:nvSpPr>
        <p:spPr>
          <a:xfrm>
            <a:off x="5868144" y="4797152"/>
            <a:ext cx="3096344" cy="1224136"/>
          </a:xfrm>
          <a:prstGeom prst="rect">
            <a:avLst/>
          </a:prstGeom>
          <a:noFill/>
        </p:spPr>
        <p:txBody>
          <a:bodyPr wrap="square" rtlCol="0" anchor="ctr" anchorCtr="0">
            <a:noAutofit/>
          </a:bodyPr>
          <a:lstStyle/>
          <a:p>
            <a:pPr>
              <a:buFontTx/>
              <a:buChar char="-"/>
            </a:pPr>
            <a:r>
              <a:rPr lang="ru-RU" sz="1300" dirty="0" smtClean="0"/>
              <a:t> должностные лица органов исполнительной власти, органов местного самоуправления, наделённых соответствующими полномочиями по перечислению средств, кредитных организаций, отделений связи</a:t>
            </a:r>
          </a:p>
        </p:txBody>
      </p:sp>
      <p:sp>
        <p:nvSpPr>
          <p:cNvPr id="24" name="Прямоугольник 23"/>
          <p:cNvSpPr/>
          <p:nvPr/>
        </p:nvSpPr>
        <p:spPr>
          <a:xfrm>
            <a:off x="899592" y="764704"/>
            <a:ext cx="4968552" cy="4032448"/>
          </a:xfrm>
          <a:prstGeom prst="rect">
            <a:avLst/>
          </a:prstGeom>
        </p:spPr>
        <p:txBody>
          <a:bodyPr wrap="square" anchor="ctr" anchorCtr="0">
            <a:noAutofit/>
          </a:bodyPr>
          <a:lstStyle/>
          <a:p>
            <a:r>
              <a:rPr lang="ru-RU" sz="1300" b="1" dirty="0" smtClean="0"/>
              <a:t>оказание платных услуг</a:t>
            </a:r>
            <a:r>
              <a:rPr lang="ru-RU" sz="1300" dirty="0" smtClean="0"/>
              <a:t>, направленных на достижение определённого результата на выборах, на выдвижение инициативы проведения референдума, на достижение определённого результата на референдуме без документально подтверждённого согласия кандидата или его уполномоченного представителя по финансовым вопросам, уполномоченного представителя избирательного объединения, инициативной группы по проведению референдума, иной группы участников референдума и </a:t>
            </a:r>
            <a:r>
              <a:rPr lang="ru-RU" sz="1300" b="1" dirty="0" smtClean="0"/>
              <a:t>без оплаты из соответствующего избирательного фонда</a:t>
            </a:r>
            <a:r>
              <a:rPr lang="ru-RU" sz="1300" dirty="0" smtClean="0"/>
              <a:t>, фонда референдума;</a:t>
            </a:r>
          </a:p>
          <a:p>
            <a:r>
              <a:rPr lang="ru-RU" sz="1300" dirty="0" smtClean="0"/>
              <a:t>4) </a:t>
            </a:r>
            <a:r>
              <a:rPr lang="ru-RU" sz="1300" b="1" dirty="0" smtClean="0"/>
              <a:t>внесение пожертвований в избирательный фонд, фонд референдума через подставных лиц</a:t>
            </a:r>
            <a:r>
              <a:rPr lang="ru-RU" sz="1300" dirty="0" smtClean="0"/>
              <a:t>;</a:t>
            </a:r>
          </a:p>
          <a:p>
            <a:r>
              <a:rPr lang="ru-RU" sz="1300" dirty="0" smtClean="0"/>
              <a:t>5) </a:t>
            </a:r>
            <a:r>
              <a:rPr lang="ru-RU" sz="1300" b="1" dirty="0" smtClean="0"/>
              <a:t>оказание кандидату, инициативной группе по проведению референдума</a:t>
            </a:r>
            <a:r>
              <a:rPr lang="ru-RU" sz="1300" dirty="0" smtClean="0"/>
              <a:t>, иной группе участников референдума для проведения соответствующей избирательной кампании, кампании референдума </a:t>
            </a:r>
            <a:r>
              <a:rPr lang="ru-RU" sz="1300" b="1" dirty="0" smtClean="0"/>
              <a:t>материальной поддержки</a:t>
            </a:r>
            <a:r>
              <a:rPr lang="ru-RU" sz="1300" dirty="0" smtClean="0"/>
              <a:t>, направленной на достижение определённого результата на выборах, референдуме, </a:t>
            </a:r>
            <a:r>
              <a:rPr lang="ru-RU" sz="1300" b="1" dirty="0" smtClean="0"/>
              <a:t>без компенсации за счёт средств соответствующего избирательного фонда</a:t>
            </a:r>
            <a:r>
              <a:rPr lang="ru-RU" sz="1300" dirty="0" smtClean="0"/>
              <a:t>, фонда референдума, если эти действия не содержат уголовно наказуемого деяния</a:t>
            </a:r>
          </a:p>
        </p:txBody>
      </p:sp>
      <p:sp>
        <p:nvSpPr>
          <p:cNvPr id="19" name="TextBox 18"/>
          <p:cNvSpPr txBox="1"/>
          <p:nvPr/>
        </p:nvSpPr>
        <p:spPr>
          <a:xfrm>
            <a:off x="179512" y="4797152"/>
            <a:ext cx="720080" cy="360040"/>
          </a:xfrm>
          <a:prstGeom prst="rect">
            <a:avLst/>
          </a:prstGeom>
          <a:noFill/>
        </p:spPr>
        <p:txBody>
          <a:bodyPr wrap="square" rtlCol="0" anchor="ctr" anchorCtr="0">
            <a:noAutofit/>
          </a:bodyPr>
          <a:lstStyle/>
          <a:p>
            <a:r>
              <a:rPr lang="ru-RU" sz="1300" dirty="0" smtClean="0"/>
              <a:t>ст.5.21</a:t>
            </a:r>
            <a:endParaRPr lang="ru-RU" sz="1300" dirty="0"/>
          </a:p>
        </p:txBody>
      </p:sp>
      <p:sp>
        <p:nvSpPr>
          <p:cNvPr id="18" name="TextBox 17"/>
          <p:cNvSpPr txBox="1"/>
          <p:nvPr/>
        </p:nvSpPr>
        <p:spPr>
          <a:xfrm>
            <a:off x="5868144" y="764704"/>
            <a:ext cx="3104728" cy="1872208"/>
          </a:xfrm>
          <a:prstGeom prst="rect">
            <a:avLst/>
          </a:prstGeom>
          <a:noFill/>
        </p:spPr>
        <p:txBody>
          <a:bodyPr wrap="square" rtlCol="0" anchor="ctr" anchorCtr="0">
            <a:noAutofit/>
          </a:bodyPr>
          <a:lstStyle/>
          <a:p>
            <a:pPr>
              <a:buFontTx/>
              <a:buChar char="-"/>
            </a:pPr>
            <a:r>
              <a:rPr lang="ru-RU" sz="1300" dirty="0" smtClean="0"/>
              <a:t> граждане, оказавшие незаконную финансовую и иную материальную поддержку;</a:t>
            </a:r>
          </a:p>
          <a:p>
            <a:pPr>
              <a:buFontTx/>
              <a:buChar char="-"/>
            </a:pPr>
            <a:r>
              <a:rPr lang="ru-RU" sz="1300" dirty="0" smtClean="0"/>
              <a:t> юридические лица и их должностные лица (руководители, руководители филиалов, начальники подразделений, оказавших незаконную материальную поддержку во время избирательной кампании или кампании референдума)</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2420888"/>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168</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764704"/>
            <a:ext cx="720080" cy="432048"/>
          </a:xfrm>
          <a:prstGeom prst="rect">
            <a:avLst/>
          </a:prstGeom>
          <a:noFill/>
        </p:spPr>
        <p:txBody>
          <a:bodyPr wrap="square" rtlCol="0" anchor="ctr" anchorCtr="0">
            <a:noAutofit/>
          </a:bodyPr>
          <a:lstStyle/>
          <a:p>
            <a:r>
              <a:rPr lang="ru-RU" sz="1300" dirty="0" smtClean="0"/>
              <a:t>ч.1 ст.5.22</a:t>
            </a:r>
            <a:endParaRPr lang="ru-RU" sz="1300" dirty="0"/>
          </a:p>
        </p:txBody>
      </p:sp>
      <p:sp>
        <p:nvSpPr>
          <p:cNvPr id="43" name="Прямоугольник 42"/>
          <p:cNvSpPr/>
          <p:nvPr/>
        </p:nvSpPr>
        <p:spPr>
          <a:xfrm>
            <a:off x="899592" y="4149080"/>
            <a:ext cx="4968552" cy="504056"/>
          </a:xfrm>
          <a:prstGeom prst="rect">
            <a:avLst/>
          </a:prstGeom>
        </p:spPr>
        <p:txBody>
          <a:bodyPr wrap="square" anchor="ctr" anchorCtr="0">
            <a:noAutofit/>
          </a:bodyPr>
          <a:lstStyle/>
          <a:p>
            <a:r>
              <a:rPr lang="ru-RU" sz="1300" b="1" dirty="0" smtClean="0"/>
              <a:t>Сокрытие остатков тиражей </a:t>
            </a:r>
            <a:r>
              <a:rPr lang="ru-RU" sz="1300" dirty="0" smtClean="0"/>
              <a:t>избирательных бюллетеней, бюллетеней для голосования на референдуме</a:t>
            </a:r>
          </a:p>
        </p:txBody>
      </p:sp>
      <p:sp>
        <p:nvSpPr>
          <p:cNvPr id="45" name="TextBox 44"/>
          <p:cNvSpPr txBox="1"/>
          <p:nvPr/>
        </p:nvSpPr>
        <p:spPr>
          <a:xfrm>
            <a:off x="5868144" y="4149080"/>
            <a:ext cx="3096344" cy="2232248"/>
          </a:xfrm>
          <a:prstGeom prst="rect">
            <a:avLst/>
          </a:prstGeom>
          <a:noFill/>
        </p:spPr>
        <p:txBody>
          <a:bodyPr wrap="square" rtlCol="0" anchor="ctr" anchorCtr="0">
            <a:noAutofit/>
          </a:bodyPr>
          <a:lstStyle/>
          <a:p>
            <a:pPr>
              <a:buFontTx/>
              <a:buChar char="-"/>
            </a:pPr>
            <a:r>
              <a:rPr lang="ru-RU" sz="1300" dirty="0" smtClean="0"/>
              <a:t> гражданин (</a:t>
            </a:r>
            <a:r>
              <a:rPr lang="ru-RU" sz="1300" i="1" dirty="0" smtClean="0"/>
              <a:t>например</a:t>
            </a:r>
            <a:r>
              <a:rPr lang="ru-RU" sz="1300" dirty="0" smtClean="0"/>
              <a:t>, работник полиграфической организации, связанный с процессом передачи изготовленных бюллетеней избирательной комиссии);</a:t>
            </a:r>
          </a:p>
          <a:p>
            <a:pPr>
              <a:buFontTx/>
              <a:buChar char="-"/>
            </a:pPr>
            <a:r>
              <a:rPr lang="ru-RU" sz="1300" dirty="0" smtClean="0"/>
              <a:t> или должностное лицо полиграфической организации, осуществляющей изготовление, выпуск из печати бюллетеней;</a:t>
            </a:r>
          </a:p>
          <a:p>
            <a:pPr>
              <a:buFontTx/>
              <a:buChar char="-"/>
            </a:pPr>
            <a:r>
              <a:rPr lang="ru-RU" sz="1300" dirty="0" smtClean="0"/>
              <a:t> юридическое лицо (указанная организация)</a:t>
            </a:r>
          </a:p>
        </p:txBody>
      </p:sp>
      <p:sp>
        <p:nvSpPr>
          <p:cNvPr id="25" name="TextBox 24"/>
          <p:cNvSpPr txBox="1"/>
          <p:nvPr/>
        </p:nvSpPr>
        <p:spPr>
          <a:xfrm>
            <a:off x="5868144" y="764704"/>
            <a:ext cx="3104728" cy="288032"/>
          </a:xfrm>
          <a:prstGeom prst="rect">
            <a:avLst/>
          </a:prstGeom>
          <a:noFill/>
        </p:spPr>
        <p:txBody>
          <a:bodyPr wrap="square" rtlCol="0" anchor="ctr" anchorCtr="0">
            <a:noAutofit/>
          </a:bodyPr>
          <a:lstStyle/>
          <a:p>
            <a:pPr>
              <a:buFontTx/>
              <a:buChar char="-"/>
            </a:pPr>
            <a:r>
              <a:rPr lang="ru-RU" sz="1300" dirty="0" smtClean="0"/>
              <a:t> член комиссии</a:t>
            </a:r>
          </a:p>
        </p:txBody>
      </p:sp>
      <p:sp>
        <p:nvSpPr>
          <p:cNvPr id="24" name="Прямоугольник 23"/>
          <p:cNvSpPr/>
          <p:nvPr/>
        </p:nvSpPr>
        <p:spPr>
          <a:xfrm>
            <a:off x="899592" y="764704"/>
            <a:ext cx="4968552" cy="1656184"/>
          </a:xfrm>
          <a:prstGeom prst="rect">
            <a:avLst/>
          </a:prstGeom>
        </p:spPr>
        <p:txBody>
          <a:bodyPr wrap="square" anchor="ctr" anchorCtr="0">
            <a:noAutofit/>
          </a:bodyPr>
          <a:lstStyle/>
          <a:p>
            <a:pPr>
              <a:buAutoNum type="arabicParenR"/>
            </a:pPr>
            <a:r>
              <a:rPr lang="ru-RU" sz="1300" dirty="0" smtClean="0"/>
              <a:t> </a:t>
            </a:r>
            <a:r>
              <a:rPr lang="ru-RU" sz="1300" b="1" dirty="0" smtClean="0"/>
              <a:t>выдача гражданину избирательного бюллетеня</a:t>
            </a:r>
            <a:r>
              <a:rPr lang="ru-RU" sz="1300" dirty="0" smtClean="0"/>
              <a:t>, бюллетеня для голосования на референдуме в целях предоставления ему возможности проголосовать </a:t>
            </a:r>
            <a:r>
              <a:rPr lang="ru-RU" sz="1300" b="1" dirty="0" smtClean="0"/>
              <a:t>вместо избирателя, участника референдума, в том числе вместо другого избирателя</a:t>
            </a:r>
            <a:r>
              <a:rPr lang="ru-RU" sz="1300" dirty="0" smtClean="0"/>
              <a:t>, участника референдума, или проголосовать более 1 раза в ходе одного и того же голосования;</a:t>
            </a:r>
          </a:p>
          <a:p>
            <a:pPr>
              <a:buFontTx/>
              <a:buAutoNum type="arabicParenR"/>
            </a:pPr>
            <a:r>
              <a:rPr lang="ru-RU" sz="1300" dirty="0" smtClean="0"/>
              <a:t> </a:t>
            </a:r>
            <a:r>
              <a:rPr lang="ru-RU" sz="1300" b="1" dirty="0" smtClean="0"/>
              <a:t>выдача гражданину заполненных избирательного бюллетеня</a:t>
            </a:r>
            <a:r>
              <a:rPr lang="ru-RU" sz="1300" dirty="0" smtClean="0"/>
              <a:t>, бюллетеня для голосования на референдуме </a:t>
            </a:r>
          </a:p>
        </p:txBody>
      </p:sp>
      <p:sp>
        <p:nvSpPr>
          <p:cNvPr id="19" name="TextBox 18"/>
          <p:cNvSpPr txBox="1"/>
          <p:nvPr/>
        </p:nvSpPr>
        <p:spPr>
          <a:xfrm>
            <a:off x="179512" y="4149080"/>
            <a:ext cx="720080" cy="360040"/>
          </a:xfrm>
          <a:prstGeom prst="rect">
            <a:avLst/>
          </a:prstGeom>
          <a:noFill/>
        </p:spPr>
        <p:txBody>
          <a:bodyPr wrap="square" rtlCol="0" anchor="ctr" anchorCtr="0">
            <a:noAutofit/>
          </a:bodyPr>
          <a:lstStyle/>
          <a:p>
            <a:r>
              <a:rPr lang="ru-RU" sz="1300" dirty="0" smtClean="0"/>
              <a:t>ст.5.23</a:t>
            </a:r>
            <a:endParaRPr lang="ru-RU" sz="1300" dirty="0"/>
          </a:p>
        </p:txBody>
      </p:sp>
      <p:sp>
        <p:nvSpPr>
          <p:cNvPr id="21" name="TextBox 20"/>
          <p:cNvSpPr txBox="1"/>
          <p:nvPr/>
        </p:nvSpPr>
        <p:spPr>
          <a:xfrm>
            <a:off x="179512" y="2420888"/>
            <a:ext cx="720080" cy="432048"/>
          </a:xfrm>
          <a:prstGeom prst="rect">
            <a:avLst/>
          </a:prstGeom>
          <a:noFill/>
        </p:spPr>
        <p:txBody>
          <a:bodyPr wrap="square" rtlCol="0" anchor="ctr" anchorCtr="0">
            <a:noAutofit/>
          </a:bodyPr>
          <a:lstStyle/>
          <a:p>
            <a:r>
              <a:rPr lang="ru-RU" sz="1300" dirty="0" smtClean="0"/>
              <a:t>ч.2 ст.5.22</a:t>
            </a:r>
            <a:endParaRPr lang="ru-RU" sz="1300" dirty="0"/>
          </a:p>
        </p:txBody>
      </p:sp>
      <p:sp>
        <p:nvSpPr>
          <p:cNvPr id="26" name="Прямоугольник 25"/>
          <p:cNvSpPr/>
          <p:nvPr/>
        </p:nvSpPr>
        <p:spPr>
          <a:xfrm>
            <a:off x="899592" y="2420888"/>
            <a:ext cx="4968552" cy="1008112"/>
          </a:xfrm>
          <a:prstGeom prst="rect">
            <a:avLst/>
          </a:prstGeom>
        </p:spPr>
        <p:txBody>
          <a:bodyPr wrap="square" anchor="ctr" anchorCtr="0">
            <a:noAutofit/>
          </a:bodyPr>
          <a:lstStyle/>
          <a:p>
            <a:r>
              <a:rPr lang="ru-RU" sz="1300" b="1" dirty="0" smtClean="0"/>
              <a:t>Получение в избирательной комиссии, комиссии референдума избирательного бюллетеня</a:t>
            </a:r>
            <a:r>
              <a:rPr lang="ru-RU" sz="1300" dirty="0" smtClean="0"/>
              <a:t>, бюллетеня для голосования на референдуме </a:t>
            </a:r>
            <a:r>
              <a:rPr lang="ru-RU" sz="1300" b="1" dirty="0" smtClean="0"/>
              <a:t>с целью проголосовать вместо избирателя</a:t>
            </a:r>
            <a:r>
              <a:rPr lang="ru-RU" sz="1300" dirty="0" smtClean="0"/>
              <a:t>, участника референдума, в том числе вместо другого избирателя, участника референдума</a:t>
            </a:r>
          </a:p>
        </p:txBody>
      </p:sp>
      <p:cxnSp>
        <p:nvCxnSpPr>
          <p:cNvPr id="27" name="Прямая соединительная линия 26"/>
          <p:cNvCxnSpPr/>
          <p:nvPr/>
        </p:nvCxnSpPr>
        <p:spPr>
          <a:xfrm>
            <a:off x="179512" y="4149080"/>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68144" y="2420888"/>
            <a:ext cx="3104728" cy="288032"/>
          </a:xfrm>
          <a:prstGeom prst="rect">
            <a:avLst/>
          </a:prstGeom>
          <a:noFill/>
        </p:spPr>
        <p:txBody>
          <a:bodyPr wrap="square" rtlCol="0" anchor="ctr" anchorCtr="0">
            <a:noAutofit/>
          </a:bodyPr>
          <a:lstStyle/>
          <a:p>
            <a:pPr>
              <a:buFontTx/>
              <a:buChar char="-"/>
            </a:pPr>
            <a:r>
              <a:rPr lang="ru-RU" sz="1300" dirty="0" smtClean="0"/>
              <a:t> граждане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1.5. История избирательного права</a:t>
            </a:r>
            <a:endParaRPr lang="ru-RU" sz="3200" b="1" dirty="0">
              <a:effectLst>
                <a:outerShdw blurRad="38100" dist="38100" dir="2700000" algn="tl">
                  <a:srgbClr val="000000">
                    <a:alpha val="43137"/>
                  </a:srgbClr>
                </a:outerShdw>
              </a:effectLst>
            </a:endParaRPr>
          </a:p>
        </p:txBody>
      </p:sp>
      <p:sp>
        <p:nvSpPr>
          <p:cNvPr id="21" name="Прямоугольник 20"/>
          <p:cNvSpPr/>
          <p:nvPr/>
        </p:nvSpPr>
        <p:spPr>
          <a:xfrm>
            <a:off x="251520" y="980728"/>
            <a:ext cx="8568952" cy="5472608"/>
          </a:xfrm>
          <a:prstGeom prst="rect">
            <a:avLst/>
          </a:prstGeom>
          <a:gradFill flip="none" rotWithShape="1">
            <a:gsLst>
              <a:gs pos="32000">
                <a:schemeClr val="accent5">
                  <a:lumMod val="40000"/>
                  <a:lumOff val="60000"/>
                </a:schemeClr>
              </a:gs>
              <a:gs pos="45000">
                <a:srgbClr val="85C2FF">
                  <a:alpha val="25000"/>
                </a:srgbClr>
              </a:gs>
              <a:gs pos="68000">
                <a:srgbClr val="C4D6EB">
                  <a:alpha val="50000"/>
                </a:srgbClr>
              </a:gs>
              <a:gs pos="100000">
                <a:srgbClr val="FFFF99">
                  <a:alpha val="49000"/>
                </a:srgbClr>
              </a:gs>
            </a:gsLst>
            <a:lin ang="108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gn="ctr">
              <a:lnSpc>
                <a:spcPct val="150000"/>
              </a:lnSpc>
            </a:pPr>
            <a:r>
              <a:rPr lang="ru-RU" sz="2400" b="1" u="sng" dirty="0" smtClean="0">
                <a:solidFill>
                  <a:srgbClr val="FF0000"/>
                </a:solidFill>
              </a:rPr>
              <a:t>1. Дореволюционный этап.</a:t>
            </a:r>
            <a:endParaRPr lang="ru-RU" sz="2400" b="1" dirty="0">
              <a:solidFill>
                <a:srgbClr val="FF0000"/>
              </a:solidFill>
            </a:endParaRPr>
          </a:p>
        </p:txBody>
      </p:sp>
      <p:sp>
        <p:nvSpPr>
          <p:cNvPr id="22" name="TextBox 21"/>
          <p:cNvSpPr txBox="1"/>
          <p:nvPr/>
        </p:nvSpPr>
        <p:spPr>
          <a:xfrm>
            <a:off x="1115616" y="1628800"/>
            <a:ext cx="6120680" cy="1477328"/>
          </a:xfrm>
          <a:prstGeom prst="rect">
            <a:avLst/>
          </a:prstGeom>
          <a:noFill/>
        </p:spPr>
        <p:txBody>
          <a:bodyPr wrap="square" rtlCol="0">
            <a:spAutoFit/>
          </a:bodyPr>
          <a:lstStyle/>
          <a:p>
            <a:pPr>
              <a:buFont typeface="Wingdings" pitchFamily="2" charset="2"/>
              <a:buChar char="§"/>
            </a:pPr>
            <a:r>
              <a:rPr lang="ru-RU" dirty="0" smtClean="0">
                <a:solidFill>
                  <a:schemeClr val="accent2">
                    <a:lumMod val="50000"/>
                  </a:schemeClr>
                </a:solidFill>
              </a:rPr>
              <a:t>  военная демократия;</a:t>
            </a:r>
          </a:p>
          <a:p>
            <a:pPr>
              <a:buFont typeface="Wingdings" pitchFamily="2" charset="2"/>
              <a:buChar char="§"/>
            </a:pPr>
            <a:r>
              <a:rPr lang="ru-RU" dirty="0" smtClean="0">
                <a:solidFill>
                  <a:schemeClr val="accent2">
                    <a:lumMod val="50000"/>
                  </a:schemeClr>
                </a:solidFill>
              </a:rPr>
              <a:t>  вечевой строй в городах;</a:t>
            </a:r>
          </a:p>
          <a:p>
            <a:pPr>
              <a:buFont typeface="Wingdings" pitchFamily="2" charset="2"/>
              <a:buChar char="§"/>
            </a:pPr>
            <a:r>
              <a:rPr lang="ru-RU" dirty="0" smtClean="0">
                <a:solidFill>
                  <a:schemeClr val="accent2">
                    <a:lumMod val="50000"/>
                  </a:schemeClr>
                </a:solidFill>
              </a:rPr>
              <a:t>  община в деревнях;</a:t>
            </a:r>
          </a:p>
          <a:p>
            <a:pPr>
              <a:buFont typeface="Wingdings" pitchFamily="2" charset="2"/>
              <a:buChar char="§"/>
            </a:pPr>
            <a:r>
              <a:rPr lang="ru-RU" dirty="0" smtClean="0">
                <a:solidFill>
                  <a:schemeClr val="accent2">
                    <a:lumMod val="50000"/>
                  </a:schemeClr>
                </a:solidFill>
              </a:rPr>
              <a:t>  казачье самоуправление;</a:t>
            </a:r>
          </a:p>
          <a:p>
            <a:pPr>
              <a:buFont typeface="Wingdings" pitchFamily="2" charset="2"/>
              <a:buChar char="§"/>
            </a:pPr>
            <a:r>
              <a:rPr lang="ru-RU" dirty="0" smtClean="0">
                <a:solidFill>
                  <a:schemeClr val="accent2">
                    <a:lumMod val="50000"/>
                  </a:schemeClr>
                </a:solidFill>
              </a:rPr>
              <a:t>  земское самоуправление.</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a:t>
            </a:r>
            <a:endParaRPr lang="ru-RU" b="1" dirty="0">
              <a:solidFill>
                <a:schemeClr val="bg1"/>
              </a:solidFill>
            </a:endParaRPr>
          </a:p>
        </p:txBody>
      </p:sp>
      <p:sp>
        <p:nvSpPr>
          <p:cNvPr id="13" name="TextBox 12"/>
          <p:cNvSpPr txBox="1"/>
          <p:nvPr/>
        </p:nvSpPr>
        <p:spPr>
          <a:xfrm>
            <a:off x="1115616" y="4365104"/>
            <a:ext cx="2376264" cy="360040"/>
          </a:xfrm>
          <a:prstGeom prst="rect">
            <a:avLst/>
          </a:prstGeom>
          <a:noFill/>
        </p:spPr>
        <p:txBody>
          <a:bodyPr wrap="square" rtlCol="0" anchor="ctr" anchorCtr="0">
            <a:noAutofit/>
          </a:bodyPr>
          <a:lstStyle/>
          <a:p>
            <a:pPr>
              <a:buFont typeface="Wingdings" pitchFamily="2" charset="2"/>
              <a:buChar char="§"/>
            </a:pPr>
            <a:r>
              <a:rPr lang="ru-RU" sz="1600" dirty="0" smtClean="0">
                <a:solidFill>
                  <a:schemeClr val="accent2">
                    <a:lumMod val="50000"/>
                  </a:schemeClr>
                </a:solidFill>
              </a:rPr>
              <a:t> </a:t>
            </a:r>
            <a:r>
              <a:rPr lang="ru-RU" dirty="0" smtClean="0">
                <a:solidFill>
                  <a:schemeClr val="accent2">
                    <a:lumMod val="50000"/>
                  </a:schemeClr>
                </a:solidFill>
              </a:rPr>
              <a:t>земледельческая;</a:t>
            </a:r>
          </a:p>
          <a:p>
            <a:pPr>
              <a:buFont typeface="Wingdings" pitchFamily="2" charset="2"/>
              <a:buChar char="§"/>
            </a:pPr>
            <a:r>
              <a:rPr lang="ru-RU" dirty="0" smtClean="0">
                <a:solidFill>
                  <a:schemeClr val="accent2">
                    <a:lumMod val="50000"/>
                  </a:schemeClr>
                </a:solidFill>
              </a:rPr>
              <a:t> городская;</a:t>
            </a:r>
          </a:p>
          <a:p>
            <a:pPr>
              <a:buFont typeface="Wingdings" pitchFamily="2" charset="2"/>
              <a:buChar char="§"/>
            </a:pPr>
            <a:r>
              <a:rPr lang="ru-RU" dirty="0" smtClean="0">
                <a:solidFill>
                  <a:schemeClr val="accent2">
                    <a:lumMod val="50000"/>
                  </a:schemeClr>
                </a:solidFill>
              </a:rPr>
              <a:t> крестьянская;</a:t>
            </a:r>
          </a:p>
          <a:p>
            <a:pPr>
              <a:buFont typeface="Wingdings" pitchFamily="2" charset="2"/>
              <a:buChar char="§"/>
            </a:pPr>
            <a:r>
              <a:rPr lang="ru-RU" dirty="0" smtClean="0">
                <a:solidFill>
                  <a:schemeClr val="accent2">
                    <a:lumMod val="50000"/>
                  </a:schemeClr>
                </a:solidFill>
              </a:rPr>
              <a:t> рабочая.</a:t>
            </a:r>
          </a:p>
        </p:txBody>
      </p:sp>
      <p:sp>
        <p:nvSpPr>
          <p:cNvPr id="23" name="TextBox 22"/>
          <p:cNvSpPr txBox="1"/>
          <p:nvPr/>
        </p:nvSpPr>
        <p:spPr>
          <a:xfrm>
            <a:off x="971600" y="5229200"/>
            <a:ext cx="7632848" cy="646331"/>
          </a:xfrm>
          <a:prstGeom prst="rect">
            <a:avLst/>
          </a:prstGeom>
          <a:noFill/>
          <a:ln>
            <a:noFill/>
          </a:ln>
        </p:spPr>
        <p:txBody>
          <a:bodyPr wrap="square" rtlCol="0">
            <a:spAutoFit/>
          </a:bodyPr>
          <a:lstStyle/>
          <a:p>
            <a:pPr algn="just"/>
            <a:r>
              <a:rPr lang="ru-RU" dirty="0" smtClean="0">
                <a:solidFill>
                  <a:schemeClr val="accent2">
                    <a:lumMod val="50000"/>
                  </a:schemeClr>
                </a:solidFill>
              </a:rPr>
              <a:t>Постановления от 20 июля, 11 и 23 сентября 1917 года – Положение о     выборах в Учредительное собрание.</a:t>
            </a:r>
            <a:endParaRPr lang="ru-RU" dirty="0">
              <a:solidFill>
                <a:schemeClr val="tx2">
                  <a:lumMod val="75000"/>
                </a:schemeClr>
              </a:solidFill>
            </a:endParaRPr>
          </a:p>
        </p:txBody>
      </p:sp>
      <p:pic>
        <p:nvPicPr>
          <p:cNvPr id="26" name="Рисунок 25" descr="a5fddbc2af724d1dd73ac4e3f2045788.png"/>
          <p:cNvPicPr>
            <a:picLocks noChangeAspect="1"/>
          </p:cNvPicPr>
          <p:nvPr/>
        </p:nvPicPr>
        <p:blipFill>
          <a:blip r:embed="rId4" cstate="print"/>
          <a:stretch>
            <a:fillRect/>
          </a:stretch>
        </p:blipFill>
        <p:spPr>
          <a:xfrm>
            <a:off x="683568" y="3212976"/>
            <a:ext cx="360040" cy="504056"/>
          </a:xfrm>
          <a:prstGeom prst="rect">
            <a:avLst/>
          </a:prstGeom>
        </p:spPr>
      </p:pic>
      <p:sp>
        <p:nvSpPr>
          <p:cNvPr id="28" name="TextBox 27"/>
          <p:cNvSpPr txBox="1"/>
          <p:nvPr/>
        </p:nvSpPr>
        <p:spPr>
          <a:xfrm>
            <a:off x="971600" y="3140968"/>
            <a:ext cx="7632848" cy="923330"/>
          </a:xfrm>
          <a:prstGeom prst="rect">
            <a:avLst/>
          </a:prstGeom>
          <a:noFill/>
          <a:ln>
            <a:noFill/>
          </a:ln>
        </p:spPr>
        <p:txBody>
          <a:bodyPr wrap="square" rtlCol="0">
            <a:spAutoFit/>
          </a:bodyPr>
          <a:lstStyle/>
          <a:p>
            <a:pPr algn="just"/>
            <a:r>
              <a:rPr lang="ru-RU" dirty="0" smtClean="0">
                <a:solidFill>
                  <a:schemeClr val="accent2">
                    <a:lumMod val="50000"/>
                  </a:schemeClr>
                </a:solidFill>
              </a:rPr>
              <a:t>17 октября 1905 года Манифест Николая </a:t>
            </a:r>
            <a:r>
              <a:rPr lang="en-US" dirty="0" smtClean="0">
                <a:solidFill>
                  <a:schemeClr val="accent2">
                    <a:lumMod val="50000"/>
                  </a:schemeClr>
                </a:solidFill>
              </a:rPr>
              <a:t>II </a:t>
            </a:r>
            <a:r>
              <a:rPr lang="ru-RU" dirty="0" smtClean="0">
                <a:solidFill>
                  <a:schemeClr val="accent2">
                    <a:lumMod val="50000"/>
                  </a:schemeClr>
                </a:solidFill>
              </a:rPr>
              <a:t>«Об усовершенствовании государственного порядка» - выборы в Государственную Думу:</a:t>
            </a:r>
          </a:p>
          <a:p>
            <a:r>
              <a:rPr lang="ru-RU" u="sng" dirty="0" smtClean="0">
                <a:solidFill>
                  <a:schemeClr val="accent2">
                    <a:lumMod val="50000"/>
                  </a:schemeClr>
                </a:solidFill>
              </a:rPr>
              <a:t>4 избирательные  курии</a:t>
            </a:r>
            <a:r>
              <a:rPr lang="ru-RU" dirty="0" smtClean="0">
                <a:solidFill>
                  <a:schemeClr val="accent2">
                    <a:lumMod val="50000"/>
                  </a:schemeClr>
                </a:solidFill>
              </a:rPr>
              <a:t>:</a:t>
            </a:r>
            <a:endParaRPr lang="ru-RU" dirty="0">
              <a:solidFill>
                <a:schemeClr val="tx2">
                  <a:lumMod val="75000"/>
                </a:schemeClr>
              </a:solidFill>
            </a:endParaRPr>
          </a:p>
        </p:txBody>
      </p:sp>
      <p:pic>
        <p:nvPicPr>
          <p:cNvPr id="29" name="Рисунок 28" descr="a5fddbc2af724d1dd73ac4e3f2045788.png"/>
          <p:cNvPicPr>
            <a:picLocks noChangeAspect="1"/>
          </p:cNvPicPr>
          <p:nvPr/>
        </p:nvPicPr>
        <p:blipFill>
          <a:blip r:embed="rId4" cstate="print"/>
          <a:stretch>
            <a:fillRect/>
          </a:stretch>
        </p:blipFill>
        <p:spPr>
          <a:xfrm>
            <a:off x="683568" y="5301208"/>
            <a:ext cx="360040" cy="504056"/>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836712"/>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148478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169</a:t>
            </a:r>
            <a:endParaRPr lang="ru-RU" b="1" dirty="0">
              <a:solidFill>
                <a:schemeClr val="bg1"/>
              </a:solidFill>
            </a:endParaRPr>
          </a:p>
        </p:txBody>
      </p:sp>
      <p:sp>
        <p:nvSpPr>
          <p:cNvPr id="28" name="Прямоугольник 27"/>
          <p:cNvSpPr/>
          <p:nvPr/>
        </p:nvSpPr>
        <p:spPr>
          <a:xfrm>
            <a:off x="899592" y="836712"/>
            <a:ext cx="4968552" cy="720080"/>
          </a:xfrm>
          <a:prstGeom prst="rect">
            <a:avLst/>
          </a:prstGeom>
        </p:spPr>
        <p:txBody>
          <a:bodyPr wrap="square" anchor="ctr" anchorCtr="0">
            <a:noAutofit/>
          </a:bodyPr>
          <a:lstStyle/>
          <a:p>
            <a:endParaRPr lang="ru-RU" sz="1300" dirty="0" smtClean="0"/>
          </a:p>
        </p:txBody>
      </p:sp>
      <p:sp>
        <p:nvSpPr>
          <p:cNvPr id="40" name="TextBox 39"/>
          <p:cNvSpPr txBox="1"/>
          <p:nvPr/>
        </p:nvSpPr>
        <p:spPr>
          <a:xfrm>
            <a:off x="179512" y="764704"/>
            <a:ext cx="720080" cy="504056"/>
          </a:xfrm>
          <a:prstGeom prst="rect">
            <a:avLst/>
          </a:prstGeom>
          <a:noFill/>
        </p:spPr>
        <p:txBody>
          <a:bodyPr wrap="square" rtlCol="0" anchor="ctr" anchorCtr="0">
            <a:noAutofit/>
          </a:bodyPr>
          <a:lstStyle/>
          <a:p>
            <a:r>
              <a:rPr lang="ru-RU" sz="1300" dirty="0" smtClean="0"/>
              <a:t>ч.1 ст.5.24</a:t>
            </a:r>
            <a:endParaRPr lang="ru-RU" sz="1300" dirty="0"/>
          </a:p>
        </p:txBody>
      </p:sp>
      <p:sp>
        <p:nvSpPr>
          <p:cNvPr id="45" name="TextBox 44"/>
          <p:cNvSpPr txBox="1"/>
          <p:nvPr/>
        </p:nvSpPr>
        <p:spPr>
          <a:xfrm>
            <a:off x="5868144" y="3212976"/>
            <a:ext cx="3096344" cy="432048"/>
          </a:xfrm>
          <a:prstGeom prst="rect">
            <a:avLst/>
          </a:prstGeom>
          <a:noFill/>
        </p:spPr>
        <p:txBody>
          <a:bodyPr wrap="square" rtlCol="0" anchor="ctr" anchorCtr="0">
            <a:noAutofit/>
          </a:bodyPr>
          <a:lstStyle/>
          <a:p>
            <a:pPr>
              <a:buFontTx/>
              <a:buChar char="-"/>
            </a:pPr>
            <a:r>
              <a:rPr lang="ru-RU" sz="1300" dirty="0" smtClean="0"/>
              <a:t> председатель территориальной избирательной комиссии</a:t>
            </a:r>
          </a:p>
        </p:txBody>
      </p:sp>
      <p:sp>
        <p:nvSpPr>
          <p:cNvPr id="25" name="TextBox 24"/>
          <p:cNvSpPr txBox="1"/>
          <p:nvPr/>
        </p:nvSpPr>
        <p:spPr>
          <a:xfrm>
            <a:off x="5868144" y="764704"/>
            <a:ext cx="3104728" cy="648072"/>
          </a:xfrm>
          <a:prstGeom prst="rect">
            <a:avLst/>
          </a:prstGeom>
          <a:noFill/>
        </p:spPr>
        <p:txBody>
          <a:bodyPr wrap="square" rtlCol="0" anchor="ctr" anchorCtr="0">
            <a:noAutofit/>
          </a:bodyPr>
          <a:lstStyle/>
          <a:p>
            <a:pPr>
              <a:buFontTx/>
              <a:buChar char="-"/>
            </a:pPr>
            <a:r>
              <a:rPr lang="ru-RU" sz="1300" dirty="0" smtClean="0"/>
              <a:t> председатель комиссии;</a:t>
            </a:r>
          </a:p>
          <a:p>
            <a:pPr>
              <a:buFontTx/>
              <a:buChar char="-"/>
            </a:pPr>
            <a:r>
              <a:rPr lang="ru-RU" sz="1300" dirty="0" smtClean="0"/>
              <a:t> член комиссии с правом решающего голоса</a:t>
            </a:r>
          </a:p>
        </p:txBody>
      </p:sp>
      <p:sp>
        <p:nvSpPr>
          <p:cNvPr id="24" name="Прямоугольник 23"/>
          <p:cNvSpPr/>
          <p:nvPr/>
        </p:nvSpPr>
        <p:spPr>
          <a:xfrm>
            <a:off x="899592" y="764704"/>
            <a:ext cx="4968552" cy="648072"/>
          </a:xfrm>
          <a:prstGeom prst="rect">
            <a:avLst/>
          </a:prstGeom>
        </p:spPr>
        <p:txBody>
          <a:bodyPr wrap="square" anchor="ctr" anchorCtr="0">
            <a:noAutofit/>
          </a:bodyPr>
          <a:lstStyle/>
          <a:p>
            <a:r>
              <a:rPr lang="ru-RU" sz="1300" b="1" dirty="0" smtClean="0"/>
              <a:t>Нарушение </a:t>
            </a:r>
            <a:r>
              <a:rPr lang="ru-RU" sz="1300" dirty="0" smtClean="0"/>
              <a:t>установленного законом порядка подсчёта голосов либо установленного законом </a:t>
            </a:r>
            <a:r>
              <a:rPr lang="ru-RU" sz="1300" b="1" dirty="0" smtClean="0"/>
              <a:t>порядка обработки итогов голосования, определения результатов выборов, референдума</a:t>
            </a:r>
          </a:p>
        </p:txBody>
      </p:sp>
      <p:sp>
        <p:nvSpPr>
          <p:cNvPr id="21" name="TextBox 20"/>
          <p:cNvSpPr txBox="1"/>
          <p:nvPr/>
        </p:nvSpPr>
        <p:spPr>
          <a:xfrm>
            <a:off x="179512" y="1484784"/>
            <a:ext cx="720080" cy="432048"/>
          </a:xfrm>
          <a:prstGeom prst="rect">
            <a:avLst/>
          </a:prstGeom>
          <a:noFill/>
        </p:spPr>
        <p:txBody>
          <a:bodyPr wrap="square" rtlCol="0" anchor="ctr" anchorCtr="0">
            <a:noAutofit/>
          </a:bodyPr>
          <a:lstStyle/>
          <a:p>
            <a:r>
              <a:rPr lang="ru-RU" sz="1300" dirty="0" smtClean="0"/>
              <a:t>ч.2 ст.5.24</a:t>
            </a:r>
            <a:endParaRPr lang="ru-RU" sz="1300" dirty="0"/>
          </a:p>
        </p:txBody>
      </p:sp>
      <p:sp>
        <p:nvSpPr>
          <p:cNvPr id="26" name="Прямоугольник 25"/>
          <p:cNvSpPr/>
          <p:nvPr/>
        </p:nvSpPr>
        <p:spPr>
          <a:xfrm>
            <a:off x="899592" y="1484784"/>
            <a:ext cx="4968552" cy="648072"/>
          </a:xfrm>
          <a:prstGeom prst="rect">
            <a:avLst/>
          </a:prstGeom>
        </p:spPr>
        <p:txBody>
          <a:bodyPr wrap="square" anchor="ctr" anchorCtr="0">
            <a:noAutofit/>
          </a:bodyPr>
          <a:lstStyle/>
          <a:p>
            <a:r>
              <a:rPr lang="ru-RU" sz="1300" b="1" dirty="0" smtClean="0"/>
              <a:t>Нарушение</a:t>
            </a:r>
            <a:r>
              <a:rPr lang="ru-RU" sz="1300" dirty="0" smtClean="0"/>
              <a:t> установленного федеральным законом </a:t>
            </a:r>
            <a:r>
              <a:rPr lang="ru-RU" sz="1300" b="1" dirty="0" smtClean="0"/>
              <a:t>порядка составления протокола об итогах голосования с отметкой «Повторный» или «Повторный подсчёт голосов»</a:t>
            </a:r>
          </a:p>
        </p:txBody>
      </p:sp>
      <p:cxnSp>
        <p:nvCxnSpPr>
          <p:cNvPr id="27" name="Прямая соединительная линия 26"/>
          <p:cNvCxnSpPr/>
          <p:nvPr/>
        </p:nvCxnSpPr>
        <p:spPr>
          <a:xfrm>
            <a:off x="179512" y="3212976"/>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79512" y="2132856"/>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9512" y="2132856"/>
            <a:ext cx="720080" cy="432048"/>
          </a:xfrm>
          <a:prstGeom prst="rect">
            <a:avLst/>
          </a:prstGeom>
          <a:noFill/>
        </p:spPr>
        <p:txBody>
          <a:bodyPr wrap="square" rtlCol="0" anchor="ctr" anchorCtr="0">
            <a:noAutofit/>
          </a:bodyPr>
          <a:lstStyle/>
          <a:p>
            <a:r>
              <a:rPr lang="ru-RU" sz="1300" dirty="0" smtClean="0"/>
              <a:t>ч.1 ст.5.25</a:t>
            </a:r>
            <a:endParaRPr lang="ru-RU" sz="1300" dirty="0"/>
          </a:p>
        </p:txBody>
      </p:sp>
      <p:sp>
        <p:nvSpPr>
          <p:cNvPr id="35" name="Прямоугольник 34"/>
          <p:cNvSpPr/>
          <p:nvPr/>
        </p:nvSpPr>
        <p:spPr>
          <a:xfrm>
            <a:off x="899592" y="2132856"/>
            <a:ext cx="4968552" cy="1008112"/>
          </a:xfrm>
          <a:prstGeom prst="rect">
            <a:avLst/>
          </a:prstGeom>
        </p:spPr>
        <p:txBody>
          <a:bodyPr wrap="square" anchor="ctr" anchorCtr="0">
            <a:noAutofit/>
          </a:bodyPr>
          <a:lstStyle/>
          <a:p>
            <a:r>
              <a:rPr lang="ru-RU" sz="1300" b="1" dirty="0" smtClean="0"/>
              <a:t>Непредоставление (несвоевременное предоставление) для ознакомления</a:t>
            </a:r>
            <a:r>
              <a:rPr lang="ru-RU" sz="1300" dirty="0" smtClean="0"/>
              <a:t> избирателям, участникам референдума, зарегистрированным кандидатам, избирательным объединениям, наблюдателям, иностранным (международным) наблюдателям, представителям СМИ </a:t>
            </a:r>
            <a:r>
              <a:rPr lang="ru-RU" sz="1300" b="1" dirty="0" smtClean="0"/>
              <a:t>сведений об итогах голосования</a:t>
            </a:r>
          </a:p>
        </p:txBody>
      </p:sp>
      <p:sp>
        <p:nvSpPr>
          <p:cNvPr id="36" name="TextBox 35"/>
          <p:cNvSpPr txBox="1"/>
          <p:nvPr/>
        </p:nvSpPr>
        <p:spPr>
          <a:xfrm>
            <a:off x="5868144" y="2132856"/>
            <a:ext cx="3096344" cy="432048"/>
          </a:xfrm>
          <a:prstGeom prst="rect">
            <a:avLst/>
          </a:prstGeom>
          <a:noFill/>
        </p:spPr>
        <p:txBody>
          <a:bodyPr wrap="square" rtlCol="0" anchor="ctr" anchorCtr="0">
            <a:noAutofit/>
          </a:bodyPr>
          <a:lstStyle/>
          <a:p>
            <a:pPr>
              <a:buFontTx/>
              <a:buChar char="-"/>
            </a:pPr>
            <a:r>
              <a:rPr lang="ru-RU" sz="1300" dirty="0" smtClean="0"/>
              <a:t> председатель участковой избирательной комиссии</a:t>
            </a:r>
          </a:p>
        </p:txBody>
      </p:sp>
      <p:sp>
        <p:nvSpPr>
          <p:cNvPr id="37" name="TextBox 36"/>
          <p:cNvSpPr txBox="1"/>
          <p:nvPr/>
        </p:nvSpPr>
        <p:spPr>
          <a:xfrm>
            <a:off x="5868144" y="1484784"/>
            <a:ext cx="3104728" cy="576064"/>
          </a:xfrm>
          <a:prstGeom prst="rect">
            <a:avLst/>
          </a:prstGeom>
          <a:noFill/>
        </p:spPr>
        <p:txBody>
          <a:bodyPr wrap="square" rtlCol="0" anchor="ctr" anchorCtr="0">
            <a:noAutofit/>
          </a:bodyPr>
          <a:lstStyle/>
          <a:p>
            <a:pPr>
              <a:buFontTx/>
              <a:buChar char="-"/>
            </a:pPr>
            <a:r>
              <a:rPr lang="ru-RU" sz="1300" dirty="0" smtClean="0"/>
              <a:t> председатель комиссии;</a:t>
            </a:r>
          </a:p>
          <a:p>
            <a:pPr>
              <a:buFontTx/>
              <a:buChar char="-"/>
            </a:pPr>
            <a:r>
              <a:rPr lang="ru-RU" sz="1300" dirty="0" smtClean="0"/>
              <a:t> член комиссии с правом решающего голоса</a:t>
            </a:r>
          </a:p>
        </p:txBody>
      </p:sp>
      <p:sp>
        <p:nvSpPr>
          <p:cNvPr id="38" name="TextBox 37"/>
          <p:cNvSpPr txBox="1"/>
          <p:nvPr/>
        </p:nvSpPr>
        <p:spPr>
          <a:xfrm>
            <a:off x="179512" y="3212976"/>
            <a:ext cx="720080" cy="432048"/>
          </a:xfrm>
          <a:prstGeom prst="rect">
            <a:avLst/>
          </a:prstGeom>
          <a:noFill/>
        </p:spPr>
        <p:txBody>
          <a:bodyPr wrap="square" rtlCol="0" anchor="ctr" anchorCtr="0">
            <a:noAutofit/>
          </a:bodyPr>
          <a:lstStyle/>
          <a:p>
            <a:r>
              <a:rPr lang="ru-RU" sz="1300" dirty="0" smtClean="0"/>
              <a:t>ч.2 ст.5.25</a:t>
            </a:r>
            <a:endParaRPr lang="ru-RU" sz="1300" dirty="0"/>
          </a:p>
        </p:txBody>
      </p:sp>
      <p:sp>
        <p:nvSpPr>
          <p:cNvPr id="39" name="Прямоугольник 38"/>
          <p:cNvSpPr/>
          <p:nvPr/>
        </p:nvSpPr>
        <p:spPr>
          <a:xfrm>
            <a:off x="899592" y="3212976"/>
            <a:ext cx="4968552" cy="1656184"/>
          </a:xfrm>
          <a:prstGeom prst="rect">
            <a:avLst/>
          </a:prstGeom>
        </p:spPr>
        <p:txBody>
          <a:bodyPr wrap="square" anchor="ctr" anchorCtr="0">
            <a:noAutofit/>
          </a:bodyPr>
          <a:lstStyle/>
          <a:p>
            <a:pPr>
              <a:buAutoNum type="arabicParenR"/>
            </a:pPr>
            <a:r>
              <a:rPr lang="ru-RU" sz="1300" dirty="0" smtClean="0"/>
              <a:t> </a:t>
            </a:r>
            <a:r>
              <a:rPr lang="ru-RU" sz="1300" b="1" dirty="0" smtClean="0"/>
              <a:t>непредоставление (несвоевременное предоставление) для ознакомления </a:t>
            </a:r>
            <a:r>
              <a:rPr lang="ru-RU" sz="1300" dirty="0" smtClean="0"/>
              <a:t>избирателям, участникам референдума, зарегистрированным кандидатам, избирательным объединениям, наблюдателям, иностранным (международным) наблюдателям, представителям СМИ </a:t>
            </a:r>
            <a:r>
              <a:rPr lang="ru-RU" sz="1300" b="1" dirty="0" smtClean="0"/>
              <a:t>сведений об итогах голосования</a:t>
            </a:r>
            <a:r>
              <a:rPr lang="ru-RU" sz="1300" dirty="0" smtClean="0"/>
              <a:t>;</a:t>
            </a:r>
          </a:p>
          <a:p>
            <a:pPr>
              <a:buAutoNum type="arabicParenR"/>
            </a:pPr>
            <a:r>
              <a:rPr lang="ru-RU" sz="1300" dirty="0" smtClean="0"/>
              <a:t> </a:t>
            </a:r>
            <a:r>
              <a:rPr lang="ru-RU" sz="1300" b="1" dirty="0" smtClean="0"/>
              <a:t>нарушение сроков направления (либо неполное предоставление) сведений об итогах</a:t>
            </a:r>
            <a:r>
              <a:rPr lang="ru-RU" sz="1300" dirty="0" smtClean="0"/>
              <a:t> голосования на выборах, референдуме в СМИ для опубликования</a:t>
            </a:r>
          </a:p>
        </p:txBody>
      </p:sp>
      <p:cxnSp>
        <p:nvCxnSpPr>
          <p:cNvPr id="42" name="Прямая соединительная линия 41"/>
          <p:cNvCxnSpPr/>
          <p:nvPr/>
        </p:nvCxnSpPr>
        <p:spPr>
          <a:xfrm>
            <a:off x="179512" y="4869160"/>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9512" y="4941168"/>
            <a:ext cx="720080" cy="432048"/>
          </a:xfrm>
          <a:prstGeom prst="rect">
            <a:avLst/>
          </a:prstGeom>
          <a:noFill/>
        </p:spPr>
        <p:txBody>
          <a:bodyPr wrap="square" rtlCol="0" anchor="ctr" anchorCtr="0">
            <a:noAutofit/>
          </a:bodyPr>
          <a:lstStyle/>
          <a:p>
            <a:r>
              <a:rPr lang="ru-RU" sz="1300" dirty="0" smtClean="0"/>
              <a:t>ч.3 ст.5.25</a:t>
            </a:r>
            <a:endParaRPr lang="ru-RU" sz="1300" dirty="0"/>
          </a:p>
        </p:txBody>
      </p:sp>
      <p:sp>
        <p:nvSpPr>
          <p:cNvPr id="48" name="Прямоугольник 47"/>
          <p:cNvSpPr/>
          <p:nvPr/>
        </p:nvSpPr>
        <p:spPr>
          <a:xfrm>
            <a:off x="899592" y="4869160"/>
            <a:ext cx="4968552" cy="1728192"/>
          </a:xfrm>
          <a:prstGeom prst="rect">
            <a:avLst/>
          </a:prstGeom>
        </p:spPr>
        <p:txBody>
          <a:bodyPr wrap="square" anchor="ctr" anchorCtr="0">
            <a:noAutofit/>
          </a:bodyPr>
          <a:lstStyle/>
          <a:p>
            <a:pPr>
              <a:buAutoNum type="arabicParenR"/>
            </a:pPr>
            <a:r>
              <a:rPr lang="ru-RU" sz="1300" dirty="0" smtClean="0"/>
              <a:t> </a:t>
            </a:r>
            <a:r>
              <a:rPr lang="ru-RU" sz="1300" b="1" dirty="0" smtClean="0"/>
              <a:t>непредоставление (несвоевременное предоставление) для ознакомления </a:t>
            </a:r>
            <a:r>
              <a:rPr lang="ru-RU" sz="1300" dirty="0" smtClean="0"/>
              <a:t>избирателям, участникам референдума, зарегистрированным кандидатам, избирательным объединениям, наблюдателям, иностранным (международным) наблюдателям, представителям СМИ </a:t>
            </a:r>
            <a:r>
              <a:rPr lang="ru-RU" sz="1300" b="1" dirty="0" smtClean="0"/>
              <a:t>сведений об итогах голосования</a:t>
            </a:r>
            <a:r>
              <a:rPr lang="ru-RU" sz="1300" dirty="0" smtClean="0"/>
              <a:t>;</a:t>
            </a:r>
          </a:p>
          <a:p>
            <a:pPr>
              <a:buAutoNum type="arabicParenR"/>
            </a:pPr>
            <a:r>
              <a:rPr lang="ru-RU" sz="1300" dirty="0" smtClean="0"/>
              <a:t> </a:t>
            </a:r>
            <a:r>
              <a:rPr lang="ru-RU" sz="1300" b="1" dirty="0" smtClean="0"/>
              <a:t>нарушение сроков направления (либо неполное предоставление) сведений об итогах</a:t>
            </a:r>
            <a:r>
              <a:rPr lang="ru-RU" sz="1300" dirty="0" smtClean="0"/>
              <a:t> голосования на выборах, референдуме в СМИ для опубликования</a:t>
            </a:r>
          </a:p>
        </p:txBody>
      </p:sp>
      <p:sp>
        <p:nvSpPr>
          <p:cNvPr id="49" name="TextBox 48"/>
          <p:cNvSpPr txBox="1"/>
          <p:nvPr/>
        </p:nvSpPr>
        <p:spPr>
          <a:xfrm>
            <a:off x="5868144" y="4941168"/>
            <a:ext cx="3096344" cy="432048"/>
          </a:xfrm>
          <a:prstGeom prst="rect">
            <a:avLst/>
          </a:prstGeom>
          <a:noFill/>
        </p:spPr>
        <p:txBody>
          <a:bodyPr wrap="square" rtlCol="0" anchor="ctr" anchorCtr="0">
            <a:noAutofit/>
          </a:bodyPr>
          <a:lstStyle/>
          <a:p>
            <a:pPr>
              <a:buFontTx/>
              <a:buChar char="-"/>
            </a:pPr>
            <a:r>
              <a:rPr lang="ru-RU" sz="1300" dirty="0" smtClean="0"/>
              <a:t> председатель окружной избирательной комиссии</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760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9735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170</a:t>
            </a:r>
            <a:endParaRPr lang="ru-RU" b="1" dirty="0">
              <a:solidFill>
                <a:schemeClr val="bg1"/>
              </a:solidFill>
            </a:endParaRPr>
          </a:p>
        </p:txBody>
      </p:sp>
      <p:sp>
        <p:nvSpPr>
          <p:cNvPr id="28" name="Прямоугольник 27"/>
          <p:cNvSpPr/>
          <p:nvPr/>
        </p:nvSpPr>
        <p:spPr>
          <a:xfrm>
            <a:off x="899592" y="764704"/>
            <a:ext cx="4968552" cy="792088"/>
          </a:xfrm>
          <a:prstGeom prst="rect">
            <a:avLst/>
          </a:prstGeom>
        </p:spPr>
        <p:txBody>
          <a:bodyPr wrap="square" anchor="ctr" anchorCtr="0">
            <a:noAutofit/>
          </a:bodyPr>
          <a:lstStyle/>
          <a:p>
            <a:endParaRPr lang="ru-RU" sz="1300" dirty="0" smtClean="0"/>
          </a:p>
        </p:txBody>
      </p:sp>
      <p:sp>
        <p:nvSpPr>
          <p:cNvPr id="45" name="TextBox 44"/>
          <p:cNvSpPr txBox="1"/>
          <p:nvPr/>
        </p:nvSpPr>
        <p:spPr>
          <a:xfrm>
            <a:off x="5868144" y="764704"/>
            <a:ext cx="3096344" cy="432048"/>
          </a:xfrm>
          <a:prstGeom prst="rect">
            <a:avLst/>
          </a:prstGeom>
          <a:noFill/>
        </p:spPr>
        <p:txBody>
          <a:bodyPr wrap="square" rtlCol="0" anchor="ctr" anchorCtr="0">
            <a:noAutofit/>
          </a:bodyPr>
          <a:lstStyle/>
          <a:p>
            <a:pPr>
              <a:buFontTx/>
              <a:buChar char="-"/>
            </a:pPr>
            <a:r>
              <a:rPr lang="ru-RU" sz="1300" dirty="0" smtClean="0"/>
              <a:t> председатель избирательной комиссии субъекта РФ</a:t>
            </a:r>
          </a:p>
        </p:txBody>
      </p:sp>
      <p:cxnSp>
        <p:nvCxnSpPr>
          <p:cNvPr id="27" name="Прямая соединительная линия 26"/>
          <p:cNvCxnSpPr/>
          <p:nvPr/>
        </p:nvCxnSpPr>
        <p:spPr>
          <a:xfrm>
            <a:off x="179512" y="2348880"/>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512" y="4005064"/>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9512" y="764704"/>
            <a:ext cx="720080" cy="432048"/>
          </a:xfrm>
          <a:prstGeom prst="rect">
            <a:avLst/>
          </a:prstGeom>
          <a:noFill/>
        </p:spPr>
        <p:txBody>
          <a:bodyPr wrap="square" rtlCol="0" anchor="ctr" anchorCtr="0">
            <a:noAutofit/>
          </a:bodyPr>
          <a:lstStyle/>
          <a:p>
            <a:r>
              <a:rPr lang="ru-RU" sz="1300" dirty="0" smtClean="0"/>
              <a:t>ч.4 ст.5.25</a:t>
            </a:r>
            <a:endParaRPr lang="ru-RU" sz="1300" dirty="0"/>
          </a:p>
        </p:txBody>
      </p:sp>
      <p:sp>
        <p:nvSpPr>
          <p:cNvPr id="48" name="Прямоугольник 47"/>
          <p:cNvSpPr/>
          <p:nvPr/>
        </p:nvSpPr>
        <p:spPr>
          <a:xfrm>
            <a:off x="899592" y="764704"/>
            <a:ext cx="4968552" cy="1584176"/>
          </a:xfrm>
          <a:prstGeom prst="rect">
            <a:avLst/>
          </a:prstGeom>
        </p:spPr>
        <p:txBody>
          <a:bodyPr wrap="square" anchor="ctr" anchorCtr="0">
            <a:noAutofit/>
          </a:bodyPr>
          <a:lstStyle/>
          <a:p>
            <a:pPr>
              <a:buAutoNum type="arabicParenR"/>
            </a:pPr>
            <a:r>
              <a:rPr lang="ru-RU" sz="1300" dirty="0" smtClean="0"/>
              <a:t> </a:t>
            </a:r>
            <a:r>
              <a:rPr lang="ru-RU" sz="1300" b="1" dirty="0" smtClean="0"/>
              <a:t>непредоставление (несвоевременное предоставление) для ознакомления</a:t>
            </a:r>
            <a:r>
              <a:rPr lang="ru-RU" sz="1300" dirty="0" smtClean="0"/>
              <a:t> избирателям, участникам референдума, зарегистрированным кандидатам, избирательным объединениям, наблюдателям, иностранным (международным) наблюдателям, представителям СМИ </a:t>
            </a:r>
            <a:r>
              <a:rPr lang="ru-RU" sz="1300" b="1" dirty="0" smtClean="0"/>
              <a:t>сведений об итогах голосования</a:t>
            </a:r>
            <a:r>
              <a:rPr lang="ru-RU" sz="1300" dirty="0" smtClean="0"/>
              <a:t>;</a:t>
            </a:r>
          </a:p>
          <a:p>
            <a:pPr>
              <a:buAutoNum type="arabicParenR"/>
            </a:pPr>
            <a:r>
              <a:rPr lang="ru-RU" sz="1300" dirty="0" smtClean="0"/>
              <a:t> </a:t>
            </a:r>
            <a:r>
              <a:rPr lang="ru-RU" sz="1300" b="1" dirty="0" smtClean="0"/>
              <a:t>нарушение сроков направления (либо неполное предоставление) сведений об итогах</a:t>
            </a:r>
            <a:r>
              <a:rPr lang="ru-RU" sz="1300" dirty="0" smtClean="0"/>
              <a:t> голосования на выборах, референдуме в СМИ для опубликования</a:t>
            </a:r>
          </a:p>
        </p:txBody>
      </p:sp>
      <p:sp>
        <p:nvSpPr>
          <p:cNvPr id="49" name="TextBox 48"/>
          <p:cNvSpPr txBox="1"/>
          <p:nvPr/>
        </p:nvSpPr>
        <p:spPr>
          <a:xfrm>
            <a:off x="5868144" y="4005064"/>
            <a:ext cx="3096344" cy="2592288"/>
          </a:xfrm>
          <a:prstGeom prst="rect">
            <a:avLst/>
          </a:prstGeom>
          <a:noFill/>
        </p:spPr>
        <p:txBody>
          <a:bodyPr wrap="square" rtlCol="0" anchor="ctr" anchorCtr="0">
            <a:noAutofit/>
          </a:bodyPr>
          <a:lstStyle/>
          <a:p>
            <a:pPr>
              <a:buFontTx/>
              <a:buChar char="-"/>
            </a:pPr>
            <a:r>
              <a:rPr lang="ru-RU" sz="1300" dirty="0" smtClean="0"/>
              <a:t> лицо, замещающее государственную  или муниципальную должность, либо находящееся на государственной или муниципальной службе, либо являющееся членом органа управления организации независимо от формы собственности (в организации, высшим органом управления которой является собрание, - членом органа, осуществляющего руководство деятельностью этой организации), за исключением политической партии</a:t>
            </a:r>
          </a:p>
        </p:txBody>
      </p:sp>
      <p:sp>
        <p:nvSpPr>
          <p:cNvPr id="31" name="TextBox 30"/>
          <p:cNvSpPr txBox="1"/>
          <p:nvPr/>
        </p:nvSpPr>
        <p:spPr>
          <a:xfrm>
            <a:off x="179512" y="2348880"/>
            <a:ext cx="720080" cy="432048"/>
          </a:xfrm>
          <a:prstGeom prst="rect">
            <a:avLst/>
          </a:prstGeom>
          <a:noFill/>
        </p:spPr>
        <p:txBody>
          <a:bodyPr wrap="square" rtlCol="0" anchor="ctr" anchorCtr="0">
            <a:noAutofit/>
          </a:bodyPr>
          <a:lstStyle/>
          <a:p>
            <a:r>
              <a:rPr lang="ru-RU" sz="1300" dirty="0" smtClean="0"/>
              <a:t>ч.5 ст.5.25</a:t>
            </a:r>
            <a:endParaRPr lang="ru-RU" sz="1300" dirty="0"/>
          </a:p>
        </p:txBody>
      </p:sp>
      <p:sp>
        <p:nvSpPr>
          <p:cNvPr id="34" name="Прямоугольник 33"/>
          <p:cNvSpPr/>
          <p:nvPr/>
        </p:nvSpPr>
        <p:spPr>
          <a:xfrm>
            <a:off x="899592" y="2348880"/>
            <a:ext cx="4968552" cy="1656184"/>
          </a:xfrm>
          <a:prstGeom prst="rect">
            <a:avLst/>
          </a:prstGeom>
        </p:spPr>
        <p:txBody>
          <a:bodyPr wrap="square" anchor="ctr" anchorCtr="0">
            <a:noAutofit/>
          </a:bodyPr>
          <a:lstStyle/>
          <a:p>
            <a:pPr>
              <a:buAutoNum type="arabicParenR"/>
            </a:pPr>
            <a:r>
              <a:rPr lang="ru-RU" sz="1300" b="1" dirty="0" smtClean="0"/>
              <a:t> непредоставление (несвоевременное предоставление) для ознакомления</a:t>
            </a:r>
            <a:r>
              <a:rPr lang="ru-RU" sz="1300" dirty="0" smtClean="0"/>
              <a:t> избирателям, участникам референдума, зарегистрированным кандидатам, избирательным объединениям, наблюдателям, иностранным (международным) наблюдателям, представителям СМИ </a:t>
            </a:r>
            <a:r>
              <a:rPr lang="ru-RU" sz="1300" b="1" dirty="0" smtClean="0"/>
              <a:t>сведений об итогах голосования</a:t>
            </a:r>
            <a:r>
              <a:rPr lang="ru-RU" sz="1300" dirty="0" smtClean="0"/>
              <a:t>;</a:t>
            </a:r>
          </a:p>
          <a:p>
            <a:pPr>
              <a:buAutoNum type="arabicParenR"/>
            </a:pPr>
            <a:r>
              <a:rPr lang="ru-RU" sz="1300" dirty="0" smtClean="0"/>
              <a:t> </a:t>
            </a:r>
            <a:r>
              <a:rPr lang="ru-RU" sz="1300" b="1" dirty="0" smtClean="0"/>
              <a:t>нарушение сроков направления (либо неполное предоставление) сведений об итогах</a:t>
            </a:r>
            <a:r>
              <a:rPr lang="ru-RU" sz="1300" dirty="0" smtClean="0"/>
              <a:t> голосования на выборах, референдуме в СМИ для опубликования</a:t>
            </a:r>
          </a:p>
        </p:txBody>
      </p:sp>
      <p:sp>
        <p:nvSpPr>
          <p:cNvPr id="41" name="TextBox 40"/>
          <p:cNvSpPr txBox="1"/>
          <p:nvPr/>
        </p:nvSpPr>
        <p:spPr>
          <a:xfrm>
            <a:off x="5868144" y="2348880"/>
            <a:ext cx="3096344" cy="288032"/>
          </a:xfrm>
          <a:prstGeom prst="rect">
            <a:avLst/>
          </a:prstGeom>
          <a:noFill/>
        </p:spPr>
        <p:txBody>
          <a:bodyPr wrap="square" rtlCol="0" anchor="ctr" anchorCtr="0">
            <a:noAutofit/>
          </a:bodyPr>
          <a:lstStyle/>
          <a:p>
            <a:pPr>
              <a:buFontTx/>
              <a:buChar char="-"/>
            </a:pPr>
            <a:r>
              <a:rPr lang="ru-RU" sz="1300" dirty="0" smtClean="0"/>
              <a:t> председатель ЦИК России</a:t>
            </a:r>
          </a:p>
        </p:txBody>
      </p:sp>
      <p:sp>
        <p:nvSpPr>
          <p:cNvPr id="43" name="TextBox 42"/>
          <p:cNvSpPr txBox="1"/>
          <p:nvPr/>
        </p:nvSpPr>
        <p:spPr>
          <a:xfrm>
            <a:off x="179512" y="4005064"/>
            <a:ext cx="720080" cy="288032"/>
          </a:xfrm>
          <a:prstGeom prst="rect">
            <a:avLst/>
          </a:prstGeom>
          <a:noFill/>
        </p:spPr>
        <p:txBody>
          <a:bodyPr wrap="square" rtlCol="0" anchor="ctr" anchorCtr="0">
            <a:noAutofit/>
          </a:bodyPr>
          <a:lstStyle/>
          <a:p>
            <a:r>
              <a:rPr lang="ru-RU" sz="1300" dirty="0" smtClean="0"/>
              <a:t>ст.5.45</a:t>
            </a:r>
            <a:endParaRPr lang="ru-RU" sz="1300" dirty="0"/>
          </a:p>
        </p:txBody>
      </p:sp>
      <p:sp>
        <p:nvSpPr>
          <p:cNvPr id="44" name="Прямоугольник 43"/>
          <p:cNvSpPr/>
          <p:nvPr/>
        </p:nvSpPr>
        <p:spPr>
          <a:xfrm>
            <a:off x="899592" y="4005064"/>
            <a:ext cx="4968552" cy="1080120"/>
          </a:xfrm>
          <a:prstGeom prst="rect">
            <a:avLst/>
          </a:prstGeom>
        </p:spPr>
        <p:txBody>
          <a:bodyPr wrap="square" anchor="ctr" anchorCtr="0">
            <a:noAutofit/>
          </a:bodyPr>
          <a:lstStyle/>
          <a:p>
            <a:r>
              <a:rPr lang="ru-RU" sz="1300" b="1" dirty="0" smtClean="0"/>
              <a:t>Использование лицом преимуществ своего должностного или служебного положения</a:t>
            </a:r>
            <a:r>
              <a:rPr lang="ru-RU" sz="1300" dirty="0" smtClean="0"/>
              <a:t> в целях выдвижения и/или избрания кандидата, списка кандидатов, выдвижения и/или поддержки инициативы проведения референдума, получения того или иного ответа на вопрос (вопросы) референдума</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764704"/>
            <a:ext cx="0" cy="5904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764704"/>
            <a:ext cx="0" cy="5904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669360"/>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76470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764704"/>
            <a:ext cx="0" cy="5904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30" idx="3"/>
          </p:cNvCxnSpPr>
          <p:nvPr/>
        </p:nvCxnSpPr>
        <p:spPr>
          <a:xfrm>
            <a:off x="8964488" y="764704"/>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171</a:t>
            </a:r>
            <a:endParaRPr lang="ru-RU" b="1" dirty="0">
              <a:solidFill>
                <a:schemeClr val="bg1"/>
              </a:solidFill>
            </a:endParaRPr>
          </a:p>
        </p:txBody>
      </p:sp>
      <p:sp>
        <p:nvSpPr>
          <p:cNvPr id="28" name="Прямоугольник 27"/>
          <p:cNvSpPr/>
          <p:nvPr/>
        </p:nvSpPr>
        <p:spPr>
          <a:xfrm>
            <a:off x="899592" y="908720"/>
            <a:ext cx="4968552" cy="792088"/>
          </a:xfrm>
          <a:prstGeom prst="rect">
            <a:avLst/>
          </a:prstGeom>
        </p:spPr>
        <p:txBody>
          <a:bodyPr wrap="square" anchor="ctr" anchorCtr="0">
            <a:noAutofit/>
          </a:bodyPr>
          <a:lstStyle/>
          <a:p>
            <a:endParaRPr lang="ru-RU" sz="1300" dirty="0" smtClean="0"/>
          </a:p>
        </p:txBody>
      </p:sp>
      <p:sp>
        <p:nvSpPr>
          <p:cNvPr id="45" name="TextBox 44"/>
          <p:cNvSpPr txBox="1"/>
          <p:nvPr/>
        </p:nvSpPr>
        <p:spPr>
          <a:xfrm>
            <a:off x="5868144" y="764704"/>
            <a:ext cx="3096344" cy="1584176"/>
          </a:xfrm>
          <a:prstGeom prst="rect">
            <a:avLst/>
          </a:prstGeom>
          <a:noFill/>
        </p:spPr>
        <p:txBody>
          <a:bodyPr wrap="square" rtlCol="0" anchor="ctr" anchorCtr="0">
            <a:noAutofit/>
          </a:bodyPr>
          <a:lstStyle/>
          <a:p>
            <a:pPr>
              <a:buFontTx/>
              <a:buChar char="-"/>
            </a:pPr>
            <a:r>
              <a:rPr lang="ru-RU" sz="1300" dirty="0" smtClean="0"/>
              <a:t> лицо, осуществляющее сбор подписей избирателей, участников референдума;</a:t>
            </a:r>
          </a:p>
          <a:p>
            <a:pPr>
              <a:buFontTx/>
              <a:buChar char="-"/>
            </a:pPr>
            <a:r>
              <a:rPr lang="ru-RU" sz="1300" dirty="0" smtClean="0"/>
              <a:t> лицо, уполномоченное заверять подписи, подписные листы (уполномоченные представители политических партий, кандидатов, инициативных групп по проведению референдума и др.)</a:t>
            </a:r>
          </a:p>
        </p:txBody>
      </p:sp>
      <p:cxnSp>
        <p:nvCxnSpPr>
          <p:cNvPr id="27" name="Прямая соединительная линия 26"/>
          <p:cNvCxnSpPr/>
          <p:nvPr/>
        </p:nvCxnSpPr>
        <p:spPr>
          <a:xfrm>
            <a:off x="179512" y="2348880"/>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512" y="4149080"/>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9512" y="764704"/>
            <a:ext cx="720080" cy="360040"/>
          </a:xfrm>
          <a:prstGeom prst="rect">
            <a:avLst/>
          </a:prstGeom>
          <a:noFill/>
        </p:spPr>
        <p:txBody>
          <a:bodyPr wrap="square" rtlCol="0" anchor="ctr" anchorCtr="0">
            <a:noAutofit/>
          </a:bodyPr>
          <a:lstStyle/>
          <a:p>
            <a:r>
              <a:rPr lang="ru-RU" sz="1300" dirty="0" smtClean="0"/>
              <a:t>ст.5.46</a:t>
            </a:r>
            <a:endParaRPr lang="ru-RU" sz="1300" dirty="0"/>
          </a:p>
        </p:txBody>
      </p:sp>
      <p:sp>
        <p:nvSpPr>
          <p:cNvPr id="48" name="Прямоугольник 47"/>
          <p:cNvSpPr/>
          <p:nvPr/>
        </p:nvSpPr>
        <p:spPr>
          <a:xfrm>
            <a:off x="899592" y="764704"/>
            <a:ext cx="4968552" cy="1440160"/>
          </a:xfrm>
          <a:prstGeom prst="rect">
            <a:avLst/>
          </a:prstGeom>
        </p:spPr>
        <p:txBody>
          <a:bodyPr wrap="square" anchor="ctr" anchorCtr="0">
            <a:noAutofit/>
          </a:bodyPr>
          <a:lstStyle/>
          <a:p>
            <a:pPr>
              <a:buAutoNum type="arabicParenR"/>
            </a:pPr>
            <a:r>
              <a:rPr lang="ru-RU" sz="1300" dirty="0" smtClean="0"/>
              <a:t> </a:t>
            </a:r>
            <a:r>
              <a:rPr lang="ru-RU" sz="1300" b="1" dirty="0" smtClean="0"/>
              <a:t>подделка подписей избирателей</a:t>
            </a:r>
            <a:r>
              <a:rPr lang="ru-RU" sz="1300" dirty="0" smtClean="0"/>
              <a:t>, участников референдума, собираемых в поддержку выдвижения кандидата, списка кандидатов, инициативы проведения референдума, если эти действия не содержат уголовно наказуемого деяния;</a:t>
            </a:r>
          </a:p>
          <a:p>
            <a:pPr>
              <a:buAutoNum type="arabicParenR"/>
            </a:pPr>
            <a:r>
              <a:rPr lang="ru-RU" sz="1300" dirty="0" smtClean="0"/>
              <a:t> </a:t>
            </a:r>
            <a:r>
              <a:rPr lang="ru-RU" sz="1300" b="1" dirty="0" smtClean="0"/>
              <a:t>заверение заведомо подделанных подписей (подписных листов), </a:t>
            </a:r>
            <a:r>
              <a:rPr lang="ru-RU" sz="1300" dirty="0" smtClean="0"/>
              <a:t>если эти действия не содержат уголовно наказуемого деяния</a:t>
            </a:r>
          </a:p>
        </p:txBody>
      </p:sp>
      <p:sp>
        <p:nvSpPr>
          <p:cNvPr id="49" name="TextBox 48"/>
          <p:cNvSpPr txBox="1"/>
          <p:nvPr/>
        </p:nvSpPr>
        <p:spPr>
          <a:xfrm>
            <a:off x="5868144" y="4149080"/>
            <a:ext cx="3096344" cy="1440160"/>
          </a:xfrm>
          <a:prstGeom prst="rect">
            <a:avLst/>
          </a:prstGeom>
          <a:noFill/>
        </p:spPr>
        <p:txBody>
          <a:bodyPr wrap="square" rtlCol="0" anchor="ctr" anchorCtr="0">
            <a:noAutofit/>
          </a:bodyPr>
          <a:lstStyle/>
          <a:p>
            <a:pPr>
              <a:buFontTx/>
              <a:buChar char="-"/>
            </a:pPr>
            <a:r>
              <a:rPr lang="ru-RU" sz="1300" dirty="0" smtClean="0"/>
              <a:t> юридические лица – владельцы объектов и сооружений, находящихся в государственной и муниципальной собственности, рекламные компании;</a:t>
            </a:r>
          </a:p>
          <a:p>
            <a:pPr>
              <a:buFontTx/>
              <a:buChar char="-"/>
            </a:pPr>
            <a:r>
              <a:rPr lang="ru-RU" sz="1300" dirty="0" smtClean="0"/>
              <a:t> должностные лица указанных организаций;</a:t>
            </a:r>
          </a:p>
          <a:p>
            <a:pPr>
              <a:buFontTx/>
              <a:buChar char="-"/>
            </a:pPr>
            <a:r>
              <a:rPr lang="ru-RU" sz="1300" dirty="0" smtClean="0"/>
              <a:t> индивидуальные предприниматели</a:t>
            </a:r>
          </a:p>
        </p:txBody>
      </p:sp>
      <p:sp>
        <p:nvSpPr>
          <p:cNvPr id="31" name="TextBox 30"/>
          <p:cNvSpPr txBox="1"/>
          <p:nvPr/>
        </p:nvSpPr>
        <p:spPr>
          <a:xfrm>
            <a:off x="179512" y="2348880"/>
            <a:ext cx="720080" cy="288032"/>
          </a:xfrm>
          <a:prstGeom prst="rect">
            <a:avLst/>
          </a:prstGeom>
          <a:noFill/>
        </p:spPr>
        <p:txBody>
          <a:bodyPr wrap="square" rtlCol="0" anchor="ctr" anchorCtr="0">
            <a:noAutofit/>
          </a:bodyPr>
          <a:lstStyle/>
          <a:p>
            <a:r>
              <a:rPr lang="ru-RU" sz="1300" dirty="0" smtClean="0"/>
              <a:t>ст.5.47</a:t>
            </a:r>
            <a:endParaRPr lang="ru-RU" sz="1300" dirty="0"/>
          </a:p>
        </p:txBody>
      </p:sp>
      <p:sp>
        <p:nvSpPr>
          <p:cNvPr id="34" name="Прямоугольник 33"/>
          <p:cNvSpPr/>
          <p:nvPr/>
        </p:nvSpPr>
        <p:spPr>
          <a:xfrm>
            <a:off x="899592" y="2348880"/>
            <a:ext cx="4968552" cy="1440160"/>
          </a:xfrm>
          <a:prstGeom prst="rect">
            <a:avLst/>
          </a:prstGeom>
        </p:spPr>
        <p:txBody>
          <a:bodyPr wrap="square" anchor="ctr" anchorCtr="0">
            <a:noAutofit/>
          </a:bodyPr>
          <a:lstStyle/>
          <a:p>
            <a:pPr>
              <a:buAutoNum type="arabicParenR"/>
            </a:pPr>
            <a:r>
              <a:rPr lang="ru-RU" sz="1300" dirty="0" smtClean="0"/>
              <a:t> </a:t>
            </a:r>
            <a:r>
              <a:rPr lang="ru-RU" sz="1300" b="1" dirty="0" smtClean="0"/>
              <a:t>участие в сборе подписей</a:t>
            </a:r>
            <a:r>
              <a:rPr lang="ru-RU" sz="1300" dirty="0" smtClean="0"/>
              <a:t> избирателей в поддержку выдвижения кандидата, списка кандидатов, в сборе подписей участников референдума в поддержку инициативы проведения референдума;</a:t>
            </a:r>
          </a:p>
          <a:p>
            <a:pPr>
              <a:buAutoNum type="arabicParenR"/>
            </a:pPr>
            <a:r>
              <a:rPr lang="ru-RU" sz="1300" dirty="0" smtClean="0"/>
              <a:t> </a:t>
            </a:r>
            <a:r>
              <a:rPr lang="ru-RU" sz="1300" b="1" dirty="0" smtClean="0"/>
              <a:t>сбор подписей на рабочих местах, в процессе и в местах выдачи заработной платы, пенсий, пособий, иных социальных выплат, а также при оказании благотворительной помощи</a:t>
            </a:r>
          </a:p>
        </p:txBody>
      </p:sp>
      <p:sp>
        <p:nvSpPr>
          <p:cNvPr id="41" name="TextBox 40"/>
          <p:cNvSpPr txBox="1"/>
          <p:nvPr/>
        </p:nvSpPr>
        <p:spPr>
          <a:xfrm>
            <a:off x="5868144" y="2348880"/>
            <a:ext cx="3096344" cy="1800200"/>
          </a:xfrm>
          <a:prstGeom prst="rect">
            <a:avLst/>
          </a:prstGeom>
          <a:noFill/>
        </p:spPr>
        <p:txBody>
          <a:bodyPr wrap="square" rtlCol="0" anchor="ctr" anchorCtr="0">
            <a:noAutofit/>
          </a:bodyPr>
          <a:lstStyle/>
          <a:p>
            <a:pPr>
              <a:buFontTx/>
              <a:buChar char="-"/>
            </a:pPr>
            <a:r>
              <a:rPr lang="ru-RU" sz="1300" dirty="0" smtClean="0"/>
              <a:t> органы государственной власти, органы местного самоуправления, органы управления организаций независимо от формы собственности, учреждений, их должностные лица;</a:t>
            </a:r>
          </a:p>
          <a:p>
            <a:pPr>
              <a:buFontTx/>
              <a:buChar char="-"/>
            </a:pPr>
            <a:r>
              <a:rPr lang="ru-RU" sz="1300" dirty="0" smtClean="0"/>
              <a:t> члены комиссии с правом решающего голоса;</a:t>
            </a:r>
          </a:p>
          <a:p>
            <a:pPr>
              <a:buFontTx/>
              <a:buChar char="-"/>
            </a:pPr>
            <a:r>
              <a:rPr lang="ru-RU" sz="1300" dirty="0" smtClean="0"/>
              <a:t> граждане, осуществляющие сбор подписей в запрещённом месте</a:t>
            </a:r>
          </a:p>
        </p:txBody>
      </p:sp>
      <p:sp>
        <p:nvSpPr>
          <p:cNvPr id="43" name="TextBox 42"/>
          <p:cNvSpPr txBox="1"/>
          <p:nvPr/>
        </p:nvSpPr>
        <p:spPr>
          <a:xfrm>
            <a:off x="179512" y="4221088"/>
            <a:ext cx="720080" cy="288032"/>
          </a:xfrm>
          <a:prstGeom prst="rect">
            <a:avLst/>
          </a:prstGeom>
          <a:noFill/>
        </p:spPr>
        <p:txBody>
          <a:bodyPr wrap="square" rtlCol="0" anchor="ctr" anchorCtr="0">
            <a:noAutofit/>
          </a:bodyPr>
          <a:lstStyle/>
          <a:p>
            <a:r>
              <a:rPr lang="ru-RU" sz="1300" dirty="0" smtClean="0"/>
              <a:t>ст.5.48</a:t>
            </a:r>
            <a:endParaRPr lang="ru-RU" sz="1300" dirty="0"/>
          </a:p>
        </p:txBody>
      </p:sp>
      <p:sp>
        <p:nvSpPr>
          <p:cNvPr id="44" name="Прямоугольник 43"/>
          <p:cNvSpPr/>
          <p:nvPr/>
        </p:nvSpPr>
        <p:spPr>
          <a:xfrm>
            <a:off x="899592" y="4149080"/>
            <a:ext cx="4968552" cy="2520280"/>
          </a:xfrm>
          <a:prstGeom prst="rect">
            <a:avLst/>
          </a:prstGeom>
        </p:spPr>
        <p:txBody>
          <a:bodyPr wrap="square" anchor="ctr" anchorCtr="0">
            <a:noAutofit/>
          </a:bodyPr>
          <a:lstStyle/>
          <a:p>
            <a:pPr>
              <a:buAutoNum type="arabicParenR"/>
            </a:pPr>
            <a:r>
              <a:rPr lang="ru-RU" sz="1300" dirty="0" smtClean="0"/>
              <a:t> </a:t>
            </a:r>
            <a:r>
              <a:rPr lang="ru-RU" sz="1300" b="1" dirty="0" smtClean="0"/>
              <a:t>нарушение прав зарегистрированных кандидатов, избирательных объединений, </a:t>
            </a:r>
            <a:r>
              <a:rPr lang="ru-RU" sz="1300" dirty="0" smtClean="0"/>
              <a:t>инициативных групп по проведению референдума, иных групп участников референдума </a:t>
            </a:r>
            <a:r>
              <a:rPr lang="ru-RU" sz="1300" b="1" dirty="0" smtClean="0"/>
              <a:t>на размещение агитационных материалов</a:t>
            </a:r>
            <a:r>
              <a:rPr lang="ru-RU" sz="1300" dirty="0" smtClean="0"/>
              <a:t> на объекте, находящемся в государственной или муниципальной собственности либо в собственности организации , в уставном (складочном) капитале которой доля (вклад) Российской Федерации, субъектов РФ и/или муниципальных образований на день официального опубликования (публикации) решения о назначении выборов, регистрации инициативной группы по проведению референдума превышает 30%;</a:t>
            </a:r>
          </a:p>
          <a:p>
            <a:pPr>
              <a:buAutoNum type="arabicParenR"/>
            </a:pPr>
            <a:r>
              <a:rPr lang="ru-RU" sz="1300" dirty="0" smtClean="0"/>
              <a:t> </a:t>
            </a:r>
            <a:r>
              <a:rPr lang="ru-RU" sz="1300" b="1" dirty="0" smtClean="0"/>
              <a:t>нарушение</a:t>
            </a:r>
            <a:r>
              <a:rPr lang="ru-RU" sz="1300" dirty="0" smtClean="0"/>
              <a:t> организациями, оказывающими рекламные услуги, </a:t>
            </a:r>
            <a:r>
              <a:rPr lang="ru-RU" sz="1300" b="1" dirty="0" smtClean="0"/>
              <a:t>условий размещения агитационных материалов</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836712"/>
            <a:ext cx="0" cy="5544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836712"/>
            <a:ext cx="0" cy="5544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381328"/>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83671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836712"/>
            <a:ext cx="0" cy="5544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836712"/>
            <a:ext cx="0" cy="55446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172</a:t>
            </a:r>
            <a:endParaRPr lang="ru-RU" b="1" dirty="0">
              <a:solidFill>
                <a:schemeClr val="bg1"/>
              </a:solidFill>
            </a:endParaRPr>
          </a:p>
        </p:txBody>
      </p:sp>
      <p:sp>
        <p:nvSpPr>
          <p:cNvPr id="28" name="Прямоугольник 27"/>
          <p:cNvSpPr/>
          <p:nvPr/>
        </p:nvSpPr>
        <p:spPr>
          <a:xfrm>
            <a:off x="899592" y="908720"/>
            <a:ext cx="4968552" cy="792088"/>
          </a:xfrm>
          <a:prstGeom prst="rect">
            <a:avLst/>
          </a:prstGeom>
        </p:spPr>
        <p:txBody>
          <a:bodyPr wrap="square" anchor="ctr" anchorCtr="0">
            <a:noAutofit/>
          </a:bodyPr>
          <a:lstStyle/>
          <a:p>
            <a:endParaRPr lang="ru-RU" sz="1300" dirty="0" smtClean="0"/>
          </a:p>
        </p:txBody>
      </p:sp>
      <p:sp>
        <p:nvSpPr>
          <p:cNvPr id="45" name="TextBox 44"/>
          <p:cNvSpPr txBox="1"/>
          <p:nvPr/>
        </p:nvSpPr>
        <p:spPr>
          <a:xfrm>
            <a:off x="5868144" y="836712"/>
            <a:ext cx="3096344" cy="648072"/>
          </a:xfrm>
          <a:prstGeom prst="rect">
            <a:avLst/>
          </a:prstGeom>
          <a:noFill/>
        </p:spPr>
        <p:txBody>
          <a:bodyPr wrap="square" rtlCol="0" anchor="ctr" anchorCtr="0">
            <a:noAutofit/>
          </a:bodyPr>
          <a:lstStyle/>
          <a:p>
            <a:pPr>
              <a:buFontTx/>
              <a:buChar char="-"/>
            </a:pPr>
            <a:r>
              <a:rPr lang="ru-RU" sz="1300" dirty="0" smtClean="0"/>
              <a:t> граждане, должностные лица и юридические лица – организаторы подобных лотерей и иных игр</a:t>
            </a:r>
          </a:p>
        </p:txBody>
      </p:sp>
      <p:cxnSp>
        <p:nvCxnSpPr>
          <p:cNvPr id="27" name="Прямая соединительная линия 26"/>
          <p:cNvCxnSpPr/>
          <p:nvPr/>
        </p:nvCxnSpPr>
        <p:spPr>
          <a:xfrm>
            <a:off x="179512" y="220486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512" y="4149080"/>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9512" y="836712"/>
            <a:ext cx="720080" cy="360040"/>
          </a:xfrm>
          <a:prstGeom prst="rect">
            <a:avLst/>
          </a:prstGeom>
          <a:noFill/>
        </p:spPr>
        <p:txBody>
          <a:bodyPr wrap="square" rtlCol="0" anchor="ctr" anchorCtr="0">
            <a:noAutofit/>
          </a:bodyPr>
          <a:lstStyle/>
          <a:p>
            <a:r>
              <a:rPr lang="ru-RU" sz="1300" dirty="0" smtClean="0"/>
              <a:t>ст.5.49</a:t>
            </a:r>
            <a:endParaRPr lang="ru-RU" sz="1300" dirty="0"/>
          </a:p>
        </p:txBody>
      </p:sp>
      <p:sp>
        <p:nvSpPr>
          <p:cNvPr id="48" name="Прямоугольник 47"/>
          <p:cNvSpPr/>
          <p:nvPr/>
        </p:nvSpPr>
        <p:spPr>
          <a:xfrm>
            <a:off x="899592" y="836712"/>
            <a:ext cx="4968552" cy="1224136"/>
          </a:xfrm>
          <a:prstGeom prst="rect">
            <a:avLst/>
          </a:prstGeom>
        </p:spPr>
        <p:txBody>
          <a:bodyPr wrap="square" anchor="ctr" anchorCtr="0">
            <a:noAutofit/>
          </a:bodyPr>
          <a:lstStyle/>
          <a:p>
            <a:r>
              <a:rPr lang="ru-RU" sz="1300" b="1" dirty="0" smtClean="0"/>
              <a:t>Нарушение запрета на проведение </a:t>
            </a:r>
            <a:r>
              <a:rPr lang="ru-RU" sz="1300" dirty="0" smtClean="0"/>
              <a:t>в период избирательной кампании, кампании референдума </a:t>
            </a:r>
            <a:r>
              <a:rPr lang="ru-RU" sz="1300" b="1" dirty="0" smtClean="0"/>
              <a:t>лотерей и других основанных на риске игр</a:t>
            </a:r>
            <a:r>
              <a:rPr lang="ru-RU" sz="1300" dirty="0" smtClean="0"/>
              <a:t>, в которых выигрыш призов или участие в розыгрыше призов зависит от итогов голосования, результатов выборов, референдума либо которые иным образом связаны с выборами, референдумом</a:t>
            </a:r>
          </a:p>
        </p:txBody>
      </p:sp>
      <p:sp>
        <p:nvSpPr>
          <p:cNvPr id="49" name="TextBox 48"/>
          <p:cNvSpPr txBox="1"/>
          <p:nvPr/>
        </p:nvSpPr>
        <p:spPr>
          <a:xfrm>
            <a:off x="5868144" y="4221088"/>
            <a:ext cx="3096344" cy="2016224"/>
          </a:xfrm>
          <a:prstGeom prst="rect">
            <a:avLst/>
          </a:prstGeom>
          <a:noFill/>
        </p:spPr>
        <p:txBody>
          <a:bodyPr wrap="square" rtlCol="0" anchor="ctr" anchorCtr="0">
            <a:noAutofit/>
          </a:bodyPr>
          <a:lstStyle/>
          <a:p>
            <a:pPr>
              <a:buFontTx/>
              <a:buChar char="-"/>
            </a:pPr>
            <a:r>
              <a:rPr lang="ru-RU" sz="1300" dirty="0" smtClean="0"/>
              <a:t> должностные лица органов государственной власти, органов местного самоуправления, государственных и муниципальных предприятий и учреждений, избирательных комиссий, уполномоченные содействовать кандидатам, избирательным объединениям в проведении агитационных публичных мероприятий</a:t>
            </a:r>
          </a:p>
        </p:txBody>
      </p:sp>
      <p:sp>
        <p:nvSpPr>
          <p:cNvPr id="31" name="TextBox 30"/>
          <p:cNvSpPr txBox="1"/>
          <p:nvPr/>
        </p:nvSpPr>
        <p:spPr>
          <a:xfrm>
            <a:off x="179512" y="2204864"/>
            <a:ext cx="720080" cy="360040"/>
          </a:xfrm>
          <a:prstGeom prst="rect">
            <a:avLst/>
          </a:prstGeom>
          <a:noFill/>
        </p:spPr>
        <p:txBody>
          <a:bodyPr wrap="square" rtlCol="0" anchor="ctr" anchorCtr="0">
            <a:noAutofit/>
          </a:bodyPr>
          <a:lstStyle/>
          <a:p>
            <a:r>
              <a:rPr lang="ru-RU" sz="1300" dirty="0" smtClean="0"/>
              <a:t>ст.5.50</a:t>
            </a:r>
            <a:endParaRPr lang="ru-RU" sz="1300" dirty="0"/>
          </a:p>
        </p:txBody>
      </p:sp>
      <p:sp>
        <p:nvSpPr>
          <p:cNvPr id="34" name="Прямоугольник 33"/>
          <p:cNvSpPr/>
          <p:nvPr/>
        </p:nvSpPr>
        <p:spPr>
          <a:xfrm>
            <a:off x="899592" y="2204864"/>
            <a:ext cx="4968552" cy="1728192"/>
          </a:xfrm>
          <a:prstGeom prst="rect">
            <a:avLst/>
          </a:prstGeom>
        </p:spPr>
        <p:txBody>
          <a:bodyPr wrap="square" anchor="ctr" anchorCtr="0">
            <a:noAutofit/>
          </a:bodyPr>
          <a:lstStyle/>
          <a:p>
            <a:pPr>
              <a:buAutoNum type="arabicParenR"/>
            </a:pPr>
            <a:r>
              <a:rPr lang="ru-RU" sz="1300" dirty="0" smtClean="0"/>
              <a:t> </a:t>
            </a:r>
            <a:r>
              <a:rPr lang="ru-RU" sz="1300" b="1" dirty="0" smtClean="0"/>
              <a:t>невозврат</a:t>
            </a:r>
            <a:r>
              <a:rPr lang="ru-RU" sz="1300" dirty="0" smtClean="0"/>
              <a:t> жертвователю </a:t>
            </a:r>
            <a:r>
              <a:rPr lang="ru-RU" sz="1300" b="1" dirty="0" smtClean="0"/>
              <a:t>в установленный </a:t>
            </a:r>
            <a:r>
              <a:rPr lang="ru-RU" sz="1300" dirty="0" smtClean="0"/>
              <a:t>законодательством о выборах и референдумах </a:t>
            </a:r>
            <a:r>
              <a:rPr lang="ru-RU" sz="1300" b="1" dirty="0" smtClean="0"/>
              <a:t>срок пожертвований (их части), </a:t>
            </a:r>
            <a:r>
              <a:rPr lang="ru-RU" sz="1300" dirty="0" smtClean="0"/>
              <a:t>перечисленных в избирательный фонд, фонд референдума с нарушением требований законодательства о выборах и референдумах;</a:t>
            </a:r>
          </a:p>
          <a:p>
            <a:pPr>
              <a:buAutoNum type="arabicParenR"/>
            </a:pPr>
            <a:r>
              <a:rPr lang="ru-RU" sz="1300" dirty="0" smtClean="0"/>
              <a:t> </a:t>
            </a:r>
            <a:r>
              <a:rPr lang="ru-RU" sz="1300" b="1" dirty="0" smtClean="0"/>
              <a:t>неперечисление в установленный </a:t>
            </a:r>
            <a:r>
              <a:rPr lang="ru-RU" sz="1300" dirty="0" smtClean="0"/>
              <a:t>законодательством о выборах и референдумах </a:t>
            </a:r>
            <a:r>
              <a:rPr lang="ru-RU" sz="1300" b="1" dirty="0" smtClean="0"/>
              <a:t>срок</a:t>
            </a:r>
            <a:r>
              <a:rPr lang="ru-RU" sz="1300" dirty="0" smtClean="0"/>
              <a:t> в доход соответствующего бюджета </a:t>
            </a:r>
            <a:r>
              <a:rPr lang="ru-RU" sz="1300" b="1" dirty="0" smtClean="0"/>
              <a:t>пожертвований, внесённых анонимными жертвователями</a:t>
            </a:r>
          </a:p>
        </p:txBody>
      </p:sp>
      <p:sp>
        <p:nvSpPr>
          <p:cNvPr id="43" name="TextBox 42"/>
          <p:cNvSpPr txBox="1"/>
          <p:nvPr/>
        </p:nvSpPr>
        <p:spPr>
          <a:xfrm>
            <a:off x="179512" y="4221088"/>
            <a:ext cx="720080" cy="288032"/>
          </a:xfrm>
          <a:prstGeom prst="rect">
            <a:avLst/>
          </a:prstGeom>
          <a:noFill/>
        </p:spPr>
        <p:txBody>
          <a:bodyPr wrap="square" rtlCol="0" anchor="ctr" anchorCtr="0">
            <a:noAutofit/>
          </a:bodyPr>
          <a:lstStyle/>
          <a:p>
            <a:r>
              <a:rPr lang="ru-RU" sz="1300" dirty="0" smtClean="0"/>
              <a:t>ст.5.52</a:t>
            </a:r>
            <a:endParaRPr lang="ru-RU" sz="1300" dirty="0"/>
          </a:p>
        </p:txBody>
      </p:sp>
      <p:sp>
        <p:nvSpPr>
          <p:cNvPr id="44" name="Прямоугольник 43"/>
          <p:cNvSpPr/>
          <p:nvPr/>
        </p:nvSpPr>
        <p:spPr>
          <a:xfrm>
            <a:off x="899592" y="4221088"/>
            <a:ext cx="4968552" cy="1872208"/>
          </a:xfrm>
          <a:prstGeom prst="rect">
            <a:avLst/>
          </a:prstGeom>
        </p:spPr>
        <p:txBody>
          <a:bodyPr wrap="square" anchor="ctr" anchorCtr="0">
            <a:noAutofit/>
          </a:bodyPr>
          <a:lstStyle/>
          <a:p>
            <a:pPr>
              <a:buAutoNum type="arabicParenR"/>
            </a:pPr>
            <a:r>
              <a:rPr lang="ru-RU" sz="1300" dirty="0" smtClean="0"/>
              <a:t> </a:t>
            </a:r>
            <a:r>
              <a:rPr lang="ru-RU" sz="1300" b="1" dirty="0" smtClean="0"/>
              <a:t>невыполнение требований </a:t>
            </a:r>
            <a:r>
              <a:rPr lang="ru-RU" sz="1300" dirty="0" smtClean="0"/>
              <a:t>об обеспечении зарегистрированным кандидатам, избирательным объединениям </a:t>
            </a:r>
            <a:r>
              <a:rPr lang="ru-RU" sz="1300" b="1" dirty="0" smtClean="0"/>
              <a:t>равных условий </a:t>
            </a:r>
            <a:r>
              <a:rPr lang="ru-RU" sz="1300" dirty="0" smtClean="0"/>
              <a:t>для проведения агитационных публичных мероприятий в случаях, когда обеспечение таких условий предусмотрено законом;</a:t>
            </a:r>
          </a:p>
          <a:p>
            <a:pPr>
              <a:buAutoNum type="arabicParenR"/>
            </a:pPr>
            <a:r>
              <a:rPr lang="ru-RU" sz="1300" dirty="0" smtClean="0"/>
              <a:t> иное </a:t>
            </a:r>
            <a:r>
              <a:rPr lang="ru-RU" sz="1300" b="1" dirty="0" smtClean="0"/>
              <a:t>нарушение</a:t>
            </a:r>
            <a:r>
              <a:rPr lang="ru-RU" sz="1300" dirty="0" smtClean="0"/>
              <a:t> предусмотренных законодательством о выборах </a:t>
            </a:r>
            <a:r>
              <a:rPr lang="ru-RU" sz="1300" b="1" dirty="0" smtClean="0"/>
              <a:t>прав </a:t>
            </a:r>
            <a:r>
              <a:rPr lang="ru-RU" sz="1300" dirty="0" smtClean="0"/>
              <a:t>зарегистрированного кандидата, избирательного объединения </a:t>
            </a:r>
            <a:r>
              <a:rPr lang="ru-RU" sz="1300" b="1" dirty="0" smtClean="0"/>
              <a:t>при проведении ими агитационных публичных мероприятий</a:t>
            </a:r>
          </a:p>
        </p:txBody>
      </p:sp>
      <p:sp>
        <p:nvSpPr>
          <p:cNvPr id="23" name="TextBox 22"/>
          <p:cNvSpPr txBox="1"/>
          <p:nvPr/>
        </p:nvSpPr>
        <p:spPr>
          <a:xfrm>
            <a:off x="5868144" y="2204864"/>
            <a:ext cx="3096344" cy="1872208"/>
          </a:xfrm>
          <a:prstGeom prst="rect">
            <a:avLst/>
          </a:prstGeom>
          <a:noFill/>
        </p:spPr>
        <p:txBody>
          <a:bodyPr wrap="square" rtlCol="0" anchor="ctr" anchorCtr="0">
            <a:noAutofit/>
          </a:bodyPr>
          <a:lstStyle/>
          <a:p>
            <a:pPr>
              <a:buFontTx/>
              <a:buChar char="-"/>
            </a:pPr>
            <a:r>
              <a:rPr lang="ru-RU" sz="1300" dirty="0" smtClean="0"/>
              <a:t> кандидат, лицо, являвшееся кандидатом;</a:t>
            </a:r>
          </a:p>
          <a:p>
            <a:pPr>
              <a:buFontTx/>
              <a:buChar char="-"/>
            </a:pPr>
            <a:r>
              <a:rPr lang="ru-RU" sz="1300" dirty="0" smtClean="0"/>
              <a:t> лицо, избранное депутатом, выборным должностным лицом;</a:t>
            </a:r>
          </a:p>
          <a:p>
            <a:r>
              <a:rPr lang="ru-RU" sz="1300" dirty="0" smtClean="0"/>
              <a:t>- уполномоченный представитель по финансовым вопросам инициативной группы по проведению референдума, иной группы участников референдума;</a:t>
            </a:r>
          </a:p>
          <a:p>
            <a:r>
              <a:rPr lang="ru-RU" sz="1300" dirty="0" smtClean="0"/>
              <a:t>- избирательное объединение</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5.2. Административная ответственность</a:t>
            </a:r>
          </a:p>
        </p:txBody>
      </p:sp>
      <p:cxnSp>
        <p:nvCxnSpPr>
          <p:cNvPr id="13" name="Прямая соединительная линия 12"/>
          <p:cNvCxnSpPr/>
          <p:nvPr/>
        </p:nvCxnSpPr>
        <p:spPr>
          <a:xfrm>
            <a:off x="899592" y="836712"/>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868144" y="836712"/>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79512" y="652534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836712"/>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79512" y="836712"/>
            <a:ext cx="0" cy="5688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8964488" y="836712"/>
            <a:ext cx="0" cy="5688632"/>
          </a:xfrm>
          <a:prstGeom prst="line">
            <a:avLst/>
          </a:prstGeom>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899592" y="908720"/>
            <a:ext cx="4968552" cy="792088"/>
          </a:xfrm>
          <a:prstGeom prst="rect">
            <a:avLst/>
          </a:prstGeom>
        </p:spPr>
        <p:txBody>
          <a:bodyPr wrap="square" anchor="ctr" anchorCtr="0">
            <a:noAutofit/>
          </a:bodyPr>
          <a:lstStyle/>
          <a:p>
            <a:endParaRPr lang="ru-RU" sz="1300" dirty="0" smtClean="0"/>
          </a:p>
        </p:txBody>
      </p:sp>
      <p:sp>
        <p:nvSpPr>
          <p:cNvPr id="45" name="TextBox 44"/>
          <p:cNvSpPr txBox="1"/>
          <p:nvPr/>
        </p:nvSpPr>
        <p:spPr>
          <a:xfrm>
            <a:off x="5868144" y="836712"/>
            <a:ext cx="3096344" cy="432048"/>
          </a:xfrm>
          <a:prstGeom prst="rect">
            <a:avLst/>
          </a:prstGeom>
          <a:noFill/>
        </p:spPr>
        <p:txBody>
          <a:bodyPr wrap="square" rtlCol="0" anchor="ctr" anchorCtr="0">
            <a:noAutofit/>
          </a:bodyPr>
          <a:lstStyle/>
          <a:p>
            <a:pPr>
              <a:buFontTx/>
              <a:buChar char="-"/>
            </a:pPr>
            <a:r>
              <a:rPr lang="ru-RU" sz="1300" dirty="0" smtClean="0"/>
              <a:t> председатель, заместитель председателя, секретарь комиссии</a:t>
            </a:r>
          </a:p>
        </p:txBody>
      </p:sp>
      <p:cxnSp>
        <p:nvCxnSpPr>
          <p:cNvPr id="27" name="Прямая соединительная линия 26"/>
          <p:cNvCxnSpPr/>
          <p:nvPr/>
        </p:nvCxnSpPr>
        <p:spPr>
          <a:xfrm>
            <a:off x="179512" y="2204864"/>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9512" y="3284984"/>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9512" y="836712"/>
            <a:ext cx="720080" cy="432048"/>
          </a:xfrm>
          <a:prstGeom prst="rect">
            <a:avLst/>
          </a:prstGeom>
          <a:noFill/>
        </p:spPr>
        <p:txBody>
          <a:bodyPr wrap="square" rtlCol="0" anchor="ctr" anchorCtr="0">
            <a:noAutofit/>
          </a:bodyPr>
          <a:lstStyle/>
          <a:p>
            <a:r>
              <a:rPr lang="ru-RU" sz="1300" dirty="0" smtClean="0"/>
              <a:t>ч.1 ст.5.56</a:t>
            </a:r>
            <a:endParaRPr lang="ru-RU" sz="1300" dirty="0"/>
          </a:p>
        </p:txBody>
      </p:sp>
      <p:sp>
        <p:nvSpPr>
          <p:cNvPr id="48" name="Прямоугольник 47"/>
          <p:cNvSpPr/>
          <p:nvPr/>
        </p:nvSpPr>
        <p:spPr>
          <a:xfrm>
            <a:off x="899592" y="836712"/>
            <a:ext cx="4968552" cy="1368152"/>
          </a:xfrm>
          <a:prstGeom prst="rect">
            <a:avLst/>
          </a:prstGeom>
        </p:spPr>
        <p:txBody>
          <a:bodyPr wrap="square" anchor="ctr" anchorCtr="0">
            <a:noAutofit/>
          </a:bodyPr>
          <a:lstStyle/>
          <a:p>
            <a:pPr>
              <a:buAutoNum type="arabicParenR"/>
            </a:pPr>
            <a:r>
              <a:rPr lang="ru-RU" sz="1300" dirty="0" smtClean="0"/>
              <a:t> </a:t>
            </a:r>
            <a:r>
              <a:rPr lang="ru-RU" sz="1300" b="1" dirty="0" smtClean="0"/>
              <a:t>непредставление</a:t>
            </a:r>
            <a:r>
              <a:rPr lang="ru-RU" sz="1300" dirty="0" smtClean="0"/>
              <a:t> в вышестоящую избирательную комиссию, комиссию референдума документов, </a:t>
            </a:r>
            <a:r>
              <a:rPr lang="ru-RU" sz="1300" b="1" dirty="0" smtClean="0"/>
              <a:t>связанных с подготовкой и проведением выборов</a:t>
            </a:r>
            <a:r>
              <a:rPr lang="ru-RU" sz="1300" dirty="0" smtClean="0"/>
              <a:t>, референдума;</a:t>
            </a:r>
          </a:p>
          <a:p>
            <a:pPr>
              <a:buAutoNum type="arabicParenR"/>
            </a:pPr>
            <a:r>
              <a:rPr lang="ru-RU" sz="1300" dirty="0" smtClean="0"/>
              <a:t> </a:t>
            </a:r>
            <a:r>
              <a:rPr lang="ru-RU" sz="1300" b="1" dirty="0" smtClean="0"/>
              <a:t>представление</a:t>
            </a:r>
            <a:r>
              <a:rPr lang="ru-RU" sz="1300" dirty="0" smtClean="0"/>
              <a:t> в вышестоящую избирательную комиссию, комиссию референдума </a:t>
            </a:r>
            <a:r>
              <a:rPr lang="ru-RU" sz="1300" b="1" dirty="0" smtClean="0"/>
              <a:t>документов, связанных с подготовкой и проведением выборов, референдума с нарушением установленных законом сроков</a:t>
            </a:r>
          </a:p>
        </p:txBody>
      </p:sp>
      <p:sp>
        <p:nvSpPr>
          <p:cNvPr id="49" name="TextBox 48"/>
          <p:cNvSpPr txBox="1"/>
          <p:nvPr/>
        </p:nvSpPr>
        <p:spPr>
          <a:xfrm>
            <a:off x="5868144" y="4725144"/>
            <a:ext cx="3096344" cy="288032"/>
          </a:xfrm>
          <a:prstGeom prst="rect">
            <a:avLst/>
          </a:prstGeom>
          <a:noFill/>
        </p:spPr>
        <p:txBody>
          <a:bodyPr wrap="square" rtlCol="0" anchor="ctr" anchorCtr="0">
            <a:noAutofit/>
          </a:bodyPr>
          <a:lstStyle/>
          <a:p>
            <a:pPr>
              <a:buFontTx/>
              <a:buChar char="-"/>
            </a:pPr>
            <a:r>
              <a:rPr lang="ru-RU" sz="1300" dirty="0" smtClean="0"/>
              <a:t> граждане</a:t>
            </a:r>
          </a:p>
        </p:txBody>
      </p:sp>
      <p:sp>
        <p:nvSpPr>
          <p:cNvPr id="34" name="Прямоугольник 33"/>
          <p:cNvSpPr/>
          <p:nvPr/>
        </p:nvSpPr>
        <p:spPr>
          <a:xfrm>
            <a:off x="899592" y="2204864"/>
            <a:ext cx="4968552" cy="1080120"/>
          </a:xfrm>
          <a:prstGeom prst="rect">
            <a:avLst/>
          </a:prstGeom>
        </p:spPr>
        <p:txBody>
          <a:bodyPr wrap="square" anchor="ctr" anchorCtr="0">
            <a:noAutofit/>
          </a:bodyPr>
          <a:lstStyle/>
          <a:p>
            <a:pPr>
              <a:buAutoNum type="arabicParenR"/>
            </a:pPr>
            <a:r>
              <a:rPr lang="ru-RU" sz="1300" dirty="0" smtClean="0"/>
              <a:t> </a:t>
            </a:r>
            <a:r>
              <a:rPr lang="ru-RU" sz="1300" b="1" dirty="0" smtClean="0"/>
              <a:t>уничтожение документов</a:t>
            </a:r>
            <a:r>
              <a:rPr lang="ru-RU" sz="1300" dirty="0" smtClean="0"/>
              <a:t>, связанных с подготовкой и проведением выборов, референдума, </a:t>
            </a:r>
            <a:r>
              <a:rPr lang="ru-RU" sz="1300" b="1" dirty="0" smtClean="0"/>
              <a:t>до истечения сроков их хранения;</a:t>
            </a:r>
          </a:p>
          <a:p>
            <a:pPr>
              <a:buAutoNum type="arabicParenR"/>
            </a:pPr>
            <a:r>
              <a:rPr lang="ru-RU" sz="1300" dirty="0" smtClean="0"/>
              <a:t> </a:t>
            </a:r>
            <a:r>
              <a:rPr lang="ru-RU" sz="1300" b="1" dirty="0" smtClean="0"/>
              <a:t>нарушение установленного порядка уничтожения документов</a:t>
            </a:r>
            <a:r>
              <a:rPr lang="ru-RU" sz="1300" dirty="0" smtClean="0"/>
              <a:t>, связанных с подготовкой и проведением выборов, референдума</a:t>
            </a:r>
          </a:p>
        </p:txBody>
      </p:sp>
      <p:sp>
        <p:nvSpPr>
          <p:cNvPr id="43" name="TextBox 42"/>
          <p:cNvSpPr txBox="1"/>
          <p:nvPr/>
        </p:nvSpPr>
        <p:spPr>
          <a:xfrm>
            <a:off x="179512" y="5157192"/>
            <a:ext cx="720080" cy="360040"/>
          </a:xfrm>
          <a:prstGeom prst="rect">
            <a:avLst/>
          </a:prstGeom>
          <a:noFill/>
        </p:spPr>
        <p:txBody>
          <a:bodyPr wrap="square" rtlCol="0" anchor="ctr" anchorCtr="0">
            <a:noAutofit/>
          </a:bodyPr>
          <a:lstStyle/>
          <a:p>
            <a:r>
              <a:rPr lang="ru-RU" sz="1300" dirty="0" smtClean="0"/>
              <a:t>ст.5.69</a:t>
            </a:r>
            <a:endParaRPr lang="ru-RU" sz="1300" dirty="0"/>
          </a:p>
        </p:txBody>
      </p:sp>
      <p:sp>
        <p:nvSpPr>
          <p:cNvPr id="44" name="Прямоугольник 43"/>
          <p:cNvSpPr/>
          <p:nvPr/>
        </p:nvSpPr>
        <p:spPr>
          <a:xfrm>
            <a:off x="899592" y="3284984"/>
            <a:ext cx="4968552" cy="1368152"/>
          </a:xfrm>
          <a:prstGeom prst="rect">
            <a:avLst/>
          </a:prstGeom>
        </p:spPr>
        <p:txBody>
          <a:bodyPr wrap="square" anchor="ctr" anchorCtr="0">
            <a:noAutofit/>
          </a:bodyPr>
          <a:lstStyle/>
          <a:p>
            <a:pPr>
              <a:buAutoNum type="arabicParenR"/>
            </a:pPr>
            <a:r>
              <a:rPr lang="ru-RU" sz="1300" dirty="0" smtClean="0"/>
              <a:t> </a:t>
            </a:r>
            <a:r>
              <a:rPr lang="ru-RU" sz="1300" b="1" dirty="0" smtClean="0"/>
              <a:t>нарушение</a:t>
            </a:r>
            <a:r>
              <a:rPr lang="ru-RU" sz="1300" dirty="0" smtClean="0"/>
              <a:t> установленного законодательством о выборах и референдумах </a:t>
            </a:r>
            <a:r>
              <a:rPr lang="ru-RU" sz="1300" b="1" dirty="0" smtClean="0"/>
              <a:t>порядка выдачи открепительного удостоверения</a:t>
            </a:r>
            <a:r>
              <a:rPr lang="ru-RU" sz="1300" dirty="0" smtClean="0"/>
              <a:t>;</a:t>
            </a:r>
          </a:p>
          <a:p>
            <a:pPr>
              <a:buAutoNum type="arabicParenR"/>
            </a:pPr>
            <a:r>
              <a:rPr lang="ru-RU" sz="1300" dirty="0" smtClean="0"/>
              <a:t> </a:t>
            </a:r>
            <a:r>
              <a:rPr lang="ru-RU" sz="1300" b="1" dirty="0" smtClean="0"/>
              <a:t>невыполнение требования об изъятии открепительного удостоверения</a:t>
            </a:r>
            <a:r>
              <a:rPr lang="ru-RU" sz="1300" dirty="0" smtClean="0"/>
              <a:t> </a:t>
            </a:r>
            <a:r>
              <a:rPr lang="ru-RU" sz="1300" b="1" dirty="0" smtClean="0"/>
              <a:t>или отрывного талона открепительного удостоверения</a:t>
            </a:r>
            <a:r>
              <a:rPr lang="ru-RU" sz="1300" dirty="0" smtClean="0"/>
              <a:t> при включении избирателя , участника референдума в список избирателей, участников референдума на основании открепительного удостоверения</a:t>
            </a:r>
          </a:p>
        </p:txBody>
      </p:sp>
      <p:sp>
        <p:nvSpPr>
          <p:cNvPr id="23" name="TextBox 22"/>
          <p:cNvSpPr txBox="1"/>
          <p:nvPr/>
        </p:nvSpPr>
        <p:spPr>
          <a:xfrm>
            <a:off x="5868144" y="2204864"/>
            <a:ext cx="3096344" cy="648072"/>
          </a:xfrm>
          <a:prstGeom prst="rect">
            <a:avLst/>
          </a:prstGeom>
          <a:noFill/>
        </p:spPr>
        <p:txBody>
          <a:bodyPr wrap="square" rtlCol="0" anchor="ctr" anchorCtr="0">
            <a:noAutofit/>
          </a:bodyPr>
          <a:lstStyle/>
          <a:p>
            <a:pPr>
              <a:buFontTx/>
              <a:buChar char="-"/>
            </a:pPr>
            <a:r>
              <a:rPr lang="ru-RU" sz="1300" dirty="0" smtClean="0"/>
              <a:t> граждане, должностные лица – председатель, заместитель председателя, секретарь комиссии</a:t>
            </a:r>
          </a:p>
        </p:txBody>
      </p:sp>
      <p:sp>
        <p:nvSpPr>
          <p:cNvPr id="24" name="TextBox 23"/>
          <p:cNvSpPr txBox="1"/>
          <p:nvPr/>
        </p:nvSpPr>
        <p:spPr>
          <a:xfrm>
            <a:off x="179512" y="2204864"/>
            <a:ext cx="720080" cy="432048"/>
          </a:xfrm>
          <a:prstGeom prst="rect">
            <a:avLst/>
          </a:prstGeom>
          <a:noFill/>
        </p:spPr>
        <p:txBody>
          <a:bodyPr wrap="square" rtlCol="0" anchor="ctr" anchorCtr="0">
            <a:noAutofit/>
          </a:bodyPr>
          <a:lstStyle/>
          <a:p>
            <a:r>
              <a:rPr lang="ru-RU" sz="1300" dirty="0" smtClean="0"/>
              <a:t>ч.2 ст.5.56</a:t>
            </a:r>
            <a:endParaRPr lang="ru-RU" sz="1300" dirty="0"/>
          </a:p>
        </p:txBody>
      </p:sp>
      <p:sp>
        <p:nvSpPr>
          <p:cNvPr id="25" name="TextBox 24"/>
          <p:cNvSpPr txBox="1"/>
          <p:nvPr/>
        </p:nvSpPr>
        <p:spPr>
          <a:xfrm>
            <a:off x="179512" y="3284984"/>
            <a:ext cx="720080" cy="432048"/>
          </a:xfrm>
          <a:prstGeom prst="rect">
            <a:avLst/>
          </a:prstGeom>
          <a:noFill/>
        </p:spPr>
        <p:txBody>
          <a:bodyPr wrap="square" rtlCol="0" anchor="ctr" anchorCtr="0">
            <a:noAutofit/>
          </a:bodyPr>
          <a:lstStyle/>
          <a:p>
            <a:r>
              <a:rPr lang="ru-RU" sz="1300" dirty="0" smtClean="0"/>
              <a:t>ч.1 ст.5.58</a:t>
            </a:r>
            <a:endParaRPr lang="ru-RU" sz="1300" dirty="0"/>
          </a:p>
        </p:txBody>
      </p:sp>
      <p:sp>
        <p:nvSpPr>
          <p:cNvPr id="26" name="TextBox 25"/>
          <p:cNvSpPr txBox="1"/>
          <p:nvPr/>
        </p:nvSpPr>
        <p:spPr>
          <a:xfrm>
            <a:off x="179512" y="4725144"/>
            <a:ext cx="720080" cy="432048"/>
          </a:xfrm>
          <a:prstGeom prst="rect">
            <a:avLst/>
          </a:prstGeom>
          <a:noFill/>
        </p:spPr>
        <p:txBody>
          <a:bodyPr wrap="square" rtlCol="0" anchor="ctr" anchorCtr="0">
            <a:noAutofit/>
          </a:bodyPr>
          <a:lstStyle/>
          <a:p>
            <a:r>
              <a:rPr lang="ru-RU" sz="1300" dirty="0" smtClean="0"/>
              <a:t>ч.2 ст.5.58</a:t>
            </a:r>
            <a:endParaRPr lang="ru-RU" sz="1300" dirty="0"/>
          </a:p>
        </p:txBody>
      </p:sp>
      <p:cxnSp>
        <p:nvCxnSpPr>
          <p:cNvPr id="29" name="Прямая соединительная линия 28"/>
          <p:cNvCxnSpPr/>
          <p:nvPr/>
        </p:nvCxnSpPr>
        <p:spPr>
          <a:xfrm>
            <a:off x="179512" y="4725144"/>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899592" y="4725144"/>
            <a:ext cx="4968552" cy="360040"/>
          </a:xfrm>
          <a:prstGeom prst="rect">
            <a:avLst/>
          </a:prstGeom>
        </p:spPr>
        <p:txBody>
          <a:bodyPr wrap="square" anchor="ctr" anchorCtr="0">
            <a:noAutofit/>
          </a:bodyPr>
          <a:lstStyle/>
          <a:p>
            <a:r>
              <a:rPr lang="ru-RU" sz="1300" b="1" dirty="0" smtClean="0"/>
              <a:t>Использование заведомо поддельного </a:t>
            </a:r>
            <a:r>
              <a:rPr lang="ru-RU" sz="1300" dirty="0" smtClean="0"/>
              <a:t>открепительного удостоверения</a:t>
            </a:r>
          </a:p>
        </p:txBody>
      </p:sp>
      <p:cxnSp>
        <p:nvCxnSpPr>
          <p:cNvPr id="33" name="Прямая соединительная линия 32"/>
          <p:cNvCxnSpPr/>
          <p:nvPr/>
        </p:nvCxnSpPr>
        <p:spPr>
          <a:xfrm>
            <a:off x="179512" y="515719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899592" y="5157192"/>
            <a:ext cx="4896544" cy="1368152"/>
          </a:xfrm>
          <a:prstGeom prst="rect">
            <a:avLst/>
          </a:prstGeom>
        </p:spPr>
        <p:txBody>
          <a:bodyPr wrap="square" anchor="ctr" anchorCtr="0">
            <a:noAutofit/>
          </a:bodyPr>
          <a:lstStyle/>
          <a:p>
            <a:pPr>
              <a:buAutoNum type="arabicParenR"/>
            </a:pPr>
            <a:r>
              <a:rPr lang="ru-RU" sz="1300" dirty="0" smtClean="0"/>
              <a:t> </a:t>
            </a:r>
            <a:r>
              <a:rPr lang="ru-RU" sz="1300" b="1" dirty="0" smtClean="0"/>
              <a:t>вмешательство</a:t>
            </a:r>
            <a:r>
              <a:rPr lang="ru-RU" sz="1300" dirty="0" smtClean="0"/>
              <a:t> в осуществление избирательной комиссией, комиссией референдума полномочий, установленных законодательством о выборах  и референдумах, </a:t>
            </a:r>
            <a:r>
              <a:rPr lang="ru-RU" sz="1300" b="1" dirty="0" smtClean="0"/>
              <a:t>повлекшее нарушение установленного законодательством о выборах и референдумах порядка работы избирательной комиссии</a:t>
            </a:r>
            <a:r>
              <a:rPr lang="ru-RU" sz="1300" dirty="0" smtClean="0"/>
              <a:t>;</a:t>
            </a:r>
          </a:p>
          <a:p>
            <a:pPr>
              <a:buAutoNum type="arabicParenR"/>
            </a:pPr>
            <a:r>
              <a:rPr lang="ru-RU" sz="1300" dirty="0" smtClean="0"/>
              <a:t> </a:t>
            </a:r>
            <a:r>
              <a:rPr lang="ru-RU" sz="1300" b="1" dirty="0" smtClean="0"/>
              <a:t>создание помех</a:t>
            </a:r>
            <a:r>
              <a:rPr lang="ru-RU" sz="1300" dirty="0" smtClean="0"/>
              <a:t> участию избирателей, участников референдума в голосовании</a:t>
            </a:r>
          </a:p>
        </p:txBody>
      </p:sp>
      <p:sp>
        <p:nvSpPr>
          <p:cNvPr id="50" name="Прямоугольник 4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173</a:t>
            </a:r>
            <a:endParaRPr lang="ru-RU" b="1" dirty="0">
              <a:solidFill>
                <a:schemeClr val="bg1"/>
              </a:solidFill>
            </a:endParaRPr>
          </a:p>
        </p:txBody>
      </p:sp>
      <p:sp>
        <p:nvSpPr>
          <p:cNvPr id="52" name="TextBox 51"/>
          <p:cNvSpPr txBox="1"/>
          <p:nvPr/>
        </p:nvSpPr>
        <p:spPr>
          <a:xfrm>
            <a:off x="5868144" y="5157192"/>
            <a:ext cx="3096344" cy="576064"/>
          </a:xfrm>
          <a:prstGeom prst="rect">
            <a:avLst/>
          </a:prstGeom>
          <a:noFill/>
        </p:spPr>
        <p:txBody>
          <a:bodyPr wrap="square" rtlCol="0" anchor="ctr" anchorCtr="0">
            <a:noAutofit/>
          </a:bodyPr>
          <a:lstStyle/>
          <a:p>
            <a:pPr>
              <a:buFontTx/>
              <a:buChar char="-"/>
            </a:pPr>
            <a:r>
              <a:rPr lang="ru-RU" sz="1300" dirty="0" smtClean="0"/>
              <a:t> граждане, кандидаты, представители избирательных объединений, кандидатов, должностные лица</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56" name="Прямоугольник 55"/>
          <p:cNvSpPr/>
          <p:nvPr/>
        </p:nvSpPr>
        <p:spPr>
          <a:xfrm>
            <a:off x="827584" y="1052736"/>
            <a:ext cx="7416824"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b="1" dirty="0" smtClean="0">
                <a:solidFill>
                  <a:schemeClr val="tx2">
                    <a:lumMod val="50000"/>
                  </a:schemeClr>
                </a:solidFill>
              </a:rPr>
              <a:t>Уголовная ответственность наступает за совершение общественно-опасных нарушений законодательства о выборах, причиняющих существенный вред охраняемым законом общественным отношениям.</a:t>
            </a:r>
            <a:endParaRPr lang="ru-RU" b="1" dirty="0">
              <a:solidFill>
                <a:schemeClr val="tx2">
                  <a:lumMod val="50000"/>
                </a:schemeClr>
              </a:solidFill>
            </a:endParaRP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174</a:t>
            </a:r>
            <a:endParaRPr lang="ru-RU" b="1" dirty="0">
              <a:solidFill>
                <a:schemeClr val="bg1"/>
              </a:solidFill>
            </a:endParaRPr>
          </a:p>
        </p:txBody>
      </p:sp>
      <p:sp>
        <p:nvSpPr>
          <p:cNvPr id="6" name="Прямоугольник 5"/>
          <p:cNvSpPr/>
          <p:nvPr/>
        </p:nvSpPr>
        <p:spPr>
          <a:xfrm>
            <a:off x="827584" y="3140968"/>
            <a:ext cx="7416824"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2">
                    <a:lumMod val="50000"/>
                  </a:schemeClr>
                </a:solidFill>
              </a:rPr>
              <a:t>Уголовную ответственность несут только физические лица.</a:t>
            </a:r>
            <a:endParaRPr lang="ru-RU" b="1" dirty="0">
              <a:solidFill>
                <a:schemeClr val="tx2">
                  <a:lumMod val="50000"/>
                </a:schemeClr>
              </a:solidFill>
            </a:endParaRPr>
          </a:p>
        </p:txBody>
      </p:sp>
      <p:sp>
        <p:nvSpPr>
          <p:cNvPr id="7" name="Прямоугольник 6"/>
          <p:cNvSpPr/>
          <p:nvPr/>
        </p:nvSpPr>
        <p:spPr>
          <a:xfrm>
            <a:off x="827584" y="3861048"/>
            <a:ext cx="7416824" cy="2376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b="1" dirty="0" smtClean="0">
                <a:solidFill>
                  <a:schemeClr val="tx2">
                    <a:lumMod val="50000"/>
                  </a:schemeClr>
                </a:solidFill>
              </a:rPr>
              <a:t>Уголовная ответственность за нарушение законодательства о выборах установлена УК РФ, в главе 19 которого «Преступления против конституционных прав и свобод человека и гражданина» содержатся 5 статей (ст.141,  141.1,  142,  142.1, 142.2), посвященных посягательствам на избирательные права граждан. </a:t>
            </a:r>
            <a:endParaRPr lang="ru-RU"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7" name="Прямоугольник 6"/>
          <p:cNvSpPr/>
          <p:nvPr/>
        </p:nvSpPr>
        <p:spPr>
          <a:xfrm>
            <a:off x="323528" y="2420888"/>
            <a:ext cx="8496944" cy="3888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b="1" dirty="0" smtClean="0">
                <a:solidFill>
                  <a:schemeClr val="tx2">
                    <a:lumMod val="50000"/>
                  </a:schemeClr>
                </a:solidFill>
              </a:rPr>
              <a:t>2.</a:t>
            </a:r>
            <a:r>
              <a:rPr lang="ru-RU" sz="1300" dirty="0" smtClean="0">
                <a:solidFill>
                  <a:schemeClr val="tx2">
                    <a:lumMod val="50000"/>
                  </a:schemeClr>
                </a:solidFill>
              </a:rPr>
              <a:t> Те же деяния:</a:t>
            </a:r>
          </a:p>
          <a:p>
            <a:pPr algn="just"/>
            <a:r>
              <a:rPr lang="ru-RU" sz="1300" b="1" dirty="0" smtClean="0">
                <a:solidFill>
                  <a:schemeClr val="tx2">
                    <a:lumMod val="50000"/>
                  </a:schemeClr>
                </a:solidFill>
              </a:rPr>
              <a:t>а) </a:t>
            </a:r>
            <a:r>
              <a:rPr lang="ru-RU" sz="1300" dirty="0" smtClean="0">
                <a:solidFill>
                  <a:schemeClr val="tx2">
                    <a:lumMod val="50000"/>
                  </a:schemeClr>
                </a:solidFill>
              </a:rPr>
              <a:t>соединенные с подкупом, обманом, принуждением, применением насилия либо с угрозой его применения;</a:t>
            </a:r>
          </a:p>
          <a:p>
            <a:pPr algn="just"/>
            <a:r>
              <a:rPr lang="ru-RU" sz="1300" b="1" dirty="0" smtClean="0">
                <a:solidFill>
                  <a:schemeClr val="tx2">
                    <a:lumMod val="50000"/>
                  </a:schemeClr>
                </a:solidFill>
              </a:rPr>
              <a:t>б) </a:t>
            </a:r>
            <a:r>
              <a:rPr lang="ru-RU" sz="1300" dirty="0" smtClean="0">
                <a:solidFill>
                  <a:schemeClr val="tx2">
                    <a:lumMod val="50000"/>
                  </a:schemeClr>
                </a:solidFill>
              </a:rPr>
              <a:t>совершенные лицом с использованием своего служебного положения;</a:t>
            </a:r>
          </a:p>
          <a:p>
            <a:pPr algn="just"/>
            <a:r>
              <a:rPr lang="ru-RU" sz="1300" b="1" dirty="0" smtClean="0">
                <a:solidFill>
                  <a:schemeClr val="tx2">
                    <a:lumMod val="50000"/>
                  </a:schemeClr>
                </a:solidFill>
              </a:rPr>
              <a:t>в)</a:t>
            </a:r>
            <a:r>
              <a:rPr lang="ru-RU" sz="1300" dirty="0" smtClean="0">
                <a:solidFill>
                  <a:schemeClr val="tx2">
                    <a:lumMod val="50000"/>
                  </a:schemeClr>
                </a:solidFill>
              </a:rPr>
              <a:t> совершенные группой лиц по предварительному сговору или организованной группой, - </a:t>
            </a:r>
            <a:r>
              <a:rPr lang="ru-RU" sz="1300" dirty="0" smtClean="0">
                <a:solidFill>
                  <a:srgbClr val="800000"/>
                </a:solidFill>
              </a:rPr>
              <a:t>наказываются штрафом в размере от ста тысяч до трехсот тысяч рублей или в размере заработной платы или иного дохода осужденного за период от одного года до двух лет, либо обязательными работами на срок до четырехсот восьмидесяти часов, либо исправительными работами на срок до двух лет, либо принудительными работами на срок до пяти лет, либо арестом на срок до шести месяцев, либо лишением свободы на срок до пяти лет.</a:t>
            </a:r>
          </a:p>
          <a:p>
            <a:pPr algn="just"/>
            <a:r>
              <a:rPr lang="ru-RU" sz="1300" b="1" dirty="0" smtClean="0">
                <a:solidFill>
                  <a:schemeClr val="tx2">
                    <a:lumMod val="50000"/>
                  </a:schemeClr>
                </a:solidFill>
              </a:rPr>
              <a:t>3.</a:t>
            </a:r>
            <a:r>
              <a:rPr lang="ru-RU" sz="1300" dirty="0" smtClean="0">
                <a:solidFill>
                  <a:schemeClr val="tx2">
                    <a:lumMod val="50000"/>
                  </a:schemeClr>
                </a:solidFill>
              </a:rPr>
              <a:t> Вмешательство с использованием должностного или служебного положения в осуществление избирательной комиссией, комиссией референдума ее полномочий, установленных законодательством о выборах и референдумах, с целью повлиять на ее решения, а именно требование или указание должностного лица по вопросам регистрации кандидатов, списков кандидатов, подсчета голосов избирателей, участников референдума и по иным вопросам, относящимся к исключительной компетенции избирательной комиссии, комиссии референдума, а равно неправомерное вмешательство в работу Государственной автоматизированной системы Российской Федерации "Выборы" – </a:t>
            </a:r>
            <a:r>
              <a:rPr lang="ru-RU" sz="1300" dirty="0" smtClean="0">
                <a:solidFill>
                  <a:srgbClr val="800000"/>
                </a:solidFill>
              </a:rPr>
              <a:t>наказывается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принудительными работами на срок до четырех лет, либо лишением свободы на срок до четырех лет со штрафом в размере до восьмидесяти тысяч рублей или в размере заработной платы или иного дохода осужденного за период до шести месяцев либо без такового.</a:t>
            </a:r>
          </a:p>
          <a:p>
            <a:pPr algn="just"/>
            <a:endParaRPr lang="ru-RU" sz="1300" dirty="0" smtClean="0">
              <a:solidFill>
                <a:srgbClr val="800000"/>
              </a:solidFill>
            </a:endParaRPr>
          </a:p>
        </p:txBody>
      </p:sp>
      <p:sp>
        <p:nvSpPr>
          <p:cNvPr id="10" name="Прямоугольник 9"/>
          <p:cNvSpPr/>
          <p:nvPr/>
        </p:nvSpPr>
        <p:spPr>
          <a:xfrm>
            <a:off x="323528" y="764704"/>
            <a:ext cx="1440160" cy="79208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141 </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175</a:t>
            </a:r>
            <a:endParaRPr lang="ru-RU" b="1" dirty="0">
              <a:solidFill>
                <a:schemeClr val="bg1"/>
              </a:solidFill>
            </a:endParaRPr>
          </a:p>
        </p:txBody>
      </p:sp>
      <p:sp>
        <p:nvSpPr>
          <p:cNvPr id="11" name="Прямоугольник 10"/>
          <p:cNvSpPr/>
          <p:nvPr/>
        </p:nvSpPr>
        <p:spPr>
          <a:xfrm>
            <a:off x="1907704" y="764704"/>
            <a:ext cx="6912768" cy="1008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b="1" dirty="0" smtClean="0">
                <a:solidFill>
                  <a:schemeClr val="tx2">
                    <a:lumMod val="50000"/>
                  </a:schemeClr>
                </a:solidFill>
              </a:rPr>
              <a:t>1.</a:t>
            </a:r>
            <a:r>
              <a:rPr lang="ru-RU" sz="1300" dirty="0" smtClean="0">
                <a:solidFill>
                  <a:schemeClr val="tx2">
                    <a:lumMod val="50000"/>
                  </a:schemeClr>
                </a:solidFill>
              </a:rPr>
              <a:t> Воспрепятствование свободному осуществлению гражданином своих избирательных прав или права на участие в референдуме, нарушение тайны голосования, а также воспрепятствование работе избирательных комиссий, комиссий референдума либо деятельности члена избирательной комиссии, комиссии референдума, связанной с исполнением им своих обязанностей, - </a:t>
            </a:r>
            <a:r>
              <a:rPr lang="ru-RU" sz="1300" dirty="0" smtClean="0">
                <a:solidFill>
                  <a:srgbClr val="800000"/>
                </a:solidFill>
              </a:rPr>
              <a:t>наказывается штрафом в размере до восьмидесяти</a:t>
            </a:r>
          </a:p>
        </p:txBody>
      </p:sp>
      <p:sp>
        <p:nvSpPr>
          <p:cNvPr id="12" name="Прямоугольник 11"/>
          <p:cNvSpPr/>
          <p:nvPr/>
        </p:nvSpPr>
        <p:spPr>
          <a:xfrm>
            <a:off x="323528" y="1772816"/>
            <a:ext cx="8496944" cy="648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rgbClr val="800000"/>
                </a:solidFill>
              </a:rPr>
              <a:t>тысяч рублей или в размере заработной платы или иного дохода осужденного за период до шести месяцев, либо обязательными работами на срок до трехсот шестидесяти часов, либо исправительными работами на срок до одного года.</a:t>
            </a:r>
            <a:endParaRPr lang="ru-RU" sz="13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10" name="Прямоугольник 9"/>
          <p:cNvSpPr/>
          <p:nvPr/>
        </p:nvSpPr>
        <p:spPr>
          <a:xfrm>
            <a:off x="323528" y="836712"/>
            <a:ext cx="1440160" cy="7200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141.1 </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176</a:t>
            </a:r>
            <a:endParaRPr lang="ru-RU" b="1" dirty="0">
              <a:solidFill>
                <a:schemeClr val="bg1"/>
              </a:solidFill>
            </a:endParaRPr>
          </a:p>
        </p:txBody>
      </p:sp>
      <p:sp>
        <p:nvSpPr>
          <p:cNvPr id="12" name="Прямоугольник 11"/>
          <p:cNvSpPr/>
          <p:nvPr/>
        </p:nvSpPr>
        <p:spPr>
          <a:xfrm>
            <a:off x="323528" y="1700808"/>
            <a:ext cx="8568952" cy="4536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50" dirty="0" smtClean="0">
                <a:solidFill>
                  <a:schemeClr val="tx2">
                    <a:lumMod val="50000"/>
                  </a:schemeClr>
                </a:solidFill>
              </a:rPr>
              <a:t>или передача кандидату, избирательному объединению в целях достижения определенного результата на выборах материальных ценностей в крупных размерах без компенсации за счет средств соответствующего избирательного фонда, или выполнение оплачиваемых работ, реализация товаров, оказание платных услуг, прямо или косвенно связанных с выборами и направленных на получение определенного результата на выборах, осуществленные в крупных размерах без оплаты из соответствующего избирательного фонда или с оплатой из соответствующего избирательного фонда по необоснованно заниженным расценкам, или передача инициативной группе по проведению референдума, иной группе участников референдума в целях достижения определенного результата на референдуме денежных средств в крупных размерах, минуя соответствующий фонд референдума, или расходование в целях достижения определенного результата на референдуме не перечисленных в фонды референдума денежных средств в крупных размерах, или передача инициативной группе по проведению референдума, иной группе участников референдума в целях достижения определенного результата на референдуме материальных ценностей в крупных размерах без компенсации за счет средств соответствующего фонда референдума, или выполнение оплачиваемых работ, реализация товаров, оказание платных услуг, прямо или косвенно связанных с референдумом и направленных на выдвижение инициативы проведения референдума, на достижение определенного результата на референдуме, осуществленные в крупных размерах без оплаты из соответствующего фонда референдума или с оплатой из соответствующего фонда референдума по необоснованно заниженным расценкам, а также внесение пожертвований в крупных размерах в избирательный фонд, фонд референдума через подставных лиц - </a:t>
            </a:r>
            <a:r>
              <a:rPr lang="ru-RU" sz="1350" dirty="0" smtClean="0">
                <a:solidFill>
                  <a:srgbClr val="800000"/>
                </a:solidFill>
              </a:rPr>
              <a:t>наказываются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обязательными работами на срок до трехсот шестидесяти часов, либо исправительными работами на срок до одного года, либо принудительными работами на срок до одного года, либо лишением свободы на тот же срок.</a:t>
            </a:r>
          </a:p>
        </p:txBody>
      </p:sp>
      <p:sp>
        <p:nvSpPr>
          <p:cNvPr id="11" name="Прямоугольник 10"/>
          <p:cNvSpPr/>
          <p:nvPr/>
        </p:nvSpPr>
        <p:spPr>
          <a:xfrm>
            <a:off x="1907704" y="836712"/>
            <a:ext cx="6984776"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50" b="1" dirty="0" smtClean="0">
                <a:solidFill>
                  <a:schemeClr val="tx2">
                    <a:lumMod val="50000"/>
                  </a:schemeClr>
                </a:solidFill>
              </a:rPr>
              <a:t>1.</a:t>
            </a:r>
            <a:r>
              <a:rPr lang="ru-RU" sz="1350" dirty="0" smtClean="0">
                <a:solidFill>
                  <a:schemeClr val="tx2">
                    <a:lumMod val="50000"/>
                  </a:schemeClr>
                </a:solidFill>
              </a:rPr>
              <a:t> Передача кандидату, избирательному объединению в целях достижения определенного результата на выборах денежных средств в крупных размерах, минуя соответствующий избирательный фонд, или расходование в целях достижения определенного результата на выборах не перечисленных в избирательные фонды денежных средств в крупных размерах, </a:t>
            </a:r>
            <a:endParaRPr lang="ru-RU" sz="1350" dirty="0" smtClean="0">
              <a:solidFill>
                <a:srgbClr val="8000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10" name="Прямоугольник 9"/>
          <p:cNvSpPr/>
          <p:nvPr/>
        </p:nvSpPr>
        <p:spPr>
          <a:xfrm>
            <a:off x="323528" y="836712"/>
            <a:ext cx="1440160" cy="7200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141.1 </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177</a:t>
            </a:r>
            <a:endParaRPr lang="ru-RU" b="1" dirty="0">
              <a:solidFill>
                <a:schemeClr val="bg1"/>
              </a:solidFill>
            </a:endParaRPr>
          </a:p>
        </p:txBody>
      </p:sp>
      <p:sp>
        <p:nvSpPr>
          <p:cNvPr id="12" name="Прямоугольник 11"/>
          <p:cNvSpPr/>
          <p:nvPr/>
        </p:nvSpPr>
        <p:spPr>
          <a:xfrm>
            <a:off x="323528" y="1700808"/>
            <a:ext cx="8568952" cy="2592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90" dirty="0" smtClean="0">
                <a:solidFill>
                  <a:schemeClr val="tx2">
                    <a:lumMod val="50000"/>
                  </a:schemeClr>
                </a:solidFill>
              </a:rPr>
              <a:t>финансовым вопросам избирательного объединения, использование в крупных размерах помимо средств соответствующего фонда референдума финансовой (материальной) поддержки для выдвижения инициативы проведения референдума, получения определенного результата на референдуме уполномоченным представителем по финансовым вопросам инициативной группы по проведению референдума, иной группы участников референдума, а также расходование в крупных размерах пожертвований, запрещенных законодательством о выборах и референдумах и перечисленных на специальный избирательный счет, специальный счет фонда референдума,</a:t>
            </a:r>
            <a:r>
              <a:rPr lang="ru-RU" sz="1390" dirty="0" smtClean="0">
                <a:solidFill>
                  <a:srgbClr val="800000"/>
                </a:solidFill>
              </a:rPr>
              <a:t> - наказываются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лишением права занимать определенные должности или заниматься определенной деятельностью на срок от одного года до пяти лет, либо обязательными работами на срок до четырехсот восьмидесяти часов, либо исправительными работами на срок до двух лет, либо принудительными работами на срок до двух лет, либо лишением свободы на тот же срок.</a:t>
            </a:r>
          </a:p>
        </p:txBody>
      </p:sp>
      <p:sp>
        <p:nvSpPr>
          <p:cNvPr id="11" name="Прямоугольник 10"/>
          <p:cNvSpPr/>
          <p:nvPr/>
        </p:nvSpPr>
        <p:spPr>
          <a:xfrm>
            <a:off x="1907704" y="836712"/>
            <a:ext cx="6984776"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90" b="1" dirty="0" smtClean="0">
                <a:solidFill>
                  <a:schemeClr val="tx2">
                    <a:lumMod val="50000"/>
                  </a:schemeClr>
                </a:solidFill>
              </a:rPr>
              <a:t>2. </a:t>
            </a:r>
            <a:r>
              <a:rPr lang="ru-RU" sz="1390" dirty="0" smtClean="0">
                <a:solidFill>
                  <a:schemeClr val="tx2">
                    <a:lumMod val="50000"/>
                  </a:schemeClr>
                </a:solidFill>
              </a:rPr>
              <a:t>Использование в крупных размерах помимо средств соответствующего избирательного фонда финансовой (материальной) поддержки для проведения избирательной кампании кандидата, избирательного объединения кандидатом, его уполномоченным представителем по финансовым вопросам, уполномоченным представителем по</a:t>
            </a:r>
          </a:p>
        </p:txBody>
      </p:sp>
      <p:sp>
        <p:nvSpPr>
          <p:cNvPr id="8" name="Прямоугольник 7"/>
          <p:cNvSpPr/>
          <p:nvPr/>
        </p:nvSpPr>
        <p:spPr>
          <a:xfrm>
            <a:off x="323528" y="4797152"/>
            <a:ext cx="8568952" cy="1368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90" b="1" dirty="0" smtClean="0">
                <a:solidFill>
                  <a:schemeClr val="tx2">
                    <a:lumMod val="50000"/>
                  </a:schemeClr>
                </a:solidFill>
              </a:rPr>
              <a:t>Примечание. </a:t>
            </a:r>
            <a:r>
              <a:rPr lang="ru-RU" sz="1390" dirty="0" smtClean="0">
                <a:solidFill>
                  <a:schemeClr val="tx2">
                    <a:lumMod val="50000"/>
                  </a:schemeClr>
                </a:solidFill>
              </a:rPr>
              <a:t>Крупным размером в настоящей статье признаются размер суммы денег, стоимость имущества или выгод имущественного характера, которые превышают одну десятую предельной суммы всех расходов средств избирательного фонда соответственно кандидата, избирательного объединения, фонда референдума, установленной законодательством о выборах и референдумах на момент совершения деяния, предусмотренного настоящей статьей, но при этом составляют не менее одного миллиона рублей.</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10" name="Прямоугольник 9"/>
          <p:cNvSpPr/>
          <p:nvPr/>
        </p:nvSpPr>
        <p:spPr>
          <a:xfrm>
            <a:off x="323528" y="836712"/>
            <a:ext cx="1440160" cy="7200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142</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178</a:t>
            </a:r>
            <a:endParaRPr lang="ru-RU" b="1" dirty="0">
              <a:solidFill>
                <a:schemeClr val="bg1"/>
              </a:solidFill>
            </a:endParaRPr>
          </a:p>
        </p:txBody>
      </p:sp>
      <p:sp>
        <p:nvSpPr>
          <p:cNvPr id="12" name="Прямоугольник 11"/>
          <p:cNvSpPr/>
          <p:nvPr/>
        </p:nvSpPr>
        <p:spPr>
          <a:xfrm>
            <a:off x="323528" y="1772816"/>
            <a:ext cx="8568952" cy="4536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2">
                    <a:lumMod val="50000"/>
                  </a:schemeClr>
                </a:solidFill>
              </a:rPr>
              <a:t>референдума, а также кандидатом или уполномоченным им представителем, - </a:t>
            </a:r>
            <a:r>
              <a:rPr lang="ru-RU" sz="1400" dirty="0" smtClean="0">
                <a:solidFill>
                  <a:srgbClr val="800000"/>
                </a:solidFill>
              </a:rPr>
              <a:t>наказывается штрафом в размере от ста тысяч до трехсот тысяч рублей или в размере заработной платы или иного дохода осужденного за период до двух лет, либо принудительными работами на срок до четырех лет, либо лишением свободы на тот же срок.</a:t>
            </a:r>
          </a:p>
          <a:p>
            <a:pPr algn="just"/>
            <a:r>
              <a:rPr lang="ru-RU" sz="1400" b="1" dirty="0" smtClean="0">
                <a:solidFill>
                  <a:schemeClr val="tx2">
                    <a:lumMod val="50000"/>
                  </a:schemeClr>
                </a:solidFill>
              </a:rPr>
              <a:t>2.</a:t>
            </a:r>
            <a:r>
              <a:rPr lang="ru-RU" sz="1400" dirty="0" smtClean="0">
                <a:solidFill>
                  <a:schemeClr val="tx2">
                    <a:lumMod val="50000"/>
                  </a:schemeClr>
                </a:solidFill>
              </a:rPr>
              <a:t> Подделка подписей избирателей, участников референдума в поддержку выдвижения кандидата, списка кандидатов, выдвинутого избирательным объединением, инициативы проведения референдума или заверение заведомо подделанных подписей (подписных листов), совершенные группой лиц по предварительному сговору или организованной группой, либо соединенные с подкупом, принуждением, применением насилия или угрозой его применения, а также с уничтожением имущества или угрозой его уничтожения, либо повлекшие существенное нарушение прав и законных интересов граждан или организаций либо охраняемых законом интересов общества или государства, - </a:t>
            </a:r>
            <a:r>
              <a:rPr lang="ru-RU" sz="1400" dirty="0" smtClean="0">
                <a:solidFill>
                  <a:srgbClr val="800000"/>
                </a:solidFill>
              </a:rPr>
              <a:t>наказываются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лишением права занимать определенные должности или заниматься определенной деятельностью на срок от двух до пяти лет, либо принудительными работами на срок до трех лет, либо лишением свободы на тот же срок.</a:t>
            </a:r>
          </a:p>
          <a:p>
            <a:pPr algn="just"/>
            <a:r>
              <a:rPr lang="ru-RU" sz="1400" b="1" dirty="0" smtClean="0">
                <a:solidFill>
                  <a:schemeClr val="tx2">
                    <a:lumMod val="50000"/>
                  </a:schemeClr>
                </a:solidFill>
              </a:rPr>
              <a:t>3. </a:t>
            </a:r>
            <a:r>
              <a:rPr lang="ru-RU" sz="1400" dirty="0" smtClean="0">
                <a:solidFill>
                  <a:schemeClr val="tx2">
                    <a:lumMod val="50000"/>
                  </a:schemeClr>
                </a:solidFill>
              </a:rPr>
              <a:t>Незаконное изготовление, а равно хранение либо перевозка незаконно изготовленных избирательных бюллетеней, бюллетеней для голосования на референдуме, открепительных удостоверений - </a:t>
            </a:r>
            <a:r>
              <a:rPr lang="ru-RU" sz="1400" dirty="0" smtClean="0">
                <a:solidFill>
                  <a:srgbClr val="800000"/>
                </a:solidFill>
              </a:rPr>
              <a:t>наказываются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лишением права занимать определенные должности или заниматься определенной деятельностью на срок от двух до пяти лет, либо принудительными работами на срок до трех лет, либо лишением свободы на тот же срок.</a:t>
            </a:r>
          </a:p>
        </p:txBody>
      </p:sp>
      <p:sp>
        <p:nvSpPr>
          <p:cNvPr id="13" name="Прямоугольник 12"/>
          <p:cNvSpPr/>
          <p:nvPr/>
        </p:nvSpPr>
        <p:spPr>
          <a:xfrm>
            <a:off x="1907704" y="908720"/>
            <a:ext cx="6984776" cy="9361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80" b="1" dirty="0" smtClean="0">
                <a:solidFill>
                  <a:schemeClr val="tx2">
                    <a:lumMod val="50000"/>
                  </a:schemeClr>
                </a:solidFill>
              </a:rPr>
              <a:t>1.</a:t>
            </a:r>
            <a:r>
              <a:rPr lang="ru-RU" sz="1380" dirty="0" smtClean="0">
                <a:solidFill>
                  <a:schemeClr val="tx2">
                    <a:lumMod val="50000"/>
                  </a:schemeClr>
                </a:solidFill>
              </a:rPr>
              <a:t> Фальсификация избирательных документов, документов референдума, если это деяние совершено членом избирательной комиссии, комиссии референдума, уполномоченным представителем избирательного объединения, группы избирателей, инициативной группы по проведению референдума, иной группы участников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1.5. История избирательного права</a:t>
            </a:r>
            <a:endParaRPr lang="ru-RU" sz="3200" b="1" dirty="0">
              <a:effectLst>
                <a:outerShdw blurRad="38100" dist="38100" dir="2700000" algn="tl">
                  <a:srgbClr val="000000">
                    <a:alpha val="43137"/>
                  </a:srgbClr>
                </a:outerShdw>
              </a:effectLst>
            </a:endParaRPr>
          </a:p>
        </p:txBody>
      </p:sp>
      <p:sp>
        <p:nvSpPr>
          <p:cNvPr id="14" name="Прямоугольник 13"/>
          <p:cNvSpPr/>
          <p:nvPr/>
        </p:nvSpPr>
        <p:spPr>
          <a:xfrm>
            <a:off x="251520" y="836712"/>
            <a:ext cx="8640960" cy="5832648"/>
          </a:xfrm>
          <a:prstGeom prst="rect">
            <a:avLst/>
          </a:prstGeom>
          <a:gradFill flip="none" rotWithShape="1">
            <a:gsLst>
              <a:gs pos="32000">
                <a:schemeClr val="accent5">
                  <a:lumMod val="40000"/>
                  <a:lumOff val="60000"/>
                </a:schemeClr>
              </a:gs>
              <a:gs pos="45000">
                <a:srgbClr val="85C2FF">
                  <a:alpha val="25000"/>
                </a:srgbClr>
              </a:gs>
              <a:gs pos="68000">
                <a:srgbClr val="C4D6EB">
                  <a:alpha val="50000"/>
                </a:srgbClr>
              </a:gs>
              <a:gs pos="100000">
                <a:srgbClr val="FFFF99">
                  <a:alpha val="49000"/>
                </a:srgbClr>
              </a:gs>
            </a:gsLst>
            <a:lin ang="108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gn="ctr">
              <a:lnSpc>
                <a:spcPct val="150000"/>
              </a:lnSpc>
            </a:pPr>
            <a:r>
              <a:rPr lang="ru-RU" b="1" u="sng" dirty="0" smtClean="0">
                <a:solidFill>
                  <a:srgbClr val="FF0000"/>
                </a:solidFill>
              </a:rPr>
              <a:t>2. Советский этап.</a:t>
            </a:r>
            <a:endParaRPr lang="ru-RU" b="1" dirty="0">
              <a:solidFill>
                <a:srgbClr val="FF0000"/>
              </a:solidFill>
            </a:endParaRPr>
          </a:p>
        </p:txBody>
      </p:sp>
      <p:sp>
        <p:nvSpPr>
          <p:cNvPr id="13" name="TextBox 12"/>
          <p:cNvSpPr txBox="1"/>
          <p:nvPr/>
        </p:nvSpPr>
        <p:spPr>
          <a:xfrm>
            <a:off x="1043608" y="2348880"/>
            <a:ext cx="7848872" cy="648072"/>
          </a:xfrm>
          <a:prstGeom prst="rect">
            <a:avLst/>
          </a:prstGeom>
          <a:noFill/>
        </p:spPr>
        <p:txBody>
          <a:bodyPr wrap="square" rtlCol="0" anchor="ctr" anchorCtr="0">
            <a:noAutofit/>
          </a:bodyPr>
          <a:lstStyle/>
          <a:p>
            <a:pPr>
              <a:buFont typeface="Wingdings" pitchFamily="2" charset="2"/>
              <a:buChar char="§"/>
            </a:pPr>
            <a:r>
              <a:rPr lang="ru-RU" sz="1600" dirty="0" smtClean="0">
                <a:solidFill>
                  <a:schemeClr val="accent2">
                    <a:lumMod val="50000"/>
                  </a:schemeClr>
                </a:solidFill>
              </a:rPr>
              <a:t> «добывающие средства к жизни трудом»;</a:t>
            </a:r>
          </a:p>
          <a:p>
            <a:pPr>
              <a:buFont typeface="Wingdings" pitchFamily="2" charset="2"/>
              <a:buChar char="§"/>
            </a:pPr>
            <a:r>
              <a:rPr lang="ru-RU" sz="1600" dirty="0" smtClean="0">
                <a:solidFill>
                  <a:schemeClr val="accent2">
                    <a:lumMod val="50000"/>
                  </a:schemeClr>
                </a:solidFill>
              </a:rPr>
              <a:t> солдаты Красной армии и флота;</a:t>
            </a:r>
          </a:p>
        </p:txBody>
      </p:sp>
      <p:sp>
        <p:nvSpPr>
          <p:cNvPr id="23" name="TextBox 22"/>
          <p:cNvSpPr txBox="1"/>
          <p:nvPr/>
        </p:nvSpPr>
        <p:spPr>
          <a:xfrm>
            <a:off x="1115616" y="1260049"/>
            <a:ext cx="7776864" cy="584775"/>
          </a:xfrm>
          <a:prstGeom prst="rect">
            <a:avLst/>
          </a:prstGeom>
          <a:noFill/>
        </p:spPr>
        <p:txBody>
          <a:bodyPr wrap="square" rtlCol="0">
            <a:spAutoFit/>
          </a:bodyPr>
          <a:lstStyle/>
          <a:p>
            <a:r>
              <a:rPr lang="ru-RU" sz="1600" dirty="0" smtClean="0">
                <a:solidFill>
                  <a:schemeClr val="accent2">
                    <a:lumMod val="50000"/>
                  </a:schemeClr>
                </a:solidFill>
              </a:rPr>
              <a:t>Конституция РСФСР 1918 года, раздел четвертый «Активное и пассивное избирательное право».</a:t>
            </a:r>
          </a:p>
        </p:txBody>
      </p:sp>
      <p:pic>
        <p:nvPicPr>
          <p:cNvPr id="16" name="Рисунок 15" descr="a5fddbc2af724d1dd73ac4e3f2045788.png"/>
          <p:cNvPicPr>
            <a:picLocks noChangeAspect="1"/>
          </p:cNvPicPr>
          <p:nvPr/>
        </p:nvPicPr>
        <p:blipFill>
          <a:blip r:embed="rId4" cstate="print"/>
          <a:stretch>
            <a:fillRect/>
          </a:stretch>
        </p:blipFill>
        <p:spPr>
          <a:xfrm>
            <a:off x="827584" y="1268760"/>
            <a:ext cx="360040" cy="360040"/>
          </a:xfrm>
          <a:prstGeom prst="rect">
            <a:avLst/>
          </a:prstGeom>
        </p:spPr>
      </p:pic>
      <p:sp>
        <p:nvSpPr>
          <p:cNvPr id="17" name="TextBox 16"/>
          <p:cNvSpPr txBox="1"/>
          <p:nvPr/>
        </p:nvSpPr>
        <p:spPr>
          <a:xfrm>
            <a:off x="467544" y="1836113"/>
            <a:ext cx="8280920" cy="584775"/>
          </a:xfrm>
          <a:prstGeom prst="rect">
            <a:avLst/>
          </a:prstGeom>
          <a:noFill/>
        </p:spPr>
        <p:txBody>
          <a:bodyPr wrap="square" rtlCol="0">
            <a:spAutoFit/>
          </a:bodyPr>
          <a:lstStyle/>
          <a:p>
            <a:pPr algn="just"/>
            <a:r>
              <a:rPr lang="ru-RU" sz="1600" u="sng" dirty="0" smtClean="0">
                <a:solidFill>
                  <a:schemeClr val="accent2">
                    <a:lumMod val="50000"/>
                  </a:schemeClr>
                </a:solidFill>
              </a:rPr>
              <a:t>Избирать и быть избранными могли</a:t>
            </a:r>
            <a:r>
              <a:rPr lang="ru-RU" sz="1600" dirty="0" smtClean="0">
                <a:solidFill>
                  <a:schemeClr val="accent2">
                    <a:lumMod val="50000"/>
                  </a:schemeClr>
                </a:solidFill>
              </a:rPr>
              <a:t> независимо от вероисповедания, национальности, оседлости, граждане обоего пола старше 18 лет:</a:t>
            </a:r>
            <a:endParaRPr lang="ru-RU" sz="1600" dirty="0">
              <a:solidFill>
                <a:schemeClr val="tx2">
                  <a:lumMod val="75000"/>
                </a:schemeClr>
              </a:solidFill>
            </a:endParaRPr>
          </a:p>
        </p:txBody>
      </p:sp>
      <p:sp>
        <p:nvSpPr>
          <p:cNvPr id="18" name="TextBox 17"/>
          <p:cNvSpPr txBox="1"/>
          <p:nvPr/>
        </p:nvSpPr>
        <p:spPr>
          <a:xfrm>
            <a:off x="467544" y="3140968"/>
            <a:ext cx="8424936" cy="288032"/>
          </a:xfrm>
          <a:prstGeom prst="rect">
            <a:avLst/>
          </a:prstGeom>
          <a:noFill/>
        </p:spPr>
        <p:txBody>
          <a:bodyPr wrap="square" rtlCol="0" anchor="ctr" anchorCtr="0">
            <a:noAutofit/>
          </a:bodyPr>
          <a:lstStyle/>
          <a:p>
            <a:pPr algn="just"/>
            <a:r>
              <a:rPr lang="ru-RU" sz="1600" u="sng" dirty="0" smtClean="0">
                <a:solidFill>
                  <a:schemeClr val="accent2">
                    <a:lumMod val="50000"/>
                  </a:schemeClr>
                </a:solidFill>
              </a:rPr>
              <a:t>Не избирали и не могли быть избранными</a:t>
            </a:r>
            <a:r>
              <a:rPr lang="ru-RU" sz="1600" dirty="0" smtClean="0">
                <a:solidFill>
                  <a:schemeClr val="accent2">
                    <a:lumMod val="50000"/>
                  </a:schemeClr>
                </a:solidFill>
              </a:rPr>
              <a:t>:</a:t>
            </a:r>
            <a:endParaRPr lang="ru-RU" sz="1600" dirty="0">
              <a:solidFill>
                <a:schemeClr val="tx2">
                  <a:lumMod val="75000"/>
                </a:schemeClr>
              </a:solidFill>
            </a:endParaRPr>
          </a:p>
        </p:txBody>
      </p:sp>
      <p:sp>
        <p:nvSpPr>
          <p:cNvPr id="19" name="TextBox 18"/>
          <p:cNvSpPr txBox="1"/>
          <p:nvPr/>
        </p:nvSpPr>
        <p:spPr>
          <a:xfrm>
            <a:off x="1043608" y="3356992"/>
            <a:ext cx="7848872" cy="1368152"/>
          </a:xfrm>
          <a:prstGeom prst="rect">
            <a:avLst/>
          </a:prstGeom>
          <a:noFill/>
        </p:spPr>
        <p:txBody>
          <a:bodyPr wrap="square" rtlCol="0" anchor="ctr" anchorCtr="0">
            <a:noAutofit/>
          </a:bodyPr>
          <a:lstStyle/>
          <a:p>
            <a:pPr>
              <a:buFont typeface="Wingdings" pitchFamily="2" charset="2"/>
              <a:buChar char="§"/>
            </a:pPr>
            <a:r>
              <a:rPr lang="ru-RU" sz="1600" dirty="0" smtClean="0">
                <a:solidFill>
                  <a:schemeClr val="accent2">
                    <a:lumMod val="50000"/>
                  </a:schemeClr>
                </a:solidFill>
              </a:rPr>
              <a:t> «лица, прибегающие к наёмному труду», «живущие на нетрудовой доход»;</a:t>
            </a:r>
          </a:p>
          <a:p>
            <a:pPr>
              <a:buFont typeface="Wingdings" pitchFamily="2" charset="2"/>
              <a:buChar char="§"/>
            </a:pPr>
            <a:r>
              <a:rPr lang="ru-RU" sz="1600" dirty="0" smtClean="0">
                <a:solidFill>
                  <a:schemeClr val="accent2">
                    <a:lumMod val="50000"/>
                  </a:schemeClr>
                </a:solidFill>
              </a:rPr>
              <a:t> торговцы;</a:t>
            </a:r>
          </a:p>
          <a:p>
            <a:pPr algn="just">
              <a:buFont typeface="Wingdings" pitchFamily="2" charset="2"/>
              <a:buChar char="§"/>
            </a:pPr>
            <a:r>
              <a:rPr lang="ru-RU" sz="1600" dirty="0" smtClean="0">
                <a:solidFill>
                  <a:schemeClr val="accent2">
                    <a:lumMod val="50000"/>
                  </a:schemeClr>
                </a:solidFill>
              </a:rPr>
              <a:t> служители культа;</a:t>
            </a:r>
          </a:p>
          <a:p>
            <a:pPr>
              <a:buFont typeface="Wingdings" pitchFamily="2" charset="2"/>
              <a:buChar char="§"/>
            </a:pPr>
            <a:r>
              <a:rPr lang="ru-RU" sz="1600" dirty="0" smtClean="0">
                <a:solidFill>
                  <a:schemeClr val="accent2">
                    <a:lumMod val="50000"/>
                  </a:schemeClr>
                </a:solidFill>
              </a:rPr>
              <a:t> бывшие служащие полиции;</a:t>
            </a:r>
          </a:p>
          <a:p>
            <a:pPr>
              <a:buFont typeface="Wingdings" pitchFamily="2" charset="2"/>
              <a:buChar char="§"/>
            </a:pPr>
            <a:r>
              <a:rPr lang="ru-RU" sz="1600" dirty="0" smtClean="0">
                <a:solidFill>
                  <a:schemeClr val="accent2">
                    <a:lumMod val="50000"/>
                  </a:schemeClr>
                </a:solidFill>
              </a:rPr>
              <a:t> члены царствовавшего дома.</a:t>
            </a:r>
          </a:p>
        </p:txBody>
      </p:sp>
      <p:sp>
        <p:nvSpPr>
          <p:cNvPr id="20" name="TextBox 19"/>
          <p:cNvSpPr txBox="1"/>
          <p:nvPr/>
        </p:nvSpPr>
        <p:spPr>
          <a:xfrm>
            <a:off x="1115616" y="4797152"/>
            <a:ext cx="7776864" cy="338554"/>
          </a:xfrm>
          <a:prstGeom prst="rect">
            <a:avLst/>
          </a:prstGeom>
          <a:noFill/>
        </p:spPr>
        <p:txBody>
          <a:bodyPr wrap="square" rtlCol="0">
            <a:spAutoFit/>
          </a:bodyPr>
          <a:lstStyle/>
          <a:p>
            <a:pPr algn="just"/>
            <a:r>
              <a:rPr lang="ru-RU" sz="1600" dirty="0" smtClean="0">
                <a:solidFill>
                  <a:schemeClr val="accent2">
                    <a:lumMod val="50000"/>
                  </a:schemeClr>
                </a:solidFill>
              </a:rPr>
              <a:t>Выборы на безальтернативной основе по предложению партийных органов.  </a:t>
            </a:r>
          </a:p>
        </p:txBody>
      </p:sp>
      <p:pic>
        <p:nvPicPr>
          <p:cNvPr id="25" name="Рисунок 24" descr="a5fddbc2af724d1dd73ac4e3f2045788.png"/>
          <p:cNvPicPr>
            <a:picLocks noChangeAspect="1"/>
          </p:cNvPicPr>
          <p:nvPr/>
        </p:nvPicPr>
        <p:blipFill>
          <a:blip r:embed="rId4" cstate="print"/>
          <a:stretch>
            <a:fillRect/>
          </a:stretch>
        </p:blipFill>
        <p:spPr>
          <a:xfrm>
            <a:off x="827584" y="4797152"/>
            <a:ext cx="360040" cy="360040"/>
          </a:xfrm>
          <a:prstGeom prst="rect">
            <a:avLst/>
          </a:prstGeom>
        </p:spPr>
      </p:pic>
      <p:sp>
        <p:nvSpPr>
          <p:cNvPr id="28" name="TextBox 27"/>
          <p:cNvSpPr txBox="1"/>
          <p:nvPr/>
        </p:nvSpPr>
        <p:spPr>
          <a:xfrm>
            <a:off x="1115616" y="5301208"/>
            <a:ext cx="7776864" cy="338554"/>
          </a:xfrm>
          <a:prstGeom prst="rect">
            <a:avLst/>
          </a:prstGeom>
          <a:noFill/>
        </p:spPr>
        <p:txBody>
          <a:bodyPr wrap="square" rtlCol="0">
            <a:spAutoFit/>
          </a:bodyPr>
          <a:lstStyle/>
          <a:p>
            <a:pPr algn="just"/>
            <a:r>
              <a:rPr lang="ru-RU" sz="1600" dirty="0" smtClean="0">
                <a:solidFill>
                  <a:schemeClr val="accent2">
                    <a:lumMod val="50000"/>
                  </a:schemeClr>
                </a:solidFill>
              </a:rPr>
              <a:t>1988-1991 – Демократизация:  </a:t>
            </a:r>
          </a:p>
        </p:txBody>
      </p:sp>
      <p:sp>
        <p:nvSpPr>
          <p:cNvPr id="29" name="TextBox 28"/>
          <p:cNvSpPr txBox="1"/>
          <p:nvPr/>
        </p:nvSpPr>
        <p:spPr>
          <a:xfrm>
            <a:off x="1043608" y="5589240"/>
            <a:ext cx="7848872" cy="830997"/>
          </a:xfrm>
          <a:prstGeom prst="rect">
            <a:avLst/>
          </a:prstGeom>
          <a:noFill/>
        </p:spPr>
        <p:txBody>
          <a:bodyPr wrap="square" rtlCol="0">
            <a:spAutoFit/>
          </a:bodyPr>
          <a:lstStyle/>
          <a:p>
            <a:pPr>
              <a:buFont typeface="Wingdings" pitchFamily="2" charset="2"/>
              <a:buChar char="§"/>
            </a:pPr>
            <a:r>
              <a:rPr lang="ru-RU" sz="1600" dirty="0" smtClean="0">
                <a:solidFill>
                  <a:schemeClr val="accent2">
                    <a:lumMod val="50000"/>
                  </a:schemeClr>
                </a:solidFill>
              </a:rPr>
              <a:t> съезд народных депутатов СССР;</a:t>
            </a:r>
          </a:p>
          <a:p>
            <a:pPr>
              <a:buFont typeface="Wingdings" pitchFamily="2" charset="2"/>
              <a:buChar char="§"/>
            </a:pPr>
            <a:r>
              <a:rPr lang="ru-RU" sz="1600" dirty="0" smtClean="0">
                <a:solidFill>
                  <a:schemeClr val="accent2">
                    <a:lumMod val="50000"/>
                  </a:schemeClr>
                </a:solidFill>
              </a:rPr>
              <a:t> выборы Президента СССР;</a:t>
            </a:r>
          </a:p>
          <a:p>
            <a:pPr>
              <a:buFont typeface="Wingdings" pitchFamily="2" charset="2"/>
              <a:buChar char="§"/>
            </a:pPr>
            <a:r>
              <a:rPr lang="ru-RU" sz="1600" dirty="0" smtClean="0">
                <a:solidFill>
                  <a:schemeClr val="accent2">
                    <a:lumMod val="50000"/>
                  </a:schemeClr>
                </a:solidFill>
              </a:rPr>
              <a:t> изменение 6 статьи Конституции СССР.</a:t>
            </a:r>
          </a:p>
        </p:txBody>
      </p:sp>
      <p:pic>
        <p:nvPicPr>
          <p:cNvPr id="31" name="Рисунок 30" descr="a5fddbc2af724d1dd73ac4e3f2045788.png"/>
          <p:cNvPicPr>
            <a:picLocks noChangeAspect="1"/>
          </p:cNvPicPr>
          <p:nvPr/>
        </p:nvPicPr>
        <p:blipFill>
          <a:blip r:embed="rId4" cstate="print"/>
          <a:stretch>
            <a:fillRect/>
          </a:stretch>
        </p:blipFill>
        <p:spPr>
          <a:xfrm>
            <a:off x="827584" y="5301208"/>
            <a:ext cx="360040" cy="360040"/>
          </a:xfrm>
          <a:prstGeom prst="rect">
            <a:avLst/>
          </a:prstGeom>
        </p:spPr>
      </p:pic>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a:t>
            </a:r>
            <a:endParaRPr lang="ru-RU" b="1" dirty="0">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10" name="Прямоугольник 9"/>
          <p:cNvSpPr/>
          <p:nvPr/>
        </p:nvSpPr>
        <p:spPr>
          <a:xfrm>
            <a:off x="323528" y="908720"/>
            <a:ext cx="1440160" cy="79208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142.1</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179</a:t>
            </a:r>
            <a:endParaRPr lang="ru-RU" b="1" dirty="0">
              <a:solidFill>
                <a:schemeClr val="bg1"/>
              </a:solidFill>
            </a:endParaRPr>
          </a:p>
        </p:txBody>
      </p:sp>
      <p:sp>
        <p:nvSpPr>
          <p:cNvPr id="12" name="Прямоугольник 11"/>
          <p:cNvSpPr/>
          <p:nvPr/>
        </p:nvSpPr>
        <p:spPr>
          <a:xfrm>
            <a:off x="323528" y="1844824"/>
            <a:ext cx="8568952" cy="3168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50" dirty="0" smtClean="0">
                <a:solidFill>
                  <a:schemeClr val="tx2">
                    <a:lumMod val="50000"/>
                  </a:schemeClr>
                </a:solidFill>
              </a:rPr>
              <a:t>обладающих активным избирательным правом, правом на участие в референдуме, или вымышленных лиц, либо фальсификация подписей избирателей, участников референдума в списках избирателей, участников референдума, либо замена действительных бюллетеней с отметками избирателей, участников референдума, либо порча бюллетеней, приводящая к невозможности определить волеизъявление избирателей, участников референдума, либо незаконное уничтожение бюллетеней, либо заведомо неправильный подсчет голосов избирателей, участников референдума, либо подписание членами избирательной комиссии, комиссии референдума протокола об итогах голосования до подсчета голосов или установления итогов голосования, либо заведомо неверное (не соответствующее действительным итогам голосования) составление протокола об итогах голосования, либо незаконное внесение в протокол об итогах голосования изменений после его заполнения, либо заведомо неправильное установление итогов голосования, определение результатов выборов, референдума - </a:t>
            </a:r>
            <a:r>
              <a:rPr lang="ru-RU" sz="1450" dirty="0" smtClean="0">
                <a:solidFill>
                  <a:srgbClr val="800000"/>
                </a:solidFill>
              </a:rPr>
              <a:t>наказываются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принудительными работами на срок до четырех лет, либо лишением свободы на тот же срок.</a:t>
            </a:r>
          </a:p>
        </p:txBody>
      </p:sp>
      <p:sp>
        <p:nvSpPr>
          <p:cNvPr id="13" name="Прямоугольник 12"/>
          <p:cNvSpPr/>
          <p:nvPr/>
        </p:nvSpPr>
        <p:spPr>
          <a:xfrm>
            <a:off x="1907704" y="908720"/>
            <a:ext cx="6984776" cy="1008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50" dirty="0" smtClean="0">
                <a:solidFill>
                  <a:schemeClr val="tx2">
                    <a:lumMod val="50000"/>
                  </a:schemeClr>
                </a:solidFill>
              </a:rPr>
              <a:t>Включение неучтенных бюллетеней в число бюллетеней, использованных при голосовании, либо представление заведомо неверных сведений об избирателях, участниках референдума, либо заведомо неправильное составление списков избирателей, участников референдума, выражающееся во включении в них лиц, не</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0" y="116632"/>
            <a:ext cx="9144000"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rPr>
              <a:t>5.3. Уголовная ответственность</a:t>
            </a:r>
          </a:p>
        </p:txBody>
      </p:sp>
      <p:sp>
        <p:nvSpPr>
          <p:cNvPr id="10" name="Прямоугольник 9"/>
          <p:cNvSpPr/>
          <p:nvPr/>
        </p:nvSpPr>
        <p:spPr>
          <a:xfrm>
            <a:off x="323528" y="908720"/>
            <a:ext cx="1440160" cy="79208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800000"/>
                </a:solidFill>
              </a:rPr>
              <a:t>Ст. 142.2</a:t>
            </a:r>
          </a:p>
          <a:p>
            <a:pPr algn="ctr"/>
            <a:r>
              <a:rPr lang="ru-RU" sz="2000" b="1" dirty="0" smtClean="0">
                <a:solidFill>
                  <a:srgbClr val="800000"/>
                </a:solidFill>
              </a:rPr>
              <a:t>УК РФ </a:t>
            </a:r>
          </a:p>
        </p:txBody>
      </p:sp>
      <p:sp>
        <p:nvSpPr>
          <p:cNvPr id="30" name="Прямоугольник 29"/>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180</a:t>
            </a:r>
            <a:endParaRPr lang="ru-RU" b="1" dirty="0">
              <a:solidFill>
                <a:schemeClr val="bg1"/>
              </a:solidFill>
            </a:endParaRPr>
          </a:p>
        </p:txBody>
      </p:sp>
      <p:sp>
        <p:nvSpPr>
          <p:cNvPr id="12" name="Прямоугольник 11"/>
          <p:cNvSpPr/>
          <p:nvPr/>
        </p:nvSpPr>
        <p:spPr>
          <a:xfrm>
            <a:off x="323528" y="1844824"/>
            <a:ext cx="8568952" cy="41764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50" dirty="0" smtClean="0">
                <a:solidFill>
                  <a:schemeClr val="tx2">
                    <a:lumMod val="50000"/>
                  </a:schemeClr>
                </a:solidFill>
              </a:rPr>
              <a:t>участников референдума, или проголосовать более двух раз в ходе одного и того же голосования либо выдача гражданам заполненных избирательных бюллетеней, бюллетеней для голосования на референдуме - </a:t>
            </a:r>
            <a:r>
              <a:rPr lang="ru-RU" sz="1450" dirty="0" smtClean="0">
                <a:solidFill>
                  <a:srgbClr val="800000"/>
                </a:solidFill>
              </a:rPr>
              <a:t>наказываются штрафом в размере от двухсот тысяч до пятисот тысяч рублей или в размере заработной платы или иного дохода осужденного за период от восемнадцати месяцев до трех лет, либо принудительными работами на срок до четырех лет, либо лишением свободы на тот же срок.</a:t>
            </a:r>
          </a:p>
          <a:p>
            <a:pPr algn="just"/>
            <a:r>
              <a:rPr lang="ru-RU" sz="1450" b="1" dirty="0" smtClean="0">
                <a:solidFill>
                  <a:schemeClr val="tx2">
                    <a:lumMod val="50000"/>
                  </a:schemeClr>
                </a:solidFill>
              </a:rPr>
              <a:t>2.</a:t>
            </a:r>
            <a:r>
              <a:rPr lang="ru-RU" sz="1450" dirty="0" smtClean="0">
                <a:solidFill>
                  <a:schemeClr val="tx2">
                    <a:lumMod val="50000"/>
                  </a:schemeClr>
                </a:solidFill>
              </a:rPr>
              <a:t> Получение в избирательной комиссии, комиссии референдума избирательных бюллетеней, бюллетеней для голосования на референдуме для участия в голосовании вместо избирателей, участников референдума, в том числе вместо других избирателей, участников референдума, или для участия в голосовании более двух раз в ходе одного и того же голосования - </a:t>
            </a:r>
            <a:r>
              <a:rPr lang="ru-RU" sz="1450" dirty="0" smtClean="0">
                <a:solidFill>
                  <a:srgbClr val="800000"/>
                </a:solidFill>
              </a:rPr>
              <a:t>наказывается штрафом в размере от ста тысяч до трехсот тысяч рублей или в размере заработной платы или иного дохода осужденного за период от одного года до двух лет, либо принудительными работами на срок до трех лет, либо лишением свободы на тот же срок.</a:t>
            </a:r>
          </a:p>
          <a:p>
            <a:pPr algn="just"/>
            <a:r>
              <a:rPr lang="ru-RU" sz="1450" b="1" dirty="0" smtClean="0">
                <a:solidFill>
                  <a:schemeClr val="tx2">
                    <a:lumMod val="50000"/>
                  </a:schemeClr>
                </a:solidFill>
              </a:rPr>
              <a:t>3.</a:t>
            </a:r>
            <a:r>
              <a:rPr lang="ru-RU" sz="1450" dirty="0" smtClean="0">
                <a:solidFill>
                  <a:schemeClr val="tx2">
                    <a:lumMod val="50000"/>
                  </a:schemeClr>
                </a:solidFill>
              </a:rPr>
              <a:t> Деяния, предусмотренные частями первой или второй настоящей статьи, совершенные группой лиц, группой лиц по предварительному сговору или организованной группой, - </a:t>
            </a:r>
            <a:r>
              <a:rPr lang="ru-RU" sz="1450" dirty="0" smtClean="0">
                <a:solidFill>
                  <a:srgbClr val="800000"/>
                </a:solidFill>
              </a:rPr>
              <a:t>наказываются штрафом в размере от четырехсот тысяч до семисот тысяч рублей или в размере заработной платы или иного дохода осужденного за период от двух до четырех лет, либо обязательными работами на срок до четырехсот восьмидесяти часов, либо исправительными работами на срок до двух лет, либо принудительными работами на срок до пяти лет, либо лишением свободы на тот же срок.</a:t>
            </a:r>
          </a:p>
          <a:p>
            <a:pPr algn="just"/>
            <a:endParaRPr lang="ru-RU" sz="1450" dirty="0" smtClean="0">
              <a:solidFill>
                <a:schemeClr val="tx2">
                  <a:lumMod val="50000"/>
                </a:schemeClr>
              </a:solidFill>
            </a:endParaRPr>
          </a:p>
        </p:txBody>
      </p:sp>
      <p:sp>
        <p:nvSpPr>
          <p:cNvPr id="13" name="Прямоугольник 12"/>
          <p:cNvSpPr/>
          <p:nvPr/>
        </p:nvSpPr>
        <p:spPr>
          <a:xfrm>
            <a:off x="1907704" y="908720"/>
            <a:ext cx="6984776" cy="9361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50" b="1" dirty="0" smtClean="0">
                <a:solidFill>
                  <a:schemeClr val="tx2">
                    <a:lumMod val="50000"/>
                  </a:schemeClr>
                </a:solidFill>
              </a:rPr>
              <a:t>1.</a:t>
            </a:r>
            <a:r>
              <a:rPr lang="ru-RU" sz="1450" dirty="0" smtClean="0">
                <a:solidFill>
                  <a:schemeClr val="tx2">
                    <a:lumMod val="50000"/>
                  </a:schemeClr>
                </a:solidFill>
              </a:rPr>
              <a:t> Выдача членом избирательной комиссии, комиссии референдума гражданину (гражданам) избирательных бюллетеней, бюллетеней для голосования на референдуме в целях предоставления ему (им) возможности проголосовать вместо избирателей, участников референдума, в том числе вместо других избирателей,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51520" y="143034"/>
            <a:ext cx="8712968" cy="6530340"/>
          </a:xfrm>
        </p:spPr>
      </p:pic>
    </p:spTree>
    <p:extLst>
      <p:ext uri="{BB962C8B-B14F-4D97-AF65-F5344CB8AC3E}">
        <p14:creationId xmlns:p14="http://schemas.microsoft.com/office/powerpoint/2010/main" xmlns="" val="2422888038"/>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7544" y="2780928"/>
            <a:ext cx="8208912" cy="830997"/>
          </a:xfrm>
          <a:prstGeom prst="rect">
            <a:avLst/>
          </a:prstGeom>
          <a:noFill/>
        </p:spPr>
        <p:txBody>
          <a:bodyPr wrap="square">
            <a:spAutoFit/>
          </a:bodyPr>
          <a:lstStyle/>
          <a:p>
            <a:pPr algn="ctr">
              <a:defRPr/>
            </a:pPr>
            <a:r>
              <a:rPr lang="ru-RU" sz="4800" b="1" cap="all" dirty="0">
                <a:solidFill>
                  <a:srgbClr val="0070C0"/>
                </a:solidFill>
                <a:effectLst>
                  <a:reflection blurRad="12700" stA="48000" endA="300" endPos="55000" dir="5400000" sy="-90000" algn="bl" rotWithShape="0"/>
                </a:effectLst>
                <a:latin typeface="Arial" pitchFamily="34" charset="0"/>
                <a:cs typeface="Arial" pitchFamily="34" charset="0"/>
              </a:rPr>
              <a:t>Спасибо</a:t>
            </a:r>
            <a:r>
              <a:rPr lang="ru-RU" sz="4800" b="1" cap="all" dirty="0">
                <a:solidFill>
                  <a:schemeClr val="accent1">
                    <a:lumMod val="75000"/>
                  </a:schemeClr>
                </a:solidFill>
                <a:effectLst>
                  <a:reflection blurRad="12700" stA="48000" endA="300" endPos="55000" dir="5400000" sy="-90000" algn="bl" rotWithShape="0"/>
                </a:effectLst>
                <a:latin typeface="Arial" pitchFamily="34" charset="0"/>
                <a:cs typeface="Arial" pitchFamily="34" charset="0"/>
              </a:rPr>
              <a:t> </a:t>
            </a:r>
            <a:r>
              <a:rPr lang="ru-RU" sz="4800" b="1" cap="all" dirty="0">
                <a:solidFill>
                  <a:srgbClr val="0070C0"/>
                </a:solidFill>
                <a:effectLst>
                  <a:reflection blurRad="12700" stA="48000" endA="300" endPos="55000" dir="5400000" sy="-90000" algn="bl" rotWithShape="0"/>
                </a:effectLst>
                <a:latin typeface="Arial" pitchFamily="34" charset="0"/>
                <a:cs typeface="Arial" pitchFamily="34" charset="0"/>
              </a:rPr>
              <a:t>за внимание!</a:t>
            </a:r>
          </a:p>
        </p:txBody>
      </p:sp>
      <p:sp>
        <p:nvSpPr>
          <p:cNvPr id="11" name="Прямоугольник 10"/>
          <p:cNvSpPr/>
          <p:nvPr/>
        </p:nvSpPr>
        <p:spPr>
          <a:xfrm>
            <a:off x="395536" y="5085184"/>
            <a:ext cx="8352928" cy="1077218"/>
          </a:xfrm>
          <a:prstGeom prst="rect">
            <a:avLst/>
          </a:prstGeom>
          <a:ln>
            <a:noFill/>
          </a:ln>
        </p:spPr>
        <p:txBody>
          <a:bodyPr wrap="square">
            <a:spAutoFit/>
          </a:bodyPr>
          <a:lstStyle/>
          <a:p>
            <a:pPr marL="4763">
              <a:defRPr/>
            </a:pP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А.Ю. Кинёв </a:t>
            </a:r>
          </a:p>
          <a:p>
            <a:pPr marL="4763">
              <a:defRPr/>
            </a:pP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Член Центральной избирательной комиссии Российской Федерации</a:t>
            </a:r>
          </a:p>
          <a:p>
            <a:pPr marL="4763">
              <a:defRPr/>
            </a:pPr>
            <a:endParaRPr lang="ru-RU" sz="1600" dirty="0" smtClean="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endParaRPr>
          </a:p>
          <a:p>
            <a:pPr marL="4763">
              <a:defRPr/>
            </a:pPr>
            <a:r>
              <a:rPr lang="ru-RU" sz="1600" dirty="0" smtClean="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Эл</a:t>
            </a:r>
            <a:r>
              <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 почта:  </a:t>
            </a:r>
            <a:r>
              <a:rPr lang="en-US"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rPr>
              <a:t>kinev@cikrf.ru</a:t>
            </a:r>
            <a:endParaRPr lang="ru-RU" sz="1600" dirty="0">
              <a:ln w="6350" cap="sq">
                <a:solidFill>
                  <a:schemeClr val="accent5">
                    <a:lumMod val="60000"/>
                    <a:lumOff val="40000"/>
                  </a:schemeClr>
                </a:solidFill>
              </a:ln>
              <a:solidFill>
                <a:srgbClr val="0070C0"/>
              </a:solidFill>
              <a:latin typeface="Arial Black" pitchFamily="34" charset="0"/>
              <a:ea typeface="Arial Unicode MS" pitchFamily="34" charset="-128"/>
              <a:cs typeface="Arial Unicode MS" pitchFamily="34" charset="-128"/>
            </a:endParaRPr>
          </a:p>
        </p:txBody>
      </p:sp>
      <p:sp>
        <p:nvSpPr>
          <p:cNvPr id="4" name="Прямоугольник 3"/>
          <p:cNvSpPr/>
          <p:nvPr/>
        </p:nvSpPr>
        <p:spPr>
          <a:xfrm>
            <a:off x="8388424" y="6453336"/>
            <a:ext cx="576064"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181</a:t>
            </a:r>
            <a:endParaRPr lang="ru-RU" b="1" dirty="0">
              <a:solidFill>
                <a:schemeClr val="bg1"/>
              </a:solidFill>
            </a:endParaRPr>
          </a:p>
        </p:txBody>
      </p:sp>
      <p:pic>
        <p:nvPicPr>
          <p:cNvPr id="5" name="Рисунок 4" descr="1500x500.jpg"/>
          <p:cNvPicPr>
            <a:picLocks noChangeAspect="1"/>
          </p:cNvPicPr>
          <p:nvPr/>
        </p:nvPicPr>
        <p:blipFill>
          <a:blip r:embed="rId2" cstate="print"/>
          <a:stretch>
            <a:fillRect/>
          </a:stretch>
        </p:blipFill>
        <p:spPr>
          <a:xfrm>
            <a:off x="0" y="0"/>
            <a:ext cx="9144000" cy="692696"/>
          </a:xfrm>
          <a:prstGeom prst="rect">
            <a:avLst/>
          </a:prstGeo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1.5. История избирательного права</a:t>
            </a:r>
            <a:endParaRPr lang="ru-RU" sz="3200" b="1" dirty="0">
              <a:effectLst>
                <a:outerShdw blurRad="38100" dist="38100" dir="2700000" algn="tl">
                  <a:srgbClr val="000000">
                    <a:alpha val="43137"/>
                  </a:srgbClr>
                </a:outerShdw>
              </a:effectLst>
            </a:endParaRPr>
          </a:p>
        </p:txBody>
      </p:sp>
      <p:sp>
        <p:nvSpPr>
          <p:cNvPr id="14" name="Прямоугольник 13"/>
          <p:cNvSpPr/>
          <p:nvPr/>
        </p:nvSpPr>
        <p:spPr>
          <a:xfrm>
            <a:off x="179512" y="836712"/>
            <a:ext cx="8640960" cy="5832648"/>
          </a:xfrm>
          <a:prstGeom prst="rect">
            <a:avLst/>
          </a:prstGeom>
          <a:gradFill flip="none" rotWithShape="1">
            <a:gsLst>
              <a:gs pos="32000">
                <a:schemeClr val="accent5">
                  <a:lumMod val="40000"/>
                  <a:lumOff val="60000"/>
                </a:schemeClr>
              </a:gs>
              <a:gs pos="45000">
                <a:srgbClr val="85C2FF">
                  <a:alpha val="25000"/>
                </a:srgbClr>
              </a:gs>
              <a:gs pos="68000">
                <a:srgbClr val="C4D6EB">
                  <a:alpha val="50000"/>
                </a:srgbClr>
              </a:gs>
              <a:gs pos="100000">
                <a:srgbClr val="FFFF99">
                  <a:alpha val="49000"/>
                </a:srgbClr>
              </a:gs>
            </a:gsLst>
            <a:lin ang="10800000" scaled="0"/>
            <a:tileRect/>
          </a:gradFill>
          <a:ln w="9525">
            <a:solidFill>
              <a:schemeClr val="tx2">
                <a:lumMod val="7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t" anchorCtr="0"/>
          <a:lstStyle/>
          <a:p>
            <a:pPr algn="ctr">
              <a:lnSpc>
                <a:spcPct val="150000"/>
              </a:lnSpc>
            </a:pPr>
            <a:r>
              <a:rPr lang="ru-RU" sz="2400" u="sng" dirty="0" smtClean="0">
                <a:solidFill>
                  <a:srgbClr val="FF0000"/>
                </a:solidFill>
              </a:rPr>
              <a:t>3. Современный этап.</a:t>
            </a:r>
            <a:endParaRPr lang="ru-RU" sz="2400" dirty="0">
              <a:solidFill>
                <a:srgbClr val="FF0000"/>
              </a:solidFill>
            </a:endParaRPr>
          </a:p>
        </p:txBody>
      </p:sp>
      <p:sp>
        <p:nvSpPr>
          <p:cNvPr id="23" name="TextBox 22"/>
          <p:cNvSpPr txBox="1"/>
          <p:nvPr/>
        </p:nvSpPr>
        <p:spPr>
          <a:xfrm>
            <a:off x="899592" y="1628799"/>
            <a:ext cx="7776864" cy="923330"/>
          </a:xfrm>
          <a:prstGeom prst="rect">
            <a:avLst/>
          </a:prstGeom>
          <a:noFill/>
        </p:spPr>
        <p:txBody>
          <a:bodyPr wrap="square" rtlCol="0">
            <a:spAutoFit/>
          </a:bodyPr>
          <a:lstStyle/>
          <a:p>
            <a:pPr algn="just"/>
            <a:r>
              <a:rPr lang="ru-RU" dirty="0" smtClean="0">
                <a:solidFill>
                  <a:schemeClr val="accent2">
                    <a:lumMod val="50000"/>
                  </a:schemeClr>
                </a:solidFill>
              </a:rPr>
              <a:t>12 декабря 1993 года – Конституция РФ (голосование по Конституции РФ и выборы в палаты Федерального Собрания в связи с «разгоном» Верховного Совета проводились на основе Указов Президента РФ).</a:t>
            </a:r>
          </a:p>
        </p:txBody>
      </p:sp>
      <p:pic>
        <p:nvPicPr>
          <p:cNvPr id="16" name="Рисунок 15" descr="a5fddbc2af724d1dd73ac4e3f2045788.png"/>
          <p:cNvPicPr>
            <a:picLocks noChangeAspect="1"/>
          </p:cNvPicPr>
          <p:nvPr/>
        </p:nvPicPr>
        <p:blipFill>
          <a:blip r:embed="rId4" cstate="print"/>
          <a:stretch>
            <a:fillRect/>
          </a:stretch>
        </p:blipFill>
        <p:spPr>
          <a:xfrm>
            <a:off x="539552" y="1700808"/>
            <a:ext cx="360040" cy="504056"/>
          </a:xfrm>
          <a:prstGeom prst="rect">
            <a:avLst/>
          </a:prstGeom>
        </p:spPr>
      </p:pic>
      <p:sp>
        <p:nvSpPr>
          <p:cNvPr id="20" name="TextBox 19"/>
          <p:cNvSpPr txBox="1"/>
          <p:nvPr/>
        </p:nvSpPr>
        <p:spPr>
          <a:xfrm>
            <a:off x="899592" y="4365104"/>
            <a:ext cx="7992888" cy="369332"/>
          </a:xfrm>
          <a:prstGeom prst="rect">
            <a:avLst/>
          </a:prstGeom>
          <a:noFill/>
        </p:spPr>
        <p:txBody>
          <a:bodyPr wrap="square" rtlCol="0">
            <a:spAutoFit/>
          </a:bodyPr>
          <a:lstStyle/>
          <a:p>
            <a:pPr algn="just"/>
            <a:r>
              <a:rPr lang="ru-RU" dirty="0" smtClean="0">
                <a:solidFill>
                  <a:schemeClr val="accent2">
                    <a:lumMod val="50000"/>
                  </a:schemeClr>
                </a:solidFill>
              </a:rPr>
              <a:t>«О выборах Президента РФ» – 1995 г., 1999 г., 2003 г.</a:t>
            </a:r>
          </a:p>
        </p:txBody>
      </p:sp>
      <p:pic>
        <p:nvPicPr>
          <p:cNvPr id="25" name="Рисунок 24" descr="a5fddbc2af724d1dd73ac4e3f2045788.png"/>
          <p:cNvPicPr>
            <a:picLocks noChangeAspect="1"/>
          </p:cNvPicPr>
          <p:nvPr/>
        </p:nvPicPr>
        <p:blipFill>
          <a:blip r:embed="rId4" cstate="print"/>
          <a:stretch>
            <a:fillRect/>
          </a:stretch>
        </p:blipFill>
        <p:spPr>
          <a:xfrm>
            <a:off x="539552" y="4293096"/>
            <a:ext cx="360040" cy="504056"/>
          </a:xfrm>
          <a:prstGeom prst="rect">
            <a:avLst/>
          </a:prstGeom>
        </p:spPr>
      </p:pic>
      <p:sp>
        <p:nvSpPr>
          <p:cNvPr id="28" name="TextBox 27"/>
          <p:cNvSpPr txBox="1"/>
          <p:nvPr/>
        </p:nvSpPr>
        <p:spPr>
          <a:xfrm>
            <a:off x="899592" y="5733256"/>
            <a:ext cx="7776864" cy="923330"/>
          </a:xfrm>
          <a:prstGeom prst="rect">
            <a:avLst/>
          </a:prstGeom>
          <a:noFill/>
        </p:spPr>
        <p:txBody>
          <a:bodyPr wrap="square" rtlCol="0">
            <a:spAutoFit/>
          </a:bodyPr>
          <a:lstStyle/>
          <a:p>
            <a:pPr algn="just"/>
            <a:r>
              <a:rPr lang="ru-RU" dirty="0" smtClean="0">
                <a:solidFill>
                  <a:schemeClr val="accent2">
                    <a:lumMod val="50000"/>
                  </a:schemeClr>
                </a:solidFill>
              </a:rPr>
              <a:t>На региональном и местном уровне происходили аналогичные процессы – избирательное законодательство существенно изменялось в ходе каждого электорального цикла.</a:t>
            </a:r>
          </a:p>
        </p:txBody>
      </p:sp>
      <p:pic>
        <p:nvPicPr>
          <p:cNvPr id="31" name="Рисунок 30" descr="a5fddbc2af724d1dd73ac4e3f2045788.png"/>
          <p:cNvPicPr>
            <a:picLocks noChangeAspect="1"/>
          </p:cNvPicPr>
          <p:nvPr/>
        </p:nvPicPr>
        <p:blipFill>
          <a:blip r:embed="rId4" cstate="print"/>
          <a:stretch>
            <a:fillRect/>
          </a:stretch>
        </p:blipFill>
        <p:spPr>
          <a:xfrm>
            <a:off x="539552" y="5805264"/>
            <a:ext cx="360040" cy="504056"/>
          </a:xfrm>
          <a:prstGeom prst="rect">
            <a:avLst/>
          </a:prstGeom>
        </p:spPr>
      </p:pic>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18</a:t>
            </a:r>
            <a:endParaRPr lang="ru-RU" b="1" dirty="0">
              <a:solidFill>
                <a:schemeClr val="bg1"/>
              </a:solidFill>
            </a:endParaRPr>
          </a:p>
        </p:txBody>
      </p:sp>
      <p:sp>
        <p:nvSpPr>
          <p:cNvPr id="21" name="TextBox 20"/>
          <p:cNvSpPr txBox="1"/>
          <p:nvPr/>
        </p:nvSpPr>
        <p:spPr>
          <a:xfrm>
            <a:off x="899592" y="2708920"/>
            <a:ext cx="7776864" cy="1400383"/>
          </a:xfrm>
          <a:prstGeom prst="rect">
            <a:avLst/>
          </a:prstGeom>
          <a:noFill/>
        </p:spPr>
        <p:txBody>
          <a:bodyPr wrap="square" rtlCol="0">
            <a:spAutoFit/>
          </a:bodyPr>
          <a:lstStyle/>
          <a:p>
            <a:r>
              <a:rPr lang="ru-RU" sz="1700" dirty="0" smtClean="0">
                <a:solidFill>
                  <a:schemeClr val="accent2">
                    <a:lumMod val="50000"/>
                  </a:schemeClr>
                </a:solidFill>
              </a:rPr>
              <a:t>6 декабря 1994 года – «Об основных гарантиях избирательных прав граждан» №56-ФЗ;</a:t>
            </a:r>
          </a:p>
          <a:p>
            <a:pPr algn="just"/>
            <a:r>
              <a:rPr lang="ru-RU" sz="1700" dirty="0" smtClean="0">
                <a:solidFill>
                  <a:schemeClr val="accent2">
                    <a:lumMod val="50000"/>
                  </a:schemeClr>
                </a:solidFill>
              </a:rPr>
              <a:t>19 сентября 1997 года – новый закон «Об основных гарантиях избирательных прав и  права на участие в референдуме граждан РФ» №124-ФЗ;</a:t>
            </a:r>
          </a:p>
          <a:p>
            <a:r>
              <a:rPr lang="ru-RU" sz="1700" dirty="0" smtClean="0">
                <a:solidFill>
                  <a:schemeClr val="accent2">
                    <a:lumMod val="50000"/>
                  </a:schemeClr>
                </a:solidFill>
              </a:rPr>
              <a:t>12 июня 2002 года – действующий поныне закон №67-ФЗ. </a:t>
            </a:r>
          </a:p>
        </p:txBody>
      </p:sp>
      <p:pic>
        <p:nvPicPr>
          <p:cNvPr id="22" name="Рисунок 21" descr="a5fddbc2af724d1dd73ac4e3f2045788.png"/>
          <p:cNvPicPr>
            <a:picLocks noChangeAspect="1"/>
          </p:cNvPicPr>
          <p:nvPr/>
        </p:nvPicPr>
        <p:blipFill>
          <a:blip r:embed="rId4" cstate="print"/>
          <a:stretch>
            <a:fillRect/>
          </a:stretch>
        </p:blipFill>
        <p:spPr>
          <a:xfrm>
            <a:off x="539552" y="2780928"/>
            <a:ext cx="360040" cy="504056"/>
          </a:xfrm>
          <a:prstGeom prst="rect">
            <a:avLst/>
          </a:prstGeom>
        </p:spPr>
      </p:pic>
      <p:sp>
        <p:nvSpPr>
          <p:cNvPr id="24" name="TextBox 23"/>
          <p:cNvSpPr txBox="1"/>
          <p:nvPr/>
        </p:nvSpPr>
        <p:spPr>
          <a:xfrm>
            <a:off x="899592" y="4941168"/>
            <a:ext cx="7776864" cy="646331"/>
          </a:xfrm>
          <a:prstGeom prst="rect">
            <a:avLst/>
          </a:prstGeom>
          <a:noFill/>
        </p:spPr>
        <p:txBody>
          <a:bodyPr wrap="square" rtlCol="0">
            <a:spAutoFit/>
          </a:bodyPr>
          <a:lstStyle/>
          <a:p>
            <a:pPr algn="just"/>
            <a:r>
              <a:rPr lang="ru-RU" dirty="0" smtClean="0">
                <a:solidFill>
                  <a:schemeClr val="accent2">
                    <a:lumMod val="50000"/>
                  </a:schemeClr>
                </a:solidFill>
              </a:rPr>
              <a:t>«О выборах депутатов Государственной Думы Федерального Собрания РФ» – 1995 г., 1999 г., 2002 г., 2005 г. </a:t>
            </a:r>
          </a:p>
        </p:txBody>
      </p:sp>
      <p:pic>
        <p:nvPicPr>
          <p:cNvPr id="26" name="Рисунок 25" descr="a5fddbc2af724d1dd73ac4e3f2045788.png"/>
          <p:cNvPicPr>
            <a:picLocks noChangeAspect="1"/>
          </p:cNvPicPr>
          <p:nvPr/>
        </p:nvPicPr>
        <p:blipFill>
          <a:blip r:embed="rId4" cstate="print"/>
          <a:stretch>
            <a:fillRect/>
          </a:stretch>
        </p:blipFill>
        <p:spPr>
          <a:xfrm>
            <a:off x="539552" y="5013176"/>
            <a:ext cx="360040" cy="5040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332656"/>
          <a:ext cx="8496944" cy="6145850"/>
        </p:xfrm>
        <a:graphic>
          <a:graphicData uri="http://schemas.openxmlformats.org/drawingml/2006/table">
            <a:tbl>
              <a:tblPr firstRow="1" bandRow="1">
                <a:tableStyleId>{5C22544A-7EE6-4342-B048-85BDC9FD1C3A}</a:tableStyleId>
              </a:tblPr>
              <a:tblGrid>
                <a:gridCol w="7200800"/>
                <a:gridCol w="1296144"/>
              </a:tblGrid>
              <a:tr h="354650">
                <a:tc>
                  <a:txBody>
                    <a:bodyPr/>
                    <a:lstStyle/>
                    <a:p>
                      <a:pPr algn="ctr"/>
                      <a:r>
                        <a:rPr lang="ru-RU" sz="1400" dirty="0" smtClean="0">
                          <a:solidFill>
                            <a:schemeClr val="bg1"/>
                          </a:solidFill>
                        </a:rPr>
                        <a:t>НАИМЕНОВАНИЕ РАЗДЕЛА</a:t>
                      </a:r>
                      <a:endParaRPr lang="ru-RU" sz="1400" dirty="0">
                        <a:solidFill>
                          <a:schemeClr val="bg1"/>
                        </a:solidFill>
                      </a:endParaRPr>
                    </a:p>
                  </a:txBody>
                  <a:tcPr/>
                </a:tc>
                <a:tc>
                  <a:txBody>
                    <a:bodyPr/>
                    <a:lstStyle/>
                    <a:p>
                      <a:r>
                        <a:rPr lang="ru-RU" sz="1400" dirty="0" smtClean="0"/>
                        <a:t>СТРАНИЦА</a:t>
                      </a:r>
                      <a:endParaRPr lang="ru-RU" sz="1400" dirty="0"/>
                    </a:p>
                  </a:txBody>
                  <a:tcPr/>
                </a:tc>
              </a:tr>
              <a:tr h="225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hlinkClick r:id="rId2" action="ppaction://hlinksldjump"/>
                        </a:rPr>
                        <a:t>1. Избирательное право</a:t>
                      </a:r>
                      <a:endParaRPr lang="ru-RU" sz="1300" b="1" dirty="0" smtClean="0"/>
                    </a:p>
                  </a:txBody>
                  <a:tcPr/>
                </a:tc>
                <a:tc>
                  <a:txBody>
                    <a:bodyPr/>
                    <a:lstStyle/>
                    <a:p>
                      <a:pPr algn="ctr"/>
                      <a:r>
                        <a:rPr lang="ru-RU" sz="1200" b="1" dirty="0" smtClean="0">
                          <a:solidFill>
                            <a:srgbClr val="0000FF"/>
                          </a:solidFill>
                        </a:rPr>
                        <a:t>4</a:t>
                      </a:r>
                      <a:endParaRPr lang="ru-RU" sz="1200" b="1" dirty="0">
                        <a:solidFill>
                          <a:srgbClr val="0000FF"/>
                        </a:solidFill>
                      </a:endParaRPr>
                    </a:p>
                  </a:txBody>
                  <a:tcPr/>
                </a:tc>
              </a:tr>
              <a:tr h="147878">
                <a:tc>
                  <a:txBody>
                    <a:bodyPr/>
                    <a:lstStyle/>
                    <a:p>
                      <a:pPr algn="l"/>
                      <a:r>
                        <a:rPr lang="ru-RU" sz="1300" u="none" dirty="0" smtClean="0"/>
                        <a:t>    </a:t>
                      </a:r>
                      <a:r>
                        <a:rPr lang="ru-RU" sz="1300" u="none" dirty="0" smtClean="0">
                          <a:hlinkClick r:id="rId3" action="ppaction://hlinksldjump"/>
                        </a:rPr>
                        <a:t>1.1. Понятие избирательного</a:t>
                      </a:r>
                      <a:r>
                        <a:rPr lang="ru-RU" sz="1300" u="none" baseline="0" dirty="0" smtClean="0">
                          <a:hlinkClick r:id="rId3" action="ppaction://hlinksldjump"/>
                        </a:rPr>
                        <a:t> права</a:t>
                      </a:r>
                      <a:endParaRPr lang="ru-RU" sz="1300" u="none" dirty="0"/>
                    </a:p>
                  </a:txBody>
                  <a:tcPr anchor="ctr"/>
                </a:tc>
                <a:tc>
                  <a:txBody>
                    <a:bodyPr/>
                    <a:lstStyle/>
                    <a:p>
                      <a:pPr algn="ctr"/>
                      <a:r>
                        <a:rPr lang="ru-RU" sz="1200" dirty="0" smtClean="0">
                          <a:solidFill>
                            <a:srgbClr val="0000FF"/>
                          </a:solidFill>
                        </a:rPr>
                        <a:t>5</a:t>
                      </a:r>
                    </a:p>
                  </a:txBody>
                  <a:tcPr/>
                </a:tc>
              </a:tr>
              <a:tr h="218358">
                <a:tc>
                  <a:txBody>
                    <a:bodyPr/>
                    <a:lstStyle/>
                    <a:p>
                      <a:pPr algn="l"/>
                      <a:r>
                        <a:rPr lang="ru-RU" sz="1300" u="none" dirty="0" smtClean="0"/>
                        <a:t>    </a:t>
                      </a:r>
                      <a:r>
                        <a:rPr lang="ru-RU" sz="1300" u="none" dirty="0" smtClean="0">
                          <a:hlinkClick r:id="rId4" action="ppaction://hlinksldjump"/>
                        </a:rPr>
                        <a:t>1.2. Принципы избирательного</a:t>
                      </a:r>
                      <a:r>
                        <a:rPr lang="ru-RU" sz="1300" u="none" baseline="0" dirty="0" smtClean="0">
                          <a:hlinkClick r:id="rId4" action="ppaction://hlinksldjump"/>
                        </a:rPr>
                        <a:t> права</a:t>
                      </a:r>
                      <a:endParaRPr lang="ru-RU" sz="1300" u="none" dirty="0"/>
                    </a:p>
                  </a:txBody>
                  <a:tcPr anchor="ctr"/>
                </a:tc>
                <a:tc>
                  <a:txBody>
                    <a:bodyPr/>
                    <a:lstStyle/>
                    <a:p>
                      <a:pPr algn="ctr"/>
                      <a:r>
                        <a:rPr lang="ru-RU" sz="1200" dirty="0" smtClean="0">
                          <a:solidFill>
                            <a:srgbClr val="0000FF"/>
                          </a:solidFill>
                        </a:rPr>
                        <a:t>7</a:t>
                      </a:r>
                      <a:endParaRPr lang="ru-RU" sz="1200" dirty="0">
                        <a:solidFill>
                          <a:srgbClr val="0000FF"/>
                        </a:solidFill>
                      </a:endParaRPr>
                    </a:p>
                  </a:txBody>
                  <a:tcPr/>
                </a:tc>
              </a:tr>
              <a:tr h="216830">
                <a:tc>
                  <a:txBody>
                    <a:bodyPr/>
                    <a:lstStyle/>
                    <a:p>
                      <a:pPr algn="l"/>
                      <a:r>
                        <a:rPr lang="ru-RU" sz="1300" u="none" dirty="0" smtClean="0"/>
                        <a:t>    </a:t>
                      </a:r>
                      <a:r>
                        <a:rPr lang="ru-RU" sz="1300" u="none" dirty="0" smtClean="0">
                          <a:hlinkClick r:id="rId5" action="ppaction://hlinksldjump"/>
                        </a:rPr>
                        <a:t>1.3. Система избирательного</a:t>
                      </a:r>
                      <a:r>
                        <a:rPr lang="ru-RU" sz="1300" u="none" baseline="0" dirty="0" smtClean="0">
                          <a:hlinkClick r:id="rId5" action="ppaction://hlinksldjump"/>
                        </a:rPr>
                        <a:t> права</a:t>
                      </a:r>
                      <a:endParaRPr lang="ru-RU" sz="1300" u="none" dirty="0"/>
                    </a:p>
                  </a:txBody>
                  <a:tcPr anchor="ctr"/>
                </a:tc>
                <a:tc>
                  <a:txBody>
                    <a:bodyPr/>
                    <a:lstStyle/>
                    <a:p>
                      <a:pPr algn="ctr"/>
                      <a:r>
                        <a:rPr lang="ru-RU" sz="1200" dirty="0" smtClean="0">
                          <a:solidFill>
                            <a:srgbClr val="0000FF"/>
                          </a:solidFill>
                        </a:rPr>
                        <a:t>11</a:t>
                      </a:r>
                      <a:endParaRPr lang="ru-RU" sz="1200" dirty="0">
                        <a:solidFill>
                          <a:srgbClr val="0000FF"/>
                        </a:solidFill>
                      </a:endParaRPr>
                    </a:p>
                  </a:txBody>
                  <a:tcPr/>
                </a:tc>
              </a:tr>
              <a:tr h="135857">
                <a:tc>
                  <a:txBody>
                    <a:bodyPr/>
                    <a:lstStyle/>
                    <a:p>
                      <a:pPr algn="l"/>
                      <a:r>
                        <a:rPr lang="ru-RU" sz="1300" u="none" dirty="0" smtClean="0"/>
                        <a:t>    </a:t>
                      </a:r>
                      <a:r>
                        <a:rPr lang="ru-RU" sz="1300" u="none" dirty="0" smtClean="0">
                          <a:hlinkClick r:id="rId6" action="ppaction://hlinksldjump"/>
                        </a:rPr>
                        <a:t>1.4. Источники избирательного</a:t>
                      </a:r>
                      <a:r>
                        <a:rPr lang="ru-RU" sz="1300" u="none" baseline="0" dirty="0" smtClean="0">
                          <a:hlinkClick r:id="rId6" action="ppaction://hlinksldjump"/>
                        </a:rPr>
                        <a:t> права</a:t>
                      </a:r>
                      <a:endParaRPr lang="ru-RU" sz="1300" u="none" dirty="0"/>
                    </a:p>
                  </a:txBody>
                  <a:tcPr anchor="ctr"/>
                </a:tc>
                <a:tc>
                  <a:txBody>
                    <a:bodyPr/>
                    <a:lstStyle/>
                    <a:p>
                      <a:pPr algn="ctr"/>
                      <a:r>
                        <a:rPr lang="ru-RU" sz="1200" dirty="0" smtClean="0">
                          <a:solidFill>
                            <a:srgbClr val="0000FF"/>
                          </a:solidFill>
                        </a:rPr>
                        <a:t>14</a:t>
                      </a:r>
                      <a:endParaRPr lang="ru-RU" sz="1200" dirty="0">
                        <a:solidFill>
                          <a:srgbClr val="0000FF"/>
                        </a:solidFill>
                      </a:endParaRPr>
                    </a:p>
                  </a:txBody>
                  <a:tcPr/>
                </a:tc>
              </a:tr>
              <a:tr h="149569">
                <a:tc>
                  <a:txBody>
                    <a:bodyPr/>
                    <a:lstStyle/>
                    <a:p>
                      <a:pPr algn="l"/>
                      <a:r>
                        <a:rPr lang="ru-RU" sz="1300" u="none" dirty="0" smtClean="0"/>
                        <a:t>    </a:t>
                      </a:r>
                      <a:r>
                        <a:rPr lang="ru-RU" sz="1300" u="none" dirty="0" smtClean="0">
                          <a:hlinkClick r:id="rId7" action="ppaction://hlinksldjump"/>
                        </a:rPr>
                        <a:t>1.5. История избирательного</a:t>
                      </a:r>
                      <a:r>
                        <a:rPr lang="ru-RU" sz="1300" u="none" baseline="0" dirty="0" smtClean="0">
                          <a:hlinkClick r:id="rId7" action="ppaction://hlinksldjump"/>
                        </a:rPr>
                        <a:t> права</a:t>
                      </a:r>
                      <a:endParaRPr lang="ru-RU" sz="1300" u="none" dirty="0"/>
                    </a:p>
                  </a:txBody>
                  <a:tcPr anchor="ctr"/>
                </a:tc>
                <a:tc>
                  <a:txBody>
                    <a:bodyPr/>
                    <a:lstStyle/>
                    <a:p>
                      <a:pPr algn="ctr"/>
                      <a:r>
                        <a:rPr lang="ru-RU" sz="1200" dirty="0" smtClean="0">
                          <a:solidFill>
                            <a:srgbClr val="0000FF"/>
                          </a:solidFill>
                        </a:rPr>
                        <a:t>16</a:t>
                      </a:r>
                      <a:endParaRPr lang="ru-RU" sz="1200" dirty="0">
                        <a:solidFill>
                          <a:srgbClr val="0000FF"/>
                        </a:solidFill>
                      </a:endParaRPr>
                    </a:p>
                  </a:txBody>
                  <a:tcPr/>
                </a:tc>
              </a:tr>
              <a:tr h="255555">
                <a:tc>
                  <a:txBody>
                    <a:bodyPr/>
                    <a:lstStyle/>
                    <a:p>
                      <a:pPr algn="l"/>
                      <a:r>
                        <a:rPr lang="ru-RU" sz="1300" b="1" dirty="0" smtClean="0">
                          <a:hlinkClick r:id="rId8" action="ppaction://hlinksldjump"/>
                        </a:rPr>
                        <a:t>2.</a:t>
                      </a:r>
                      <a:r>
                        <a:rPr lang="ru-RU" sz="1300" b="1" baseline="0" dirty="0" smtClean="0">
                          <a:hlinkClick r:id="rId8" action="ppaction://hlinksldjump"/>
                        </a:rPr>
                        <a:t> Избирательные системы</a:t>
                      </a:r>
                      <a:endParaRPr lang="ru-RU" sz="1300" b="1" dirty="0"/>
                    </a:p>
                  </a:txBody>
                  <a:tcPr anchor="ctr"/>
                </a:tc>
                <a:tc>
                  <a:txBody>
                    <a:bodyPr/>
                    <a:lstStyle/>
                    <a:p>
                      <a:pPr algn="ctr"/>
                      <a:r>
                        <a:rPr lang="ru-RU" sz="1200" b="1" u="none" dirty="0" smtClean="0">
                          <a:solidFill>
                            <a:srgbClr val="0000FF"/>
                          </a:solidFill>
                        </a:rPr>
                        <a:t>19</a:t>
                      </a:r>
                      <a:endParaRPr lang="ru-RU" sz="1200" b="1" u="none" dirty="0">
                        <a:solidFill>
                          <a:srgbClr val="0000FF"/>
                        </a:solidFill>
                      </a:endParaRPr>
                    </a:p>
                  </a:txBody>
                  <a:tcPr/>
                </a:tc>
              </a:tr>
              <a:tr h="176993">
                <a:tc>
                  <a:txBody>
                    <a:bodyPr/>
                    <a:lstStyle/>
                    <a:p>
                      <a:pPr algn="l"/>
                      <a:r>
                        <a:rPr lang="ru-RU" sz="1300" dirty="0" smtClean="0"/>
                        <a:t>    </a:t>
                      </a:r>
                      <a:r>
                        <a:rPr lang="ru-RU" sz="1300" dirty="0" smtClean="0">
                          <a:hlinkClick r:id="rId9" action="ppaction://hlinksldjump"/>
                        </a:rPr>
                        <a:t>2.1. Виды избирательных</a:t>
                      </a:r>
                      <a:r>
                        <a:rPr lang="ru-RU" sz="1300" baseline="0" dirty="0" smtClean="0">
                          <a:hlinkClick r:id="rId9" action="ppaction://hlinksldjump"/>
                        </a:rPr>
                        <a:t> систем</a:t>
                      </a:r>
                      <a:endParaRPr lang="ru-RU" sz="1300" dirty="0"/>
                    </a:p>
                  </a:txBody>
                  <a:tcPr anchor="ctr"/>
                </a:tc>
                <a:tc>
                  <a:txBody>
                    <a:bodyPr/>
                    <a:lstStyle/>
                    <a:p>
                      <a:pPr algn="ctr"/>
                      <a:r>
                        <a:rPr lang="ru-RU" sz="1200" dirty="0" smtClean="0">
                          <a:solidFill>
                            <a:srgbClr val="0000FF"/>
                          </a:solidFill>
                        </a:rPr>
                        <a:t>20</a:t>
                      </a:r>
                      <a:endParaRPr lang="ru-RU" sz="1200" dirty="0">
                        <a:solidFill>
                          <a:srgbClr val="0000FF"/>
                        </a:solidFill>
                      </a:endParaRPr>
                    </a:p>
                  </a:txBody>
                  <a:tcPr/>
                </a:tc>
              </a:tr>
              <a:tr h="194359">
                <a:tc>
                  <a:txBody>
                    <a:bodyPr/>
                    <a:lstStyle/>
                    <a:p>
                      <a:pPr algn="l"/>
                      <a:r>
                        <a:rPr lang="ru-RU" sz="1300" dirty="0" smtClean="0"/>
                        <a:t>    </a:t>
                      </a:r>
                      <a:r>
                        <a:rPr lang="ru-RU" sz="1300" dirty="0" smtClean="0">
                          <a:hlinkClick r:id="rId10" action="ppaction://hlinksldjump"/>
                        </a:rPr>
                        <a:t>2.2. Примеры применения избирательных систем</a:t>
                      </a:r>
                      <a:endParaRPr lang="ru-RU" sz="1300" dirty="0"/>
                    </a:p>
                  </a:txBody>
                  <a:tcPr anchor="ctr"/>
                </a:tc>
                <a:tc>
                  <a:txBody>
                    <a:bodyPr/>
                    <a:lstStyle/>
                    <a:p>
                      <a:pPr algn="ctr"/>
                      <a:r>
                        <a:rPr lang="ru-RU" sz="1200" dirty="0" smtClean="0">
                          <a:solidFill>
                            <a:srgbClr val="0000FF"/>
                          </a:solidFill>
                        </a:rPr>
                        <a:t>24</a:t>
                      </a:r>
                      <a:endParaRPr lang="ru-RU" sz="1200" dirty="0">
                        <a:solidFill>
                          <a:srgbClr val="0000FF"/>
                        </a:solidFill>
                      </a:endParaRPr>
                    </a:p>
                  </a:txBody>
                  <a:tcPr/>
                </a:tc>
              </a:tr>
              <a:tr h="204417">
                <a:tc>
                  <a:txBody>
                    <a:bodyPr/>
                    <a:lstStyle/>
                    <a:p>
                      <a:pPr algn="l"/>
                      <a:r>
                        <a:rPr lang="ru-RU" sz="1300" b="1" dirty="0" smtClean="0">
                          <a:hlinkClick r:id="rId11" action="ppaction://hlinksldjump"/>
                        </a:rPr>
                        <a:t>3. Участники избирательных правоотношений</a:t>
                      </a:r>
                      <a:endParaRPr lang="ru-RU" sz="1300" b="1" dirty="0"/>
                    </a:p>
                  </a:txBody>
                  <a:tcPr anchor="ctr"/>
                </a:tc>
                <a:tc>
                  <a:txBody>
                    <a:bodyPr/>
                    <a:lstStyle/>
                    <a:p>
                      <a:pPr algn="ctr"/>
                      <a:r>
                        <a:rPr lang="ru-RU" sz="1200" b="1" dirty="0" smtClean="0">
                          <a:solidFill>
                            <a:srgbClr val="0000FF"/>
                          </a:solidFill>
                        </a:rPr>
                        <a:t>26</a:t>
                      </a:r>
                      <a:endParaRPr lang="ru-RU" sz="1200" b="1" dirty="0">
                        <a:solidFill>
                          <a:srgbClr val="0000FF"/>
                        </a:solidFill>
                      </a:endParaRPr>
                    </a:p>
                  </a:txBody>
                  <a:tcPr/>
                </a:tc>
              </a:tr>
              <a:tr h="278142">
                <a:tc>
                  <a:txBody>
                    <a:bodyPr/>
                    <a:lstStyle/>
                    <a:p>
                      <a:pPr algn="l"/>
                      <a:r>
                        <a:rPr lang="ru-RU" sz="1300" dirty="0" smtClean="0"/>
                        <a:t>    </a:t>
                      </a:r>
                      <a:r>
                        <a:rPr lang="ru-RU" sz="1300" dirty="0" smtClean="0">
                          <a:hlinkClick r:id="rId12" action="ppaction://hlinksldjump"/>
                        </a:rPr>
                        <a:t>3.1.</a:t>
                      </a:r>
                      <a:r>
                        <a:rPr lang="ru-RU" sz="1300" baseline="0" dirty="0" smtClean="0">
                          <a:hlinkClick r:id="rId12" action="ppaction://hlinksldjump"/>
                        </a:rPr>
                        <a:t> Избиратель</a:t>
                      </a:r>
                      <a:endParaRPr lang="ru-RU" sz="1300" dirty="0"/>
                    </a:p>
                  </a:txBody>
                  <a:tcPr anchor="ctr"/>
                </a:tc>
                <a:tc>
                  <a:txBody>
                    <a:bodyPr/>
                    <a:lstStyle/>
                    <a:p>
                      <a:pPr algn="ctr"/>
                      <a:r>
                        <a:rPr lang="ru-RU" sz="1200" dirty="0" smtClean="0">
                          <a:solidFill>
                            <a:srgbClr val="0000FF"/>
                          </a:solidFill>
                        </a:rPr>
                        <a:t>27</a:t>
                      </a:r>
                      <a:endParaRPr lang="ru-RU" sz="1200" dirty="0">
                        <a:solidFill>
                          <a:srgbClr val="0000FF"/>
                        </a:solidFill>
                      </a:endParaRPr>
                    </a:p>
                  </a:txBody>
                  <a:tcPr/>
                </a:tc>
              </a:tr>
              <a:tr h="187531">
                <a:tc>
                  <a:txBody>
                    <a:bodyPr/>
                    <a:lstStyle/>
                    <a:p>
                      <a:pPr algn="l"/>
                      <a:r>
                        <a:rPr lang="ru-RU" sz="1300" dirty="0" smtClean="0"/>
                        <a:t>    </a:t>
                      </a:r>
                      <a:r>
                        <a:rPr lang="ru-RU" sz="1300" dirty="0" smtClean="0">
                          <a:hlinkClick r:id="rId13" action="ppaction://hlinksldjump"/>
                        </a:rPr>
                        <a:t>3.2.</a:t>
                      </a:r>
                      <a:r>
                        <a:rPr lang="ru-RU" sz="1300" baseline="0" dirty="0" smtClean="0">
                          <a:hlinkClick r:id="rId13" action="ppaction://hlinksldjump"/>
                        </a:rPr>
                        <a:t> Кандидат</a:t>
                      </a:r>
                      <a:endParaRPr lang="ru-RU" sz="1300" dirty="0"/>
                    </a:p>
                  </a:txBody>
                  <a:tcPr anchor="ctr"/>
                </a:tc>
                <a:tc>
                  <a:txBody>
                    <a:bodyPr/>
                    <a:lstStyle/>
                    <a:p>
                      <a:pPr algn="ctr"/>
                      <a:r>
                        <a:rPr lang="ru-RU" sz="1200" dirty="0" smtClean="0">
                          <a:solidFill>
                            <a:srgbClr val="0000FF"/>
                          </a:solidFill>
                        </a:rPr>
                        <a:t>31</a:t>
                      </a:r>
                      <a:endParaRPr lang="ru-RU" sz="1200" dirty="0">
                        <a:solidFill>
                          <a:srgbClr val="0000FF"/>
                        </a:solidFill>
                      </a:endParaRPr>
                    </a:p>
                  </a:txBody>
                  <a:tcPr/>
                </a:tc>
              </a:tr>
              <a:tr h="201243">
                <a:tc>
                  <a:txBody>
                    <a:bodyPr/>
                    <a:lstStyle/>
                    <a:p>
                      <a:pPr algn="l"/>
                      <a:r>
                        <a:rPr lang="ru-RU" sz="1300" dirty="0" smtClean="0"/>
                        <a:t>    </a:t>
                      </a:r>
                      <a:r>
                        <a:rPr lang="ru-RU" sz="1300" dirty="0" smtClean="0">
                          <a:hlinkClick r:id="rId14" action="ppaction://hlinksldjump"/>
                        </a:rPr>
                        <a:t>3.3. Избирательное объединение</a:t>
                      </a:r>
                      <a:endParaRPr lang="ru-RU" sz="1300" dirty="0"/>
                    </a:p>
                  </a:txBody>
                  <a:tcPr anchor="ctr"/>
                </a:tc>
                <a:tc>
                  <a:txBody>
                    <a:bodyPr/>
                    <a:lstStyle/>
                    <a:p>
                      <a:pPr algn="ctr"/>
                      <a:r>
                        <a:rPr lang="ru-RU" sz="1200" dirty="0" smtClean="0">
                          <a:solidFill>
                            <a:srgbClr val="0000FF"/>
                          </a:solidFill>
                        </a:rPr>
                        <a:t>36</a:t>
                      </a:r>
                      <a:endParaRPr lang="ru-RU" sz="1200" dirty="0">
                        <a:solidFill>
                          <a:srgbClr val="0000FF"/>
                        </a:solidFill>
                      </a:endParaRPr>
                    </a:p>
                  </a:txBody>
                  <a:tcPr/>
                </a:tc>
              </a:tr>
              <a:tr h="214955">
                <a:tc>
                  <a:txBody>
                    <a:bodyPr/>
                    <a:lstStyle/>
                    <a:p>
                      <a:pPr algn="l"/>
                      <a:r>
                        <a:rPr lang="ru-RU" sz="1300" dirty="0" smtClean="0"/>
                        <a:t>    </a:t>
                      </a:r>
                      <a:r>
                        <a:rPr lang="ru-RU" sz="1300" dirty="0" smtClean="0">
                          <a:hlinkClick r:id="rId15" action="ppaction://hlinksldjump"/>
                        </a:rPr>
                        <a:t>3.4. Избирательные комиссии</a:t>
                      </a:r>
                      <a:r>
                        <a:rPr lang="ru-RU" sz="1300" dirty="0" smtClean="0"/>
                        <a:t>  </a:t>
                      </a:r>
                      <a:endParaRPr lang="ru-RU" sz="1300" dirty="0"/>
                    </a:p>
                  </a:txBody>
                  <a:tcPr anchor="ctr"/>
                </a:tc>
                <a:tc>
                  <a:txBody>
                    <a:bodyPr/>
                    <a:lstStyle/>
                    <a:p>
                      <a:pPr algn="ctr"/>
                      <a:r>
                        <a:rPr lang="ru-RU" sz="1200" dirty="0" smtClean="0">
                          <a:solidFill>
                            <a:srgbClr val="0000FF"/>
                          </a:solidFill>
                        </a:rPr>
                        <a:t>38</a:t>
                      </a:r>
                      <a:endParaRPr lang="ru-RU" sz="1200" dirty="0">
                        <a:solidFill>
                          <a:srgbClr val="0000FF"/>
                        </a:solidFill>
                      </a:endParaRPr>
                    </a:p>
                  </a:txBody>
                  <a:tcPr/>
                </a:tc>
              </a:tr>
              <a:tr h="214955">
                <a:tc>
                  <a:txBody>
                    <a:bodyPr/>
                    <a:lstStyle/>
                    <a:p>
                      <a:pPr algn="l"/>
                      <a:r>
                        <a:rPr lang="ru-RU" sz="1300" dirty="0" smtClean="0"/>
                        <a:t>    </a:t>
                      </a:r>
                      <a:r>
                        <a:rPr lang="ru-RU" sz="1300" dirty="0" smtClean="0">
                          <a:hlinkClick r:id="rId16" action="ppaction://hlinksldjump"/>
                        </a:rPr>
                        <a:t>3.5. Член избирательной комиссии с правом решающего</a:t>
                      </a:r>
                      <a:r>
                        <a:rPr lang="ru-RU" sz="1300" baseline="0" dirty="0" smtClean="0">
                          <a:hlinkClick r:id="rId16" action="ppaction://hlinksldjump"/>
                        </a:rPr>
                        <a:t> голоса</a:t>
                      </a:r>
                      <a:endParaRPr lang="ru-RU" sz="1300" dirty="0"/>
                    </a:p>
                  </a:txBody>
                  <a:tcPr anchor="ctr"/>
                </a:tc>
                <a:tc>
                  <a:txBody>
                    <a:bodyPr/>
                    <a:lstStyle/>
                    <a:p>
                      <a:pPr algn="ctr"/>
                      <a:r>
                        <a:rPr lang="ru-RU" sz="1200" dirty="0" smtClean="0">
                          <a:solidFill>
                            <a:srgbClr val="0000FF"/>
                          </a:solidFill>
                        </a:rPr>
                        <a:t>65</a:t>
                      </a:r>
                      <a:endParaRPr lang="ru-RU" sz="1200" dirty="0">
                        <a:solidFill>
                          <a:srgbClr val="0000FF"/>
                        </a:solidFill>
                      </a:endParaRPr>
                    </a:p>
                  </a:txBody>
                  <a:tcPr/>
                </a:tc>
              </a:tr>
              <a:tr h="214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17" action="ppaction://hlinksldjump"/>
                        </a:rPr>
                        <a:t>3.6. Член избирательной комиссии с правом совещательного</a:t>
                      </a:r>
                      <a:r>
                        <a:rPr lang="ru-RU" sz="1300" baseline="0" dirty="0" smtClean="0">
                          <a:hlinkClick r:id="rId17" action="ppaction://hlinksldjump"/>
                        </a:rPr>
                        <a:t> голоса</a:t>
                      </a:r>
                      <a:endParaRPr lang="ru-RU" sz="1300" dirty="0" smtClean="0"/>
                    </a:p>
                  </a:txBody>
                  <a:tcPr anchor="ctr"/>
                </a:tc>
                <a:tc>
                  <a:txBody>
                    <a:bodyPr/>
                    <a:lstStyle/>
                    <a:p>
                      <a:pPr algn="ctr"/>
                      <a:r>
                        <a:rPr lang="ru-RU" sz="1200" dirty="0" smtClean="0">
                          <a:solidFill>
                            <a:srgbClr val="0000FF"/>
                          </a:solidFill>
                        </a:rPr>
                        <a:t>68</a:t>
                      </a:r>
                      <a:endParaRPr lang="ru-RU" sz="1200" dirty="0">
                        <a:solidFill>
                          <a:srgbClr val="0000FF"/>
                        </a:solidFill>
                      </a:endParaRPr>
                    </a:p>
                  </a:txBody>
                  <a:tcPr/>
                </a:tc>
              </a:tr>
              <a:tr h="214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18" action="ppaction://hlinksldjump"/>
                        </a:rPr>
                        <a:t>3.7. Уполномоченные представители кандидатов</a:t>
                      </a:r>
                      <a:r>
                        <a:rPr lang="ru-RU" sz="1300" baseline="0" dirty="0" smtClean="0">
                          <a:hlinkClick r:id="rId18" action="ppaction://hlinksldjump"/>
                        </a:rPr>
                        <a:t> и избирательных объединений</a:t>
                      </a:r>
                      <a:endParaRPr lang="ru-RU" sz="1300" dirty="0" smtClean="0"/>
                    </a:p>
                  </a:txBody>
                  <a:tcPr anchor="ctr"/>
                </a:tc>
                <a:tc>
                  <a:txBody>
                    <a:bodyPr/>
                    <a:lstStyle/>
                    <a:p>
                      <a:pPr algn="ctr"/>
                      <a:r>
                        <a:rPr lang="ru-RU" sz="1200" dirty="0" smtClean="0">
                          <a:solidFill>
                            <a:srgbClr val="0000FF"/>
                          </a:solidFill>
                        </a:rPr>
                        <a:t>70</a:t>
                      </a:r>
                      <a:endParaRPr lang="ru-RU" sz="1200" dirty="0">
                        <a:solidFill>
                          <a:srgbClr val="0000FF"/>
                        </a:solidFill>
                      </a:endParaRPr>
                    </a:p>
                  </a:txBody>
                  <a:tcPr/>
                </a:tc>
              </a:tr>
              <a:tr h="214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t>    </a:t>
                      </a:r>
                      <a:r>
                        <a:rPr lang="ru-RU" sz="1300" b="0" dirty="0" smtClean="0">
                          <a:hlinkClick r:id="rId19" action="ppaction://hlinksldjump"/>
                        </a:rPr>
                        <a:t>3.8. Доверенное</a:t>
                      </a:r>
                      <a:r>
                        <a:rPr lang="ru-RU" sz="1300" b="0" baseline="0" dirty="0" smtClean="0">
                          <a:hlinkClick r:id="rId19" action="ppaction://hlinksldjump"/>
                        </a:rPr>
                        <a:t> лицо кандидата, избирательного объединения</a:t>
                      </a:r>
                      <a:endParaRPr lang="ru-RU" sz="1300" dirty="0" smtClean="0"/>
                    </a:p>
                  </a:txBody>
                  <a:tcPr anchor="ctr"/>
                </a:tc>
                <a:tc>
                  <a:txBody>
                    <a:bodyPr/>
                    <a:lstStyle/>
                    <a:p>
                      <a:pPr algn="ctr"/>
                      <a:r>
                        <a:rPr lang="ru-RU" sz="1200" dirty="0" smtClean="0">
                          <a:solidFill>
                            <a:srgbClr val="0000FF"/>
                          </a:solidFill>
                        </a:rPr>
                        <a:t>72</a:t>
                      </a:r>
                      <a:endParaRPr lang="ru-RU" sz="1200" dirty="0">
                        <a:solidFill>
                          <a:srgbClr val="0000FF"/>
                        </a:solidFill>
                      </a:endParaRPr>
                    </a:p>
                  </a:txBody>
                  <a:tcPr/>
                </a:tc>
              </a:tr>
              <a:tr h="214955">
                <a:tc>
                  <a:txBody>
                    <a:bodyPr/>
                    <a:lstStyle/>
                    <a:p>
                      <a:r>
                        <a:rPr lang="ru-RU" sz="1300" b="0" dirty="0" smtClean="0"/>
                        <a:t>    </a:t>
                      </a:r>
                      <a:r>
                        <a:rPr lang="ru-RU" sz="1300" b="0" dirty="0" smtClean="0">
                          <a:hlinkClick r:id="rId20" action="ppaction://hlinksldjump"/>
                        </a:rPr>
                        <a:t>3.9.</a:t>
                      </a:r>
                      <a:r>
                        <a:rPr lang="ru-RU" sz="1300" b="0" baseline="0" dirty="0" smtClean="0">
                          <a:hlinkClick r:id="rId20" action="ppaction://hlinksldjump"/>
                        </a:rPr>
                        <a:t> Наблюдатель</a:t>
                      </a:r>
                      <a:endParaRPr lang="ru-RU" sz="1300" dirty="0"/>
                    </a:p>
                  </a:txBody>
                  <a:tcPr/>
                </a:tc>
                <a:tc>
                  <a:txBody>
                    <a:bodyPr/>
                    <a:lstStyle/>
                    <a:p>
                      <a:pPr algn="ctr"/>
                      <a:r>
                        <a:rPr lang="ru-RU" sz="1200" dirty="0" smtClean="0">
                          <a:solidFill>
                            <a:srgbClr val="0000FF"/>
                          </a:solidFill>
                        </a:rPr>
                        <a:t>74</a:t>
                      </a:r>
                      <a:endParaRPr lang="ru-RU" sz="1200" dirty="0">
                        <a:solidFill>
                          <a:srgbClr val="0000FF"/>
                        </a:solidFill>
                      </a:endParaRPr>
                    </a:p>
                  </a:txBody>
                  <a:tcPr/>
                </a:tc>
              </a:tr>
              <a:tr h="214955">
                <a:tc>
                  <a:txBody>
                    <a:bodyPr/>
                    <a:lstStyle/>
                    <a:p>
                      <a:r>
                        <a:rPr lang="ru-RU" sz="1300" dirty="0" smtClean="0"/>
                        <a:t>    </a:t>
                      </a:r>
                      <a:r>
                        <a:rPr lang="ru-RU" sz="1300" dirty="0" smtClean="0">
                          <a:hlinkClick r:id="rId21" action="ppaction://hlinksldjump"/>
                        </a:rPr>
                        <a:t>3.10. Средства</a:t>
                      </a:r>
                      <a:r>
                        <a:rPr lang="ru-RU" sz="1300" baseline="0" dirty="0" smtClean="0">
                          <a:hlinkClick r:id="rId21" action="ppaction://hlinksldjump"/>
                        </a:rPr>
                        <a:t> массовой информации</a:t>
                      </a:r>
                      <a:endParaRPr lang="ru-RU" sz="1300" dirty="0"/>
                    </a:p>
                  </a:txBody>
                  <a:tcPr/>
                </a:tc>
                <a:tc>
                  <a:txBody>
                    <a:bodyPr/>
                    <a:lstStyle/>
                    <a:p>
                      <a:pPr algn="ctr"/>
                      <a:r>
                        <a:rPr lang="ru-RU" sz="1200" dirty="0" smtClean="0">
                          <a:solidFill>
                            <a:srgbClr val="0000FF"/>
                          </a:solidFill>
                        </a:rPr>
                        <a:t>87</a:t>
                      </a:r>
                      <a:endParaRPr lang="ru-RU" sz="1200" dirty="0">
                        <a:solidFill>
                          <a:srgbClr val="0000FF"/>
                        </a:solidFill>
                      </a:endParaRPr>
                    </a:p>
                  </a:txBody>
                  <a:tcPr/>
                </a:tc>
              </a:tr>
            </a:tbl>
          </a:graphicData>
        </a:graphic>
      </p:graphicFrame>
      <p:sp>
        <p:nvSpPr>
          <p:cNvPr id="3" name="TextBox 2"/>
          <p:cNvSpPr txBox="1"/>
          <p:nvPr/>
        </p:nvSpPr>
        <p:spPr>
          <a:xfrm>
            <a:off x="395536" y="44625"/>
            <a:ext cx="8496944" cy="288031"/>
          </a:xfrm>
          <a:prstGeom prst="rect">
            <a:avLst/>
          </a:prstGeom>
          <a:noFill/>
        </p:spPr>
        <p:txBody>
          <a:bodyPr wrap="square" rtlCol="0" anchor="ctr" anchorCtr="0">
            <a:noAutofit/>
          </a:bodyPr>
          <a:lstStyle/>
          <a:p>
            <a:pPr algn="ctr"/>
            <a:r>
              <a:rPr lang="ru-RU" sz="2000" b="1" dirty="0" smtClean="0"/>
              <a:t>СОДЕРЖАНИЕ</a:t>
            </a:r>
            <a:endParaRPr lang="ru-RU" sz="2000" b="1" dirty="0"/>
          </a:p>
        </p:txBody>
      </p:sp>
      <p:sp>
        <p:nvSpPr>
          <p:cNvPr id="4" name="Прямоугольник 3"/>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a:t>
            </a:r>
            <a:endParaRPr lang="ru-RU"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19</a:t>
            </a:r>
            <a:endParaRPr lang="ru-RU" b="1" dirty="0">
              <a:solidFill>
                <a:schemeClr val="bg1"/>
              </a:solidFill>
            </a:endParaRPr>
          </a:p>
        </p:txBody>
      </p:sp>
      <p:sp>
        <p:nvSpPr>
          <p:cNvPr id="9" name="Заголовок 1"/>
          <p:cNvSpPr txBox="1">
            <a:spLocks/>
          </p:cNvSpPr>
          <p:nvPr/>
        </p:nvSpPr>
        <p:spPr>
          <a:xfrm>
            <a:off x="107504" y="2636912"/>
            <a:ext cx="8424936" cy="1440160"/>
          </a:xfrm>
          <a:prstGeom prst="rect">
            <a:avLst/>
          </a:prstGeom>
          <a:effectLst>
            <a:innerShdw dir="16800000">
              <a:prstClr val="black"/>
            </a:innerShdw>
          </a:effectLst>
        </p:spPr>
        <p:txBody>
          <a:bodyPr vert="horz" wrap="square" anchor="ctr" anchorCtr="0">
            <a:noAutofit/>
          </a:bodyPr>
          <a:lstStyle/>
          <a:p>
            <a:pPr marL="484632" marR="0" lvl="0" indent="0" algn="ctr" defTabSz="914400" rtl="0" eaLnBrk="1" fontAlgn="auto" latinLnBrk="0" hangingPunct="1">
              <a:lnSpc>
                <a:spcPct val="150000"/>
              </a:lnSpc>
              <a:spcBef>
                <a:spcPct val="0"/>
              </a:spcBef>
              <a:spcAft>
                <a:spcPts val="0"/>
              </a:spcAft>
              <a:buClrTx/>
              <a:buSzTx/>
              <a:buFontTx/>
              <a:buNone/>
              <a:tabLst/>
              <a:defRPr/>
            </a:pPr>
            <a:r>
              <a:rPr kumimoji="0" lang="ru-RU" sz="4400" b="1" i="0" u="none" strike="noStrike" kern="1200" cap="none" spc="0" normalizeH="0" baseline="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2. ИЗБИРАТЕЛЬНЫЕ</a:t>
            </a:r>
            <a:r>
              <a:rPr kumimoji="0" lang="ru-RU" sz="4400" b="1" i="0" u="none" strike="noStrike" kern="1200" cap="none" spc="0" normalizeH="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 </a:t>
            </a:r>
            <a:r>
              <a:rPr kumimoji="0" lang="ru-RU" sz="4400" b="1" i="0" u="none" strike="noStrike" kern="1200" cap="none" spc="0" normalizeH="0" baseline="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СИСТЕМЫ</a:t>
            </a:r>
            <a:endParaRPr kumimoji="0" lang="ru-RU" sz="4400" b="1" i="0" u="none" strike="noStrike" kern="1200" cap="none" spc="0" normalizeH="0" baseline="0" noProof="0" dirty="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51520" y="980728"/>
            <a:ext cx="8640960" cy="2232248"/>
          </a:xfrm>
          <a:prstGeom prst="rect">
            <a:avLst/>
          </a:prstGeom>
          <a:solidFill>
            <a:srgbClr val="FDE4CF"/>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nSpc>
                <a:spcPct val="150000"/>
              </a:lnSpc>
            </a:pPr>
            <a:r>
              <a:rPr lang="ru-RU" b="1" u="sng" dirty="0" smtClean="0">
                <a:solidFill>
                  <a:srgbClr val="002060"/>
                </a:solidFill>
              </a:rPr>
              <a:t>Избирательная система – это:</a:t>
            </a:r>
          </a:p>
          <a:p>
            <a:pPr>
              <a:lnSpc>
                <a:spcPct val="150000"/>
              </a:lnSpc>
            </a:pPr>
            <a:endParaRPr lang="ru-RU" sz="1600" dirty="0">
              <a:solidFill>
                <a:schemeClr val="tx2">
                  <a:lumMod val="75000"/>
                </a:schemeClr>
              </a:solidFill>
            </a:endParaRP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2.1. Виды избирательных систем</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20</a:t>
            </a:r>
            <a:endParaRPr lang="ru-RU" b="1" dirty="0">
              <a:solidFill>
                <a:schemeClr val="bg1"/>
              </a:solidFill>
            </a:endParaRPr>
          </a:p>
        </p:txBody>
      </p:sp>
      <p:sp>
        <p:nvSpPr>
          <p:cNvPr id="6" name="TextBox 5"/>
          <p:cNvSpPr txBox="1"/>
          <p:nvPr/>
        </p:nvSpPr>
        <p:spPr>
          <a:xfrm>
            <a:off x="611560" y="1844824"/>
            <a:ext cx="8280920" cy="864096"/>
          </a:xfrm>
          <a:prstGeom prst="rect">
            <a:avLst/>
          </a:prstGeom>
          <a:solidFill>
            <a:srgbClr val="FDE4CF"/>
          </a:solidFill>
        </p:spPr>
        <p:txBody>
          <a:bodyPr wrap="square" rtlCol="0" anchor="ctr" anchorCtr="0">
            <a:noAutofit/>
          </a:bodyPr>
          <a:lstStyle/>
          <a:p>
            <a:pPr>
              <a:lnSpc>
                <a:spcPct val="150000"/>
              </a:lnSpc>
              <a:buFont typeface="Wingdings" pitchFamily="2" charset="2"/>
              <a:buChar char="Ø"/>
            </a:pPr>
            <a:r>
              <a:rPr lang="ru-RU" sz="1600" dirty="0" smtClean="0">
                <a:solidFill>
                  <a:srgbClr val="002060"/>
                </a:solidFill>
              </a:rPr>
              <a:t> </a:t>
            </a:r>
            <a:r>
              <a:rPr lang="ru-RU" u="sng" dirty="0" smtClean="0">
                <a:solidFill>
                  <a:srgbClr val="002060"/>
                </a:solidFill>
              </a:rPr>
              <a:t>в широком смысле </a:t>
            </a:r>
            <a:r>
              <a:rPr lang="ru-RU" dirty="0" smtClean="0">
                <a:solidFill>
                  <a:srgbClr val="002060"/>
                </a:solidFill>
              </a:rPr>
              <a:t>– совокупность общественных отношений по организации и проведению выборов;</a:t>
            </a:r>
          </a:p>
          <a:p>
            <a:pPr>
              <a:lnSpc>
                <a:spcPct val="150000"/>
              </a:lnSpc>
              <a:buFont typeface="Wingdings" pitchFamily="2" charset="2"/>
              <a:buChar char="Ø"/>
            </a:pPr>
            <a:r>
              <a:rPr lang="ru-RU" dirty="0" smtClean="0">
                <a:solidFill>
                  <a:srgbClr val="002060"/>
                </a:solidFill>
              </a:rPr>
              <a:t> </a:t>
            </a:r>
            <a:r>
              <a:rPr lang="ru-RU" u="sng" dirty="0" smtClean="0">
                <a:solidFill>
                  <a:srgbClr val="002060"/>
                </a:solidFill>
              </a:rPr>
              <a:t>в узком смысле </a:t>
            </a:r>
            <a:r>
              <a:rPr lang="ru-RU" dirty="0" smtClean="0">
                <a:solidFill>
                  <a:srgbClr val="002060"/>
                </a:solidFill>
              </a:rPr>
              <a:t>– способ определения результатов выборов и избранных кандидатов.</a:t>
            </a:r>
          </a:p>
        </p:txBody>
      </p:sp>
      <p:sp>
        <p:nvSpPr>
          <p:cNvPr id="9" name="Овал 8"/>
          <p:cNvSpPr/>
          <p:nvPr/>
        </p:nvSpPr>
        <p:spPr>
          <a:xfrm>
            <a:off x="2915816" y="3356992"/>
            <a:ext cx="3312368" cy="864096"/>
          </a:xfrm>
          <a:prstGeom prst="ellipse">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t="100000" r="100000"/>
            </a:path>
            <a:tileRect l="-100000" b="-100000"/>
          </a:gra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ru-RU" dirty="0" smtClean="0">
                <a:solidFill>
                  <a:srgbClr val="002060"/>
                </a:solidFill>
              </a:rPr>
              <a:t>Виды избирательных систем</a:t>
            </a:r>
          </a:p>
        </p:txBody>
      </p:sp>
      <p:sp>
        <p:nvSpPr>
          <p:cNvPr id="11" name="Овал 10"/>
          <p:cNvSpPr/>
          <p:nvPr/>
        </p:nvSpPr>
        <p:spPr>
          <a:xfrm>
            <a:off x="467544" y="4797152"/>
            <a:ext cx="2376264" cy="792088"/>
          </a:xfrm>
          <a:prstGeom prst="ellipse">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ru-RU" dirty="0" smtClean="0">
                <a:solidFill>
                  <a:srgbClr val="002060"/>
                </a:solidFill>
              </a:rPr>
              <a:t>мажоритарная</a:t>
            </a:r>
          </a:p>
        </p:txBody>
      </p:sp>
      <p:sp>
        <p:nvSpPr>
          <p:cNvPr id="12" name="Овал 11"/>
          <p:cNvSpPr/>
          <p:nvPr/>
        </p:nvSpPr>
        <p:spPr>
          <a:xfrm>
            <a:off x="3131840" y="5229200"/>
            <a:ext cx="2952328" cy="792088"/>
          </a:xfrm>
          <a:prstGeom prst="ellipse">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ru-RU" dirty="0" smtClean="0">
                <a:solidFill>
                  <a:srgbClr val="002060"/>
                </a:solidFill>
              </a:rPr>
              <a:t>пропорциональная</a:t>
            </a:r>
          </a:p>
        </p:txBody>
      </p:sp>
      <p:sp>
        <p:nvSpPr>
          <p:cNvPr id="13" name="Овал 12"/>
          <p:cNvSpPr/>
          <p:nvPr/>
        </p:nvSpPr>
        <p:spPr>
          <a:xfrm>
            <a:off x="6300192" y="4797152"/>
            <a:ext cx="2376264" cy="792088"/>
          </a:xfrm>
          <a:prstGeom prst="ellipse">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ru-RU" dirty="0" smtClean="0">
                <a:solidFill>
                  <a:srgbClr val="002060"/>
                </a:solidFill>
              </a:rPr>
              <a:t>смешанная</a:t>
            </a:r>
          </a:p>
        </p:txBody>
      </p:sp>
      <p:sp>
        <p:nvSpPr>
          <p:cNvPr id="14" name="Стрелка вниз 13"/>
          <p:cNvSpPr/>
          <p:nvPr/>
        </p:nvSpPr>
        <p:spPr>
          <a:xfrm rot="3097447">
            <a:off x="2441108" y="3929170"/>
            <a:ext cx="235752" cy="961740"/>
          </a:xfrm>
          <a:prstGeom prst="downArrow">
            <a:avLst/>
          </a:prstGeom>
          <a:solidFill>
            <a:schemeClr val="accent1">
              <a:lumMod val="60000"/>
              <a:lumOff val="40000"/>
            </a:schemeClr>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7" name="Стрелка вниз 16"/>
          <p:cNvSpPr/>
          <p:nvPr/>
        </p:nvSpPr>
        <p:spPr>
          <a:xfrm>
            <a:off x="4480264" y="4293096"/>
            <a:ext cx="235752" cy="799804"/>
          </a:xfrm>
          <a:prstGeom prst="downArrow">
            <a:avLst/>
          </a:prstGeom>
          <a:solidFill>
            <a:schemeClr val="accent1">
              <a:lumMod val="60000"/>
              <a:lumOff val="40000"/>
            </a:schemeClr>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9" name="Стрелка вниз 18"/>
          <p:cNvSpPr/>
          <p:nvPr/>
        </p:nvSpPr>
        <p:spPr>
          <a:xfrm rot="18665173">
            <a:off x="6390478" y="3929065"/>
            <a:ext cx="235752" cy="961740"/>
          </a:xfrm>
          <a:prstGeom prst="downArrow">
            <a:avLst/>
          </a:prstGeom>
          <a:solidFill>
            <a:schemeClr val="accent1">
              <a:lumMod val="60000"/>
              <a:lumOff val="40000"/>
            </a:schemeClr>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51520" y="836712"/>
            <a:ext cx="8640960" cy="1224136"/>
          </a:xfrm>
          <a:prstGeom prst="rect">
            <a:avLst/>
          </a:prstGeom>
          <a:ln/>
        </p:spPr>
        <p:style>
          <a:lnRef idx="1">
            <a:schemeClr val="dk1"/>
          </a:lnRef>
          <a:fillRef idx="2">
            <a:schemeClr val="dk1"/>
          </a:fillRef>
          <a:effectRef idx="1">
            <a:schemeClr val="dk1"/>
          </a:effectRef>
          <a:fontRef idx="minor">
            <a:schemeClr val="dk1"/>
          </a:fontRef>
        </p:style>
        <p:txBody>
          <a:bodyPr rtlCol="0" anchor="t" anchorCtr="0"/>
          <a:lstStyle/>
          <a:p>
            <a:pPr algn="just">
              <a:lnSpc>
                <a:spcPct val="150000"/>
              </a:lnSpc>
            </a:pPr>
            <a:r>
              <a:rPr lang="ru-RU" sz="1600" dirty="0" smtClean="0">
                <a:solidFill>
                  <a:schemeClr val="tx2">
                    <a:lumMod val="75000"/>
                  </a:schemeClr>
                </a:solidFill>
              </a:rPr>
              <a:t>Мажоритарная система (от англ. </a:t>
            </a:r>
            <a:r>
              <a:rPr lang="en-US" sz="1600" i="1" dirty="0" smtClean="0">
                <a:solidFill>
                  <a:schemeClr val="tx2">
                    <a:lumMod val="75000"/>
                  </a:schemeClr>
                </a:solidFill>
              </a:rPr>
              <a:t>majority </a:t>
            </a:r>
            <a:r>
              <a:rPr lang="en-US" sz="1600" dirty="0" smtClean="0">
                <a:solidFill>
                  <a:schemeClr val="tx2">
                    <a:lumMod val="75000"/>
                  </a:schemeClr>
                </a:solidFill>
              </a:rPr>
              <a:t>– </a:t>
            </a:r>
            <a:r>
              <a:rPr lang="ru-RU" sz="1600" dirty="0" smtClean="0">
                <a:solidFill>
                  <a:schemeClr val="tx2">
                    <a:lumMod val="75000"/>
                  </a:schemeClr>
                </a:solidFill>
              </a:rPr>
              <a:t>большинство) – избирательная система, при которой избранным считается кандидат, набравший наибольшее число </a:t>
            </a:r>
            <a:r>
              <a:rPr lang="en-US" sz="1600" i="1" dirty="0" smtClean="0">
                <a:solidFill>
                  <a:schemeClr val="tx2">
                    <a:lumMod val="75000"/>
                  </a:schemeClr>
                </a:solidFill>
              </a:rPr>
              <a:t> </a:t>
            </a:r>
            <a:r>
              <a:rPr lang="ru-RU" sz="1600" dirty="0" smtClean="0">
                <a:solidFill>
                  <a:schemeClr val="tx2">
                    <a:lumMod val="75000"/>
                  </a:schemeClr>
                </a:solidFill>
              </a:rPr>
              <a:t>голосов; основана на принципе индивидуального представительства.</a:t>
            </a:r>
            <a:endParaRPr lang="ru-RU" sz="1600" i="1" dirty="0">
              <a:solidFill>
                <a:schemeClr val="tx2">
                  <a:lumMod val="75000"/>
                </a:schemeClr>
              </a:solidFill>
            </a:endParaRP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2.1. Виды избирательных систем</a:t>
            </a:r>
            <a:endParaRPr lang="ru-RU" sz="3200" b="1" dirty="0">
              <a:effectLst>
                <a:outerShdw blurRad="38100" dist="38100" dir="2700000" algn="tl">
                  <a:srgbClr val="000000">
                    <a:alpha val="43137"/>
                  </a:srgbClr>
                </a:outerShdw>
              </a:effectLst>
            </a:endParaRPr>
          </a:p>
        </p:txBody>
      </p:sp>
      <p:sp>
        <p:nvSpPr>
          <p:cNvPr id="14" name="Прямоугольник 13"/>
          <p:cNvSpPr/>
          <p:nvPr/>
        </p:nvSpPr>
        <p:spPr>
          <a:xfrm>
            <a:off x="2699792" y="2348880"/>
            <a:ext cx="3744416" cy="360040"/>
          </a:xfrm>
          <a:prstGeom prst="rect">
            <a:avLst/>
          </a:prstGeom>
          <a:gradFill>
            <a:gsLst>
              <a:gs pos="35000">
                <a:schemeClr val="dk2">
                  <a:tint val="40000"/>
                  <a:satMod val="350000"/>
                  <a:alpha val="0"/>
                </a:schemeClr>
              </a:gs>
              <a:gs pos="100000">
                <a:schemeClr val="dk2">
                  <a:tint val="45000"/>
                  <a:shade val="99000"/>
                  <a:satMod val="350000"/>
                </a:schemeClr>
              </a:gs>
              <a:gs pos="100000">
                <a:schemeClr val="dk2">
                  <a:shade val="20000"/>
                  <a:satMod val="255000"/>
                </a:schemeClr>
              </a:gs>
            </a:gsLst>
          </a:gradFill>
          <a:ln/>
        </p:spPr>
        <p:style>
          <a:lnRef idx="1">
            <a:schemeClr val="dk1"/>
          </a:lnRef>
          <a:fillRef idx="1002">
            <a:schemeClr val="dk2"/>
          </a:fillRef>
          <a:effectRef idx="1">
            <a:schemeClr val="dk1"/>
          </a:effectRef>
          <a:fontRef idx="minor">
            <a:schemeClr val="dk1"/>
          </a:fontRef>
        </p:style>
        <p:txBody>
          <a:bodyPr rtlCol="0" anchor="ctr" anchorCtr="0"/>
          <a:lstStyle/>
          <a:p>
            <a:pPr algn="ctr">
              <a:lnSpc>
                <a:spcPct val="150000"/>
              </a:lnSpc>
            </a:pPr>
            <a:r>
              <a:rPr lang="ru-RU" sz="1600" dirty="0" smtClean="0">
                <a:solidFill>
                  <a:schemeClr val="tx2">
                    <a:lumMod val="75000"/>
                  </a:schemeClr>
                </a:solidFill>
              </a:rPr>
              <a:t>Мажоритарная система может быть</a:t>
            </a:r>
            <a:endParaRPr lang="ru-RU" sz="1600" dirty="0">
              <a:solidFill>
                <a:schemeClr val="tx2">
                  <a:lumMod val="75000"/>
                </a:schemeClr>
              </a:solidFill>
            </a:endParaRPr>
          </a:p>
        </p:txBody>
      </p:sp>
      <p:sp>
        <p:nvSpPr>
          <p:cNvPr id="17" name="Прямоугольник 16"/>
          <p:cNvSpPr/>
          <p:nvPr/>
        </p:nvSpPr>
        <p:spPr>
          <a:xfrm>
            <a:off x="467544" y="2996952"/>
            <a:ext cx="3312368" cy="360040"/>
          </a:xfrm>
          <a:prstGeom prst="rect">
            <a:avLst/>
          </a:prstGeom>
          <a:gradFill>
            <a:gsLst>
              <a:gs pos="35000">
                <a:schemeClr val="dk2">
                  <a:tint val="40000"/>
                  <a:satMod val="350000"/>
                  <a:alpha val="0"/>
                </a:schemeClr>
              </a:gs>
              <a:gs pos="100000">
                <a:schemeClr val="dk2">
                  <a:tint val="45000"/>
                  <a:shade val="99000"/>
                  <a:satMod val="350000"/>
                </a:schemeClr>
              </a:gs>
              <a:gs pos="100000">
                <a:schemeClr val="dk2">
                  <a:shade val="20000"/>
                  <a:satMod val="255000"/>
                </a:schemeClr>
              </a:gs>
            </a:gsLst>
          </a:gradFill>
          <a:ln/>
        </p:spPr>
        <p:style>
          <a:lnRef idx="1">
            <a:schemeClr val="dk1"/>
          </a:lnRef>
          <a:fillRef idx="1002">
            <a:schemeClr val="dk2"/>
          </a:fillRef>
          <a:effectRef idx="1">
            <a:schemeClr val="dk1"/>
          </a:effectRef>
          <a:fontRef idx="minor">
            <a:schemeClr val="dk1"/>
          </a:fontRef>
        </p:style>
        <p:txBody>
          <a:bodyPr rtlCol="0" anchor="ctr" anchorCtr="0"/>
          <a:lstStyle/>
          <a:p>
            <a:pPr algn="ctr">
              <a:lnSpc>
                <a:spcPct val="150000"/>
              </a:lnSpc>
            </a:pPr>
            <a:r>
              <a:rPr lang="ru-RU" sz="1600" dirty="0" smtClean="0">
                <a:solidFill>
                  <a:schemeClr val="tx2">
                    <a:lumMod val="75000"/>
                  </a:schemeClr>
                </a:solidFill>
              </a:rPr>
              <a:t>с одномандатными округами</a:t>
            </a:r>
            <a:endParaRPr lang="ru-RU" sz="1600" dirty="0">
              <a:solidFill>
                <a:schemeClr val="tx2">
                  <a:lumMod val="75000"/>
                </a:schemeClr>
              </a:solidFill>
            </a:endParaRPr>
          </a:p>
        </p:txBody>
      </p:sp>
      <p:sp>
        <p:nvSpPr>
          <p:cNvPr id="19" name="Прямоугольник 18"/>
          <p:cNvSpPr/>
          <p:nvPr/>
        </p:nvSpPr>
        <p:spPr>
          <a:xfrm>
            <a:off x="5436096" y="2996952"/>
            <a:ext cx="3168352" cy="360040"/>
          </a:xfrm>
          <a:prstGeom prst="rect">
            <a:avLst/>
          </a:prstGeom>
          <a:gradFill>
            <a:gsLst>
              <a:gs pos="35000">
                <a:schemeClr val="dk2">
                  <a:tint val="40000"/>
                  <a:satMod val="350000"/>
                  <a:alpha val="0"/>
                </a:schemeClr>
              </a:gs>
              <a:gs pos="100000">
                <a:schemeClr val="dk2">
                  <a:tint val="45000"/>
                  <a:shade val="99000"/>
                  <a:satMod val="350000"/>
                </a:schemeClr>
              </a:gs>
              <a:gs pos="100000">
                <a:schemeClr val="dk2">
                  <a:shade val="20000"/>
                  <a:satMod val="255000"/>
                </a:schemeClr>
              </a:gs>
            </a:gsLst>
          </a:gradFill>
          <a:ln/>
        </p:spPr>
        <p:style>
          <a:lnRef idx="1">
            <a:schemeClr val="dk1"/>
          </a:lnRef>
          <a:fillRef idx="1002">
            <a:schemeClr val="dk2"/>
          </a:fillRef>
          <a:effectRef idx="1">
            <a:schemeClr val="dk1"/>
          </a:effectRef>
          <a:fontRef idx="minor">
            <a:schemeClr val="dk1"/>
          </a:fontRef>
        </p:style>
        <p:txBody>
          <a:bodyPr rtlCol="0" anchor="ctr" anchorCtr="0"/>
          <a:lstStyle/>
          <a:p>
            <a:pPr algn="ctr">
              <a:lnSpc>
                <a:spcPct val="150000"/>
              </a:lnSpc>
            </a:pPr>
            <a:r>
              <a:rPr lang="ru-RU" sz="1600" dirty="0" smtClean="0">
                <a:solidFill>
                  <a:schemeClr val="tx2">
                    <a:lumMod val="75000"/>
                  </a:schemeClr>
                </a:solidFill>
              </a:rPr>
              <a:t>с многомандатными округами</a:t>
            </a:r>
            <a:endParaRPr lang="ru-RU" sz="1600" dirty="0">
              <a:solidFill>
                <a:schemeClr val="tx2">
                  <a:lumMod val="75000"/>
                </a:schemeClr>
              </a:solidFill>
            </a:endParaRPr>
          </a:p>
        </p:txBody>
      </p:sp>
      <p:cxnSp>
        <p:nvCxnSpPr>
          <p:cNvPr id="22" name="Прямая со стрелкой 21"/>
          <p:cNvCxnSpPr/>
          <p:nvPr/>
        </p:nvCxnSpPr>
        <p:spPr>
          <a:xfrm>
            <a:off x="2195736" y="2564904"/>
            <a:ext cx="0" cy="43204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2339752" y="3861048"/>
            <a:ext cx="4248472" cy="360040"/>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lnSpc>
                <a:spcPct val="150000"/>
              </a:lnSpc>
            </a:pPr>
            <a:r>
              <a:rPr lang="ru-RU" sz="1600" dirty="0" smtClean="0">
                <a:solidFill>
                  <a:schemeClr val="tx2">
                    <a:lumMod val="75000"/>
                  </a:schemeClr>
                </a:solidFill>
              </a:rPr>
              <a:t>Мажоритарная система также разделяется на </a:t>
            </a:r>
            <a:endParaRPr lang="ru-RU" sz="1600" dirty="0">
              <a:solidFill>
                <a:schemeClr val="tx2">
                  <a:lumMod val="75000"/>
                </a:schemeClr>
              </a:solidFill>
            </a:endParaRPr>
          </a:p>
        </p:txBody>
      </p:sp>
      <p:sp>
        <p:nvSpPr>
          <p:cNvPr id="33" name="Прямоугольник 32"/>
          <p:cNvSpPr/>
          <p:nvPr/>
        </p:nvSpPr>
        <p:spPr>
          <a:xfrm>
            <a:off x="179512" y="4437112"/>
            <a:ext cx="2376264" cy="720080"/>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систему относительного большинства</a:t>
            </a:r>
            <a:endParaRPr lang="ru-RU" sz="1600" dirty="0">
              <a:solidFill>
                <a:schemeClr val="tx2">
                  <a:lumMod val="75000"/>
                </a:schemeClr>
              </a:solidFill>
            </a:endParaRPr>
          </a:p>
        </p:txBody>
      </p:sp>
      <p:sp>
        <p:nvSpPr>
          <p:cNvPr id="34" name="Прямоугольник 33"/>
          <p:cNvSpPr/>
          <p:nvPr/>
        </p:nvSpPr>
        <p:spPr>
          <a:xfrm>
            <a:off x="3131840" y="4437112"/>
            <a:ext cx="3024336" cy="720080"/>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систему абсолютного большинства</a:t>
            </a:r>
            <a:endParaRPr lang="ru-RU" sz="1600" dirty="0">
              <a:solidFill>
                <a:schemeClr val="tx2">
                  <a:lumMod val="75000"/>
                </a:schemeClr>
              </a:solidFill>
            </a:endParaRPr>
          </a:p>
        </p:txBody>
      </p:sp>
      <p:sp>
        <p:nvSpPr>
          <p:cNvPr id="35" name="Прямоугольник 34"/>
          <p:cNvSpPr/>
          <p:nvPr/>
        </p:nvSpPr>
        <p:spPr>
          <a:xfrm>
            <a:off x="6732240" y="4437112"/>
            <a:ext cx="2088232" cy="720080"/>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систему квалифицированного большинства</a:t>
            </a:r>
            <a:endParaRPr lang="ru-RU" sz="1600" dirty="0">
              <a:solidFill>
                <a:schemeClr val="tx2">
                  <a:lumMod val="75000"/>
                </a:schemeClr>
              </a:solidFill>
            </a:endParaRPr>
          </a:p>
        </p:txBody>
      </p:sp>
      <p:cxnSp>
        <p:nvCxnSpPr>
          <p:cNvPr id="40" name="Прямая соединительная линия 39"/>
          <p:cNvCxnSpPr/>
          <p:nvPr/>
        </p:nvCxnSpPr>
        <p:spPr>
          <a:xfrm flipH="1">
            <a:off x="6444208" y="2564904"/>
            <a:ext cx="50405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948264" y="2564904"/>
            <a:ext cx="0" cy="43204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V="1">
            <a:off x="1331640" y="4002968"/>
            <a:ext cx="1008112" cy="2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6588224" y="4002968"/>
            <a:ext cx="1152128" cy="2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a:off x="7740352" y="4005064"/>
            <a:ext cx="0"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flipH="1">
            <a:off x="4644008" y="4221088"/>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a:endCxn id="80" idx="0"/>
          </p:cNvCxnSpPr>
          <p:nvPr/>
        </p:nvCxnSpPr>
        <p:spPr>
          <a:xfrm>
            <a:off x="1331640" y="5157192"/>
            <a:ext cx="0"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179512" y="5445224"/>
            <a:ext cx="2376264" cy="1008112"/>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избранным является кандидат, набравший голосов больше любого другого кандидата</a:t>
            </a:r>
            <a:endParaRPr lang="ru-RU" sz="1600" dirty="0">
              <a:solidFill>
                <a:schemeClr val="tx2">
                  <a:lumMod val="75000"/>
                </a:schemeClr>
              </a:solidFill>
            </a:endParaRPr>
          </a:p>
        </p:txBody>
      </p:sp>
      <p:sp>
        <p:nvSpPr>
          <p:cNvPr id="94" name="Прямоугольник 93"/>
          <p:cNvSpPr/>
          <p:nvPr/>
        </p:nvSpPr>
        <p:spPr>
          <a:xfrm>
            <a:off x="3131840" y="5445224"/>
            <a:ext cx="3024336" cy="1008112"/>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избранным является кандидат, набравший более половины (50%+1) голосов; выборы могут проводиться в два тура</a:t>
            </a:r>
            <a:endParaRPr lang="ru-RU" sz="1600" dirty="0">
              <a:solidFill>
                <a:schemeClr val="tx2">
                  <a:lumMod val="75000"/>
                </a:schemeClr>
              </a:solidFill>
            </a:endParaRPr>
          </a:p>
        </p:txBody>
      </p:sp>
      <p:cxnSp>
        <p:nvCxnSpPr>
          <p:cNvPr id="95" name="Прямая со стрелкой 94"/>
          <p:cNvCxnSpPr/>
          <p:nvPr/>
        </p:nvCxnSpPr>
        <p:spPr>
          <a:xfrm>
            <a:off x="1331640" y="4005064"/>
            <a:ext cx="0"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endCxn id="94" idx="0"/>
          </p:cNvCxnSpPr>
          <p:nvPr/>
        </p:nvCxnSpPr>
        <p:spPr>
          <a:xfrm flipH="1">
            <a:off x="4644008" y="5157192"/>
            <a:ext cx="0"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endCxn id="98" idx="0"/>
          </p:cNvCxnSpPr>
          <p:nvPr/>
        </p:nvCxnSpPr>
        <p:spPr>
          <a:xfrm flipH="1">
            <a:off x="7776356" y="5157192"/>
            <a:ext cx="0"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8" name="Прямоугольник 97"/>
          <p:cNvSpPr/>
          <p:nvPr/>
        </p:nvSpPr>
        <p:spPr>
          <a:xfrm>
            <a:off x="6732240" y="5445224"/>
            <a:ext cx="2088232" cy="1008112"/>
          </a:xfrm>
          <a:prstGeom prst="rect">
            <a:avLst/>
          </a:prstGeom>
          <a:gradFill>
            <a:gsLst>
              <a:gs pos="0">
                <a:schemeClr val="accent1">
                  <a:lumMod val="20000"/>
                  <a:lumOff val="80000"/>
                </a:schemeClr>
              </a:gs>
              <a:gs pos="35000">
                <a:schemeClr val="accent1">
                  <a:lumMod val="20000"/>
                  <a:lumOff val="80000"/>
                </a:schemeClr>
              </a:gs>
              <a:gs pos="100000">
                <a:schemeClr val="bg1"/>
              </a:gs>
            </a:gsLst>
            <a:lin ang="3600000" scaled="0"/>
          </a:gra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r>
              <a:rPr lang="ru-RU" sz="1600" dirty="0" smtClean="0">
                <a:solidFill>
                  <a:schemeClr val="tx2">
                    <a:lumMod val="75000"/>
                  </a:schemeClr>
                </a:solidFill>
              </a:rPr>
              <a:t>избранным является кандидат, набравший точно указанное количество голосов</a:t>
            </a:r>
            <a:endParaRPr lang="ru-RU" sz="1600" dirty="0">
              <a:solidFill>
                <a:schemeClr val="tx2">
                  <a:lumMod val="7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21</a:t>
            </a:r>
            <a:endParaRPr lang="ru-RU" b="1" dirty="0">
              <a:solidFill>
                <a:schemeClr val="bg1"/>
              </a:solidFill>
            </a:endParaRPr>
          </a:p>
        </p:txBody>
      </p:sp>
      <p:cxnSp>
        <p:nvCxnSpPr>
          <p:cNvPr id="100" name="Прямая соединительная линия 99"/>
          <p:cNvCxnSpPr/>
          <p:nvPr/>
        </p:nvCxnSpPr>
        <p:spPr>
          <a:xfrm flipH="1">
            <a:off x="2195736" y="2564904"/>
            <a:ext cx="50405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179512" y="764704"/>
            <a:ext cx="8784976" cy="1080120"/>
          </a:xfrm>
          <a:prstGeom prst="rect">
            <a:avLst/>
          </a:prstGeom>
          <a:gradFill>
            <a:gsLst>
              <a:gs pos="100000">
                <a:schemeClr val="accent3">
                  <a:tint val="50000"/>
                  <a:satMod val="300000"/>
                  <a:alpha val="30000"/>
                </a:schemeClr>
              </a:gs>
              <a:gs pos="35000">
                <a:schemeClr val="accent3">
                  <a:tint val="37000"/>
                  <a:satMod val="300000"/>
                </a:schemeClr>
              </a:gs>
              <a:gs pos="45000">
                <a:schemeClr val="accent3">
                  <a:tint val="15000"/>
                  <a:satMod val="350000"/>
                </a:schemeClr>
              </a:gs>
            </a:gsLst>
            <a:lin ang="1200000" scaled="0"/>
          </a:gra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just"/>
            <a:r>
              <a:rPr lang="ru-RU" sz="1600" b="1" dirty="0" smtClean="0">
                <a:solidFill>
                  <a:schemeClr val="tx2">
                    <a:lumMod val="75000"/>
                  </a:schemeClr>
                </a:solidFill>
              </a:rPr>
              <a:t>Пропорциональная избирательная система </a:t>
            </a:r>
            <a:r>
              <a:rPr lang="ru-RU" sz="1600" dirty="0" smtClean="0">
                <a:solidFill>
                  <a:schemeClr val="tx2">
                    <a:lumMod val="75000"/>
                  </a:schemeClr>
                </a:solidFill>
              </a:rPr>
              <a:t>– избирательная система, при которой места в выборном органе власти распределяются между списками кандидатов, выдвинутых политическими партиями пропорционально числу голосов, поданных за соответствующие списки; основана на принципе партийного представительства.</a:t>
            </a:r>
            <a:endParaRPr lang="ru-RU" sz="1600" i="1" dirty="0">
              <a:solidFill>
                <a:schemeClr val="tx2">
                  <a:lumMod val="75000"/>
                </a:schemeClr>
              </a:solidFill>
            </a:endParaRP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2.1. Виды избирательных систем</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22</a:t>
            </a:r>
            <a:endParaRPr lang="ru-RU" b="1" dirty="0">
              <a:solidFill>
                <a:schemeClr val="bg1"/>
              </a:solidFill>
            </a:endParaRPr>
          </a:p>
        </p:txBody>
      </p:sp>
      <p:sp>
        <p:nvSpPr>
          <p:cNvPr id="29" name="Прямоугольник 28"/>
          <p:cNvSpPr/>
          <p:nvPr/>
        </p:nvSpPr>
        <p:spPr>
          <a:xfrm>
            <a:off x="179512" y="1916832"/>
            <a:ext cx="8784976" cy="504056"/>
          </a:xfrm>
          <a:prstGeom prst="rect">
            <a:avLst/>
          </a:prstGeom>
          <a:gradFill>
            <a:gsLst>
              <a:gs pos="100000">
                <a:schemeClr val="accent3">
                  <a:tint val="50000"/>
                  <a:satMod val="300000"/>
                  <a:alpha val="30000"/>
                </a:schemeClr>
              </a:gs>
              <a:gs pos="35000">
                <a:schemeClr val="accent3">
                  <a:tint val="37000"/>
                  <a:satMod val="300000"/>
                </a:schemeClr>
              </a:gs>
              <a:gs pos="45000">
                <a:schemeClr val="accent3">
                  <a:tint val="15000"/>
                  <a:satMod val="350000"/>
                </a:schemeClr>
              </a:gs>
            </a:gsLst>
            <a:lin ang="1200000" scaled="0"/>
          </a:gra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just"/>
            <a:r>
              <a:rPr lang="ru-RU" sz="1600" b="1" dirty="0" smtClean="0">
                <a:solidFill>
                  <a:schemeClr val="tx2">
                    <a:lumMod val="75000"/>
                  </a:schemeClr>
                </a:solidFill>
              </a:rPr>
              <a:t>Заградительный барьер </a:t>
            </a:r>
            <a:r>
              <a:rPr lang="ru-RU" sz="1600" dirty="0" smtClean="0">
                <a:solidFill>
                  <a:schemeClr val="tx2">
                    <a:lumMod val="75000"/>
                  </a:schemeClr>
                </a:solidFill>
              </a:rPr>
              <a:t>– процент голосов избирателей, который необходимо получить списку, чтобы быть допущенным к распределению мандатов.</a:t>
            </a:r>
            <a:endParaRPr lang="ru-RU" sz="1600" i="1" dirty="0">
              <a:solidFill>
                <a:schemeClr val="tx2">
                  <a:lumMod val="75000"/>
                </a:schemeClr>
              </a:solidFill>
            </a:endParaRPr>
          </a:p>
        </p:txBody>
      </p:sp>
      <p:sp>
        <p:nvSpPr>
          <p:cNvPr id="31" name="Прямоугольник 30"/>
          <p:cNvSpPr/>
          <p:nvPr/>
        </p:nvSpPr>
        <p:spPr>
          <a:xfrm>
            <a:off x="179512" y="2492896"/>
            <a:ext cx="8784976" cy="792088"/>
          </a:xfrm>
          <a:prstGeom prst="rect">
            <a:avLst/>
          </a:prstGeom>
          <a:gradFill>
            <a:gsLst>
              <a:gs pos="100000">
                <a:schemeClr val="accent3">
                  <a:tint val="50000"/>
                  <a:satMod val="300000"/>
                  <a:alpha val="30000"/>
                </a:schemeClr>
              </a:gs>
              <a:gs pos="35000">
                <a:schemeClr val="accent3">
                  <a:tint val="37000"/>
                  <a:satMod val="300000"/>
                </a:schemeClr>
              </a:gs>
              <a:gs pos="45000">
                <a:schemeClr val="accent3">
                  <a:tint val="15000"/>
                  <a:satMod val="350000"/>
                </a:schemeClr>
              </a:gs>
            </a:gsLst>
            <a:lin ang="1200000" scaled="0"/>
          </a:gra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just"/>
            <a:r>
              <a:rPr lang="ru-RU" sz="1600" b="1" dirty="0" smtClean="0">
                <a:solidFill>
                  <a:schemeClr val="tx2">
                    <a:lumMod val="75000"/>
                  </a:schemeClr>
                </a:solidFill>
              </a:rPr>
              <a:t>Открытые списки </a:t>
            </a:r>
            <a:r>
              <a:rPr lang="ru-RU" sz="1600" dirty="0" smtClean="0">
                <a:solidFill>
                  <a:schemeClr val="tx2">
                    <a:lumMod val="75000"/>
                  </a:schemeClr>
                </a:solidFill>
              </a:rPr>
              <a:t>– разновидность пропорциональной системы, при которой избиратель голосует не только за список, но и за конкретных кандидатов внутри списка (т.е. получение мандата зависит не только от воли партии, поставившей кандидата на определённое место в списке).</a:t>
            </a:r>
            <a:endParaRPr lang="ru-RU" sz="1600" i="1" dirty="0">
              <a:solidFill>
                <a:schemeClr val="tx2">
                  <a:lumMod val="75000"/>
                </a:schemeClr>
              </a:solidFill>
            </a:endParaRPr>
          </a:p>
        </p:txBody>
      </p:sp>
      <p:sp>
        <p:nvSpPr>
          <p:cNvPr id="36" name="Прямоугольник 35"/>
          <p:cNvSpPr/>
          <p:nvPr/>
        </p:nvSpPr>
        <p:spPr>
          <a:xfrm>
            <a:off x="179512" y="4221088"/>
            <a:ext cx="8784976" cy="288032"/>
          </a:xfrm>
          <a:prstGeom prst="rect">
            <a:avLst/>
          </a:prstGeom>
          <a:gradFill>
            <a:gsLst>
              <a:gs pos="100000">
                <a:schemeClr val="accent3">
                  <a:tint val="50000"/>
                  <a:satMod val="300000"/>
                  <a:alpha val="30000"/>
                </a:schemeClr>
              </a:gs>
              <a:gs pos="35000">
                <a:schemeClr val="accent3">
                  <a:tint val="37000"/>
                  <a:satMod val="300000"/>
                </a:schemeClr>
              </a:gs>
              <a:gs pos="45000">
                <a:schemeClr val="accent3">
                  <a:tint val="15000"/>
                  <a:satMod val="350000"/>
                </a:schemeClr>
              </a:gs>
            </a:gsLst>
            <a:lin ang="1200000" scaled="0"/>
          </a:gra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just"/>
            <a:r>
              <a:rPr lang="ru-RU" sz="1600" b="1" dirty="0" smtClean="0">
                <a:solidFill>
                  <a:schemeClr val="tx2">
                    <a:lumMod val="75000"/>
                  </a:schemeClr>
                </a:solidFill>
              </a:rPr>
              <a:t>Смешанная избирательная система </a:t>
            </a:r>
            <a:r>
              <a:rPr lang="ru-RU" sz="1600" dirty="0" smtClean="0">
                <a:solidFill>
                  <a:schemeClr val="tx2">
                    <a:lumMod val="75000"/>
                  </a:schemeClr>
                </a:solidFill>
              </a:rPr>
              <a:t>– сочетание мажоритарной и пропорциональной систем.</a:t>
            </a:r>
            <a:endParaRPr lang="ru-RU" sz="1600" i="1" dirty="0">
              <a:solidFill>
                <a:schemeClr val="tx2">
                  <a:lumMod val="75000"/>
                </a:schemeClr>
              </a:solidFill>
            </a:endParaRPr>
          </a:p>
        </p:txBody>
      </p:sp>
      <p:sp>
        <p:nvSpPr>
          <p:cNvPr id="37" name="Прямоугольник 36"/>
          <p:cNvSpPr/>
          <p:nvPr/>
        </p:nvSpPr>
        <p:spPr>
          <a:xfrm>
            <a:off x="179512" y="3356992"/>
            <a:ext cx="8784976" cy="792088"/>
          </a:xfrm>
          <a:prstGeom prst="rect">
            <a:avLst/>
          </a:prstGeom>
          <a:gradFill>
            <a:gsLst>
              <a:gs pos="100000">
                <a:schemeClr val="accent3">
                  <a:tint val="50000"/>
                  <a:satMod val="300000"/>
                  <a:alpha val="30000"/>
                </a:schemeClr>
              </a:gs>
              <a:gs pos="35000">
                <a:schemeClr val="accent3">
                  <a:tint val="37000"/>
                  <a:satMod val="300000"/>
                </a:schemeClr>
              </a:gs>
              <a:gs pos="45000">
                <a:schemeClr val="accent3">
                  <a:tint val="15000"/>
                  <a:satMod val="350000"/>
                </a:schemeClr>
              </a:gs>
            </a:gsLst>
            <a:lin ang="1200000" scaled="0"/>
          </a:gra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just"/>
            <a:r>
              <a:rPr lang="ru-RU" sz="1600" b="1" dirty="0" smtClean="0">
                <a:solidFill>
                  <a:schemeClr val="tx2">
                    <a:lumMod val="75000"/>
                  </a:schemeClr>
                </a:solidFill>
              </a:rPr>
              <a:t>Федеральная часть списка </a:t>
            </a:r>
            <a:r>
              <a:rPr lang="ru-RU" sz="1600" dirty="0" smtClean="0">
                <a:solidFill>
                  <a:schemeClr val="tx2">
                    <a:lumMod val="75000"/>
                  </a:schemeClr>
                </a:solidFill>
              </a:rPr>
              <a:t>(2007 г. – 3 кандидата; 2011 г. – 10) и </a:t>
            </a:r>
            <a:r>
              <a:rPr lang="ru-RU" sz="1600" b="1" dirty="0" smtClean="0">
                <a:solidFill>
                  <a:schemeClr val="tx2">
                    <a:lumMod val="75000"/>
                  </a:schemeClr>
                </a:solidFill>
              </a:rPr>
              <a:t>региональные группы </a:t>
            </a:r>
            <a:r>
              <a:rPr lang="ru-RU" sz="1600" dirty="0" smtClean="0">
                <a:solidFill>
                  <a:schemeClr val="tx2">
                    <a:lumMod val="75000"/>
                  </a:schemeClr>
                </a:solidFill>
              </a:rPr>
              <a:t>(2011 г. – не менее 70; более 1,3 млн. избирателей) – в бюллетень включались все кандидаты из федеральной части  и три кандидата из соответствующей региональной группы</a:t>
            </a:r>
            <a:endParaRPr lang="ru-RU" sz="1600" i="1" dirty="0">
              <a:solidFill>
                <a:schemeClr val="tx2">
                  <a:lumMod val="75000"/>
                </a:schemeClr>
              </a:solidFill>
            </a:endParaRPr>
          </a:p>
        </p:txBody>
      </p:sp>
      <p:sp>
        <p:nvSpPr>
          <p:cNvPr id="41" name="Прямоугольник 40"/>
          <p:cNvSpPr/>
          <p:nvPr/>
        </p:nvSpPr>
        <p:spPr>
          <a:xfrm>
            <a:off x="1835696" y="5229200"/>
            <a:ext cx="1440160" cy="288032"/>
          </a:xfrm>
          <a:prstGeom prst="rect">
            <a:avLst/>
          </a:prstGeom>
          <a:solidFill>
            <a:srgbClr val="FFFF99"/>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ru-RU" sz="1600" dirty="0" smtClean="0">
                <a:solidFill>
                  <a:schemeClr val="accent2">
                    <a:lumMod val="50000"/>
                  </a:schemeClr>
                </a:solidFill>
              </a:rPr>
              <a:t>параллельная</a:t>
            </a:r>
            <a:endParaRPr lang="ru-RU" sz="1600" i="1" dirty="0">
              <a:solidFill>
                <a:schemeClr val="accent2">
                  <a:lumMod val="50000"/>
                </a:schemeClr>
              </a:solidFill>
            </a:endParaRPr>
          </a:p>
        </p:txBody>
      </p:sp>
      <p:sp>
        <p:nvSpPr>
          <p:cNvPr id="42" name="Прямоугольник 41"/>
          <p:cNvSpPr/>
          <p:nvPr/>
        </p:nvSpPr>
        <p:spPr>
          <a:xfrm>
            <a:off x="5868144" y="5229200"/>
            <a:ext cx="1440160" cy="288032"/>
          </a:xfrm>
          <a:prstGeom prst="rect">
            <a:avLst/>
          </a:prstGeom>
          <a:solidFill>
            <a:srgbClr val="FFFF99"/>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ru-RU" sz="1600" dirty="0" smtClean="0">
                <a:solidFill>
                  <a:schemeClr val="accent2">
                    <a:lumMod val="50000"/>
                  </a:schemeClr>
                </a:solidFill>
              </a:rPr>
              <a:t>связанная</a:t>
            </a:r>
            <a:endParaRPr lang="ru-RU" sz="1600" i="1" dirty="0">
              <a:solidFill>
                <a:schemeClr val="accent2">
                  <a:lumMod val="50000"/>
                </a:schemeClr>
              </a:solidFill>
            </a:endParaRPr>
          </a:p>
        </p:txBody>
      </p:sp>
      <p:cxnSp>
        <p:nvCxnSpPr>
          <p:cNvPr id="14" name="Прямая соединительная линия 13"/>
          <p:cNvCxnSpPr>
            <a:stCxn id="39" idx="1"/>
          </p:cNvCxnSpPr>
          <p:nvPr/>
        </p:nvCxnSpPr>
        <p:spPr>
          <a:xfrm flipH="1">
            <a:off x="2555776" y="4869160"/>
            <a:ext cx="360040" cy="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41" idx="0"/>
          </p:cNvCxnSpPr>
          <p:nvPr/>
        </p:nvCxnSpPr>
        <p:spPr>
          <a:xfrm>
            <a:off x="2555776" y="4869160"/>
            <a:ext cx="0" cy="360040"/>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6300192" y="4869160"/>
            <a:ext cx="360040" cy="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6660232" y="4869160"/>
            <a:ext cx="0" cy="360040"/>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827584" y="5733256"/>
            <a:ext cx="3456384" cy="864096"/>
          </a:xfrm>
          <a:prstGeom prst="rect">
            <a:avLst/>
          </a:prstGeom>
          <a:solidFill>
            <a:srgbClr val="FFFF99"/>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ru-RU" sz="1500" dirty="0" smtClean="0">
                <a:solidFill>
                  <a:schemeClr val="accent2">
                    <a:lumMod val="50000"/>
                  </a:schemeClr>
                </a:solidFill>
              </a:rPr>
              <a:t>распределение мандатов происходит независимо от результатов голосования по пропорциональной системе </a:t>
            </a:r>
            <a:endParaRPr lang="ru-RU" sz="1500" i="1" dirty="0">
              <a:solidFill>
                <a:schemeClr val="accent2">
                  <a:lumMod val="50000"/>
                </a:schemeClr>
              </a:solidFill>
            </a:endParaRPr>
          </a:p>
        </p:txBody>
      </p:sp>
      <p:sp>
        <p:nvSpPr>
          <p:cNvPr id="26" name="Прямоугольник 25"/>
          <p:cNvSpPr/>
          <p:nvPr/>
        </p:nvSpPr>
        <p:spPr>
          <a:xfrm>
            <a:off x="4932040" y="5733256"/>
            <a:ext cx="3456384" cy="864096"/>
          </a:xfrm>
          <a:prstGeom prst="rect">
            <a:avLst/>
          </a:prstGeom>
          <a:solidFill>
            <a:srgbClr val="FFFF99"/>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ru-RU" sz="1500" dirty="0" smtClean="0">
                <a:solidFill>
                  <a:schemeClr val="accent2">
                    <a:lumMod val="50000"/>
                  </a:schemeClr>
                </a:solidFill>
              </a:rPr>
              <a:t>распределение мандатов происходит с учётом результатов голосования по пропорциональной системе </a:t>
            </a:r>
            <a:endParaRPr lang="ru-RU" sz="1500" i="1" dirty="0">
              <a:solidFill>
                <a:schemeClr val="accent2">
                  <a:lumMod val="50000"/>
                </a:schemeClr>
              </a:solidFill>
            </a:endParaRPr>
          </a:p>
        </p:txBody>
      </p:sp>
      <p:cxnSp>
        <p:nvCxnSpPr>
          <p:cNvPr id="27" name="Прямая со стрелкой 26"/>
          <p:cNvCxnSpPr>
            <a:stCxn id="41" idx="2"/>
          </p:cNvCxnSpPr>
          <p:nvPr/>
        </p:nvCxnSpPr>
        <p:spPr>
          <a:xfrm>
            <a:off x="2555776" y="5517232"/>
            <a:ext cx="0" cy="216024"/>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6660232" y="5517232"/>
            <a:ext cx="0" cy="216024"/>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2915816" y="4725144"/>
            <a:ext cx="3384376" cy="288032"/>
          </a:xfrm>
          <a:prstGeom prst="rect">
            <a:avLst/>
          </a:prstGeom>
          <a:solidFill>
            <a:srgbClr val="FFFF99"/>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ru-RU" sz="1600" dirty="0" smtClean="0">
                <a:solidFill>
                  <a:schemeClr val="accent2">
                    <a:lumMod val="50000"/>
                  </a:schemeClr>
                </a:solidFill>
              </a:rPr>
              <a:t>Смешанная система может быть </a:t>
            </a:r>
            <a:endParaRPr lang="ru-RU" sz="1600" i="1" dirty="0">
              <a:solidFill>
                <a:schemeClr val="accent2">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2.1. Виды избирательных систем</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23</a:t>
            </a:r>
            <a:endParaRPr lang="ru-RU" b="1" dirty="0">
              <a:solidFill>
                <a:schemeClr val="bg1"/>
              </a:solidFill>
            </a:endParaRPr>
          </a:p>
        </p:txBody>
      </p:sp>
      <p:sp>
        <p:nvSpPr>
          <p:cNvPr id="28" name="Прямоугольник 27"/>
          <p:cNvSpPr/>
          <p:nvPr/>
        </p:nvSpPr>
        <p:spPr>
          <a:xfrm>
            <a:off x="1043608" y="1196752"/>
            <a:ext cx="7128792" cy="504056"/>
          </a:xfrm>
          <a:prstGeom prst="rect">
            <a:avLst/>
          </a:prstGeom>
          <a:solidFill>
            <a:schemeClr val="accent5">
              <a:lumMod val="5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rPr>
              <a:t>Основные типы избирательных систем</a:t>
            </a:r>
            <a:endParaRPr lang="ru-RU" sz="2400" dirty="0">
              <a:solidFill>
                <a:schemeClr val="bg1"/>
              </a:solidFill>
            </a:endParaRPr>
          </a:p>
        </p:txBody>
      </p:sp>
      <p:cxnSp>
        <p:nvCxnSpPr>
          <p:cNvPr id="34" name="Прямая соединительная линия 33"/>
          <p:cNvCxnSpPr/>
          <p:nvPr/>
        </p:nvCxnSpPr>
        <p:spPr>
          <a:xfrm>
            <a:off x="1115616" y="1700808"/>
            <a:ext cx="0" cy="352839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1619672" y="3573016"/>
            <a:ext cx="2808312" cy="576064"/>
          </a:xfrm>
          <a:prstGeom prst="rect">
            <a:avLst/>
          </a:prstGeom>
          <a:solidFill>
            <a:schemeClr val="accent5">
              <a:lumMod val="75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bg1"/>
                </a:solidFill>
              </a:rPr>
              <a:t>пропорциональные</a:t>
            </a:r>
            <a:endParaRPr lang="ru-RU" sz="2200" dirty="0">
              <a:solidFill>
                <a:schemeClr val="bg1"/>
              </a:solidFill>
            </a:endParaRPr>
          </a:p>
        </p:txBody>
      </p:sp>
      <p:sp>
        <p:nvSpPr>
          <p:cNvPr id="38" name="Прямоугольник 37"/>
          <p:cNvSpPr/>
          <p:nvPr/>
        </p:nvSpPr>
        <p:spPr>
          <a:xfrm>
            <a:off x="1619672" y="2132856"/>
            <a:ext cx="2880320" cy="576064"/>
          </a:xfrm>
          <a:prstGeom prst="rect">
            <a:avLst/>
          </a:prstGeom>
          <a:solidFill>
            <a:schemeClr val="accent5">
              <a:lumMod val="75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bg1"/>
                </a:solidFill>
              </a:rPr>
              <a:t>мажоритарные</a:t>
            </a:r>
            <a:endParaRPr lang="ru-RU" sz="2200" dirty="0">
              <a:solidFill>
                <a:schemeClr val="bg1"/>
              </a:solidFill>
            </a:endParaRPr>
          </a:p>
        </p:txBody>
      </p:sp>
      <p:sp>
        <p:nvSpPr>
          <p:cNvPr id="40" name="Прямоугольник 39"/>
          <p:cNvSpPr/>
          <p:nvPr/>
        </p:nvSpPr>
        <p:spPr>
          <a:xfrm>
            <a:off x="1619672" y="4941168"/>
            <a:ext cx="2880320" cy="576064"/>
          </a:xfrm>
          <a:prstGeom prst="rect">
            <a:avLst/>
          </a:prstGeom>
          <a:solidFill>
            <a:schemeClr val="accent5">
              <a:lumMod val="75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smtClean="0">
                <a:solidFill>
                  <a:schemeClr val="bg1"/>
                </a:solidFill>
              </a:rPr>
              <a:t>смешанные</a:t>
            </a:r>
            <a:endParaRPr lang="ru-RU" sz="2200" dirty="0">
              <a:solidFill>
                <a:schemeClr val="bg1"/>
              </a:solidFill>
            </a:endParaRPr>
          </a:p>
        </p:txBody>
      </p:sp>
      <p:cxnSp>
        <p:nvCxnSpPr>
          <p:cNvPr id="49" name="Прямая со стрелкой 48"/>
          <p:cNvCxnSpPr/>
          <p:nvPr/>
        </p:nvCxnSpPr>
        <p:spPr>
          <a:xfrm>
            <a:off x="1115616" y="5229200"/>
            <a:ext cx="504056"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1115616" y="3861048"/>
            <a:ext cx="504056"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1115616" y="2420888"/>
            <a:ext cx="504056"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H="1">
            <a:off x="4427984" y="3852664"/>
            <a:ext cx="792088" cy="83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flipH="1">
            <a:off x="4499992" y="2420888"/>
            <a:ext cx="28803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H="1">
            <a:off x="4499992" y="5229200"/>
            <a:ext cx="72008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5724128" y="4005064"/>
            <a:ext cx="2448272" cy="360040"/>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Открытые списки</a:t>
            </a:r>
            <a:endParaRPr lang="ru-RU" dirty="0">
              <a:solidFill>
                <a:schemeClr val="bg1"/>
              </a:solidFill>
            </a:endParaRPr>
          </a:p>
        </p:txBody>
      </p:sp>
      <p:cxnSp>
        <p:nvCxnSpPr>
          <p:cNvPr id="80" name="Прямая соединительная линия 79"/>
          <p:cNvCxnSpPr/>
          <p:nvPr/>
        </p:nvCxnSpPr>
        <p:spPr>
          <a:xfrm>
            <a:off x="5220072" y="3573016"/>
            <a:ext cx="0" cy="648072"/>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5724128" y="3429000"/>
            <a:ext cx="2448272" cy="360040"/>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Закрытые списки</a:t>
            </a:r>
            <a:endParaRPr lang="ru-RU" dirty="0">
              <a:solidFill>
                <a:schemeClr val="bg1"/>
              </a:solidFill>
            </a:endParaRPr>
          </a:p>
        </p:txBody>
      </p:sp>
      <p:cxnSp>
        <p:nvCxnSpPr>
          <p:cNvPr id="93" name="Прямая со стрелкой 92"/>
          <p:cNvCxnSpPr/>
          <p:nvPr/>
        </p:nvCxnSpPr>
        <p:spPr>
          <a:xfrm>
            <a:off x="5220072" y="4221088"/>
            <a:ext cx="504000"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5220072" y="3573016"/>
            <a:ext cx="504000"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4788024" y="2060848"/>
            <a:ext cx="0" cy="72008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5220072" y="4941168"/>
            <a:ext cx="0" cy="648072"/>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a:off x="5220072" y="4941168"/>
            <a:ext cx="504000"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5220072" y="5589240"/>
            <a:ext cx="504000"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Прямоугольник 99"/>
          <p:cNvSpPr/>
          <p:nvPr/>
        </p:nvSpPr>
        <p:spPr>
          <a:xfrm>
            <a:off x="5724128" y="4797152"/>
            <a:ext cx="2448272" cy="360040"/>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Связанная</a:t>
            </a:r>
            <a:endParaRPr lang="ru-RU" dirty="0">
              <a:solidFill>
                <a:schemeClr val="bg1"/>
              </a:solidFill>
            </a:endParaRPr>
          </a:p>
        </p:txBody>
      </p:sp>
      <p:sp>
        <p:nvSpPr>
          <p:cNvPr id="101" name="Прямоугольник 100"/>
          <p:cNvSpPr/>
          <p:nvPr/>
        </p:nvSpPr>
        <p:spPr>
          <a:xfrm>
            <a:off x="5724128" y="5373216"/>
            <a:ext cx="2448272" cy="360040"/>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Параллельная</a:t>
            </a:r>
            <a:endParaRPr lang="ru-RU" dirty="0">
              <a:solidFill>
                <a:schemeClr val="bg1"/>
              </a:solidFill>
            </a:endParaRPr>
          </a:p>
        </p:txBody>
      </p:sp>
      <p:sp>
        <p:nvSpPr>
          <p:cNvPr id="102" name="Прямоугольник 101"/>
          <p:cNvSpPr/>
          <p:nvPr/>
        </p:nvSpPr>
        <p:spPr>
          <a:xfrm>
            <a:off x="5076056" y="1772816"/>
            <a:ext cx="3096344" cy="576064"/>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Относительного большинства (в один тур голосования)</a:t>
            </a:r>
            <a:endParaRPr lang="ru-RU" dirty="0">
              <a:solidFill>
                <a:schemeClr val="bg1"/>
              </a:solidFill>
            </a:endParaRPr>
          </a:p>
        </p:txBody>
      </p:sp>
      <p:cxnSp>
        <p:nvCxnSpPr>
          <p:cNvPr id="103" name="Прямая со стрелкой 102"/>
          <p:cNvCxnSpPr/>
          <p:nvPr/>
        </p:nvCxnSpPr>
        <p:spPr>
          <a:xfrm>
            <a:off x="4788024" y="2060848"/>
            <a:ext cx="288032"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a:off x="4788024" y="2780928"/>
            <a:ext cx="288032" cy="0"/>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9" name="Прямоугольник 128"/>
          <p:cNvSpPr/>
          <p:nvPr/>
        </p:nvSpPr>
        <p:spPr>
          <a:xfrm>
            <a:off x="5076056" y="2492896"/>
            <a:ext cx="3096344" cy="576064"/>
          </a:xfrm>
          <a:prstGeom prst="rect">
            <a:avLst/>
          </a:prstGeom>
          <a:solidFill>
            <a:srgbClr val="31859C">
              <a:alpha val="80000"/>
            </a:srgb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Абсолютного большинства  </a:t>
            </a:r>
          </a:p>
          <a:p>
            <a:pPr algn="ctr"/>
            <a:r>
              <a:rPr lang="ru-RU" dirty="0" smtClean="0">
                <a:solidFill>
                  <a:schemeClr val="bg1"/>
                </a:solidFill>
              </a:rPr>
              <a:t>(в два тура голосования)</a:t>
            </a:r>
            <a:endParaRPr lang="ru-RU"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764704"/>
          </a:xfrm>
          <a:prstGeom prst="rect">
            <a:avLst/>
          </a:prstGeom>
        </p:spPr>
      </p:pic>
      <p:sp>
        <p:nvSpPr>
          <p:cNvPr id="15" name="Прямоугольник 14"/>
          <p:cNvSpPr/>
          <p:nvPr/>
        </p:nvSpPr>
        <p:spPr>
          <a:xfrm>
            <a:off x="0" y="0"/>
            <a:ext cx="9144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effectLst>
                  <a:outerShdw blurRad="38100" dist="38100" dir="2700000" algn="tl">
                    <a:srgbClr val="000000">
                      <a:alpha val="43137"/>
                    </a:srgbClr>
                  </a:outerShdw>
                </a:effectLst>
              </a:rPr>
              <a:t>2.2. Примеры применения различных избирательных систем</a:t>
            </a:r>
          </a:p>
        </p:txBody>
      </p:sp>
      <p:sp>
        <p:nvSpPr>
          <p:cNvPr id="31" name="Прямоугольник 30"/>
          <p:cNvSpPr/>
          <p:nvPr/>
        </p:nvSpPr>
        <p:spPr>
          <a:xfrm>
            <a:off x="179512" y="908720"/>
            <a:ext cx="8784976" cy="216024"/>
          </a:xfrm>
          <a:prstGeom prst="rect">
            <a:avLst/>
          </a:prstGeom>
          <a:solidFill>
            <a:srgbClr val="FCF5CC">
              <a:alpha val="8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1500" dirty="0" smtClean="0">
                <a:solidFill>
                  <a:schemeClr val="accent1">
                    <a:lumMod val="50000"/>
                  </a:schemeClr>
                </a:solidFill>
              </a:rPr>
              <a:t>1. Президент РФ – мажоритарная система абсолютного большинства.</a:t>
            </a:r>
          </a:p>
        </p:txBody>
      </p:sp>
      <p:sp>
        <p:nvSpPr>
          <p:cNvPr id="32" name="Прямоугольник 31"/>
          <p:cNvSpPr/>
          <p:nvPr/>
        </p:nvSpPr>
        <p:spPr>
          <a:xfrm>
            <a:off x="179512" y="1196752"/>
            <a:ext cx="8784976" cy="216024"/>
          </a:xfrm>
          <a:prstGeom prst="rect">
            <a:avLst/>
          </a:prstGeom>
          <a:solidFill>
            <a:srgbClr val="FCF5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1500" dirty="0" smtClean="0">
                <a:solidFill>
                  <a:schemeClr val="accent1">
                    <a:lumMod val="50000"/>
                  </a:schemeClr>
                </a:solidFill>
              </a:rPr>
              <a:t>2. Государственная Дума РФ пятого (2007 г.) и шестого (2011 г.) созывов – пропорциональная система.</a:t>
            </a:r>
            <a:endParaRPr lang="ru-RU" sz="1500" dirty="0">
              <a:solidFill>
                <a:schemeClr val="accent1">
                  <a:lumMod val="50000"/>
                </a:schemeClr>
              </a:solidFill>
            </a:endParaRPr>
          </a:p>
        </p:txBody>
      </p:sp>
      <p:sp>
        <p:nvSpPr>
          <p:cNvPr id="9" name="Прямоугольник 8"/>
          <p:cNvSpPr/>
          <p:nvPr/>
        </p:nvSpPr>
        <p:spPr>
          <a:xfrm>
            <a:off x="179512" y="3861048"/>
            <a:ext cx="8784976" cy="288032"/>
          </a:xfrm>
          <a:prstGeom prst="rect">
            <a:avLst/>
          </a:prstGeom>
          <a:solidFill>
            <a:srgbClr val="FCF5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1500" dirty="0" smtClean="0">
                <a:solidFill>
                  <a:schemeClr val="accent1">
                    <a:lumMod val="50000"/>
                  </a:schemeClr>
                </a:solidFill>
              </a:rPr>
              <a:t>3. Государственная Дума РФ седьмого (2016 г.) созыва – смешанная система.</a:t>
            </a:r>
            <a:endParaRPr lang="ru-RU" sz="1500" dirty="0">
              <a:solidFill>
                <a:schemeClr val="accent1">
                  <a:lumMod val="50000"/>
                </a:schemeClr>
              </a:solidFill>
            </a:endParaRPr>
          </a:p>
        </p:txBody>
      </p:sp>
      <p:sp>
        <p:nvSpPr>
          <p:cNvPr id="10" name="Прямоугольник 9"/>
          <p:cNvSpPr/>
          <p:nvPr/>
        </p:nvSpPr>
        <p:spPr>
          <a:xfrm>
            <a:off x="179512" y="6237312"/>
            <a:ext cx="8784976" cy="432048"/>
          </a:xfrm>
          <a:prstGeom prst="rect">
            <a:avLst/>
          </a:prstGeom>
          <a:solidFill>
            <a:srgbClr val="FCF5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ru-RU" sz="1500" dirty="0" smtClean="0">
                <a:solidFill>
                  <a:schemeClr val="accent1">
                    <a:lumMod val="50000"/>
                  </a:schemeClr>
                </a:solidFill>
              </a:rPr>
              <a:t>4. Муниципальные депутаты Москвы – мажоритарная система относительного большинства в многомандатных округах.</a:t>
            </a:r>
            <a:endParaRPr lang="ru-RU" sz="1500" dirty="0">
              <a:solidFill>
                <a:schemeClr val="accent1">
                  <a:lumMod val="50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24</a:t>
            </a:r>
            <a:endParaRPr lang="ru-RU" b="1" dirty="0">
              <a:solidFill>
                <a:schemeClr val="bg1"/>
              </a:solidFill>
            </a:endParaRPr>
          </a:p>
        </p:txBody>
      </p:sp>
      <p:sp>
        <p:nvSpPr>
          <p:cNvPr id="11" name="Прямоугольник 10"/>
          <p:cNvSpPr/>
          <p:nvPr/>
        </p:nvSpPr>
        <p:spPr>
          <a:xfrm>
            <a:off x="179512" y="1844824"/>
            <a:ext cx="8784976" cy="1872208"/>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 name="Прямоугольник 11"/>
          <p:cNvSpPr/>
          <p:nvPr/>
        </p:nvSpPr>
        <p:spPr>
          <a:xfrm>
            <a:off x="0" y="1628800"/>
            <a:ext cx="9144000" cy="216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2060"/>
                </a:solidFill>
              </a:rPr>
              <a:t>Распределение мандатов по результатам выборов депутатов Государственной Думы Федерального Собрания Российской Федерации шестого созыва</a:t>
            </a:r>
            <a:endParaRPr lang="ru-RU" sz="1050" b="1" dirty="0">
              <a:solidFill>
                <a:srgbClr val="002060"/>
              </a:solidFill>
            </a:endParaRPr>
          </a:p>
        </p:txBody>
      </p:sp>
      <p:cxnSp>
        <p:nvCxnSpPr>
          <p:cNvPr id="14" name="Прямая соединительная линия 13"/>
          <p:cNvCxnSpPr/>
          <p:nvPr/>
        </p:nvCxnSpPr>
        <p:spPr>
          <a:xfrm>
            <a:off x="179512" y="2348880"/>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79512" y="2564904"/>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512" y="2780928"/>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79512" y="2996952"/>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79512" y="3212976"/>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051720" y="1844824"/>
            <a:ext cx="0" cy="187220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635896" y="1844824"/>
            <a:ext cx="0" cy="187220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364088" y="1844824"/>
            <a:ext cx="0" cy="187220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100392" y="2060848"/>
            <a:ext cx="0" cy="16561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6732240" y="2060848"/>
            <a:ext cx="0" cy="16561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1520" y="1844824"/>
            <a:ext cx="1728192" cy="504056"/>
          </a:xfrm>
          <a:prstGeom prst="rect">
            <a:avLst/>
          </a:prstGeom>
          <a:noFill/>
        </p:spPr>
        <p:txBody>
          <a:bodyPr wrap="square" rtlCol="0" anchor="ctr" anchorCtr="0">
            <a:noAutofit/>
          </a:bodyPr>
          <a:lstStyle/>
          <a:p>
            <a:pPr algn="ctr"/>
            <a:r>
              <a:rPr lang="ru-RU" sz="1100" b="1" dirty="0" smtClean="0">
                <a:solidFill>
                  <a:srgbClr val="002060"/>
                </a:solidFill>
              </a:rPr>
              <a:t>Партия</a:t>
            </a:r>
            <a:endParaRPr lang="ru-RU" sz="1100" b="1" dirty="0">
              <a:solidFill>
                <a:srgbClr val="002060"/>
              </a:solidFill>
            </a:endParaRPr>
          </a:p>
        </p:txBody>
      </p:sp>
      <p:sp>
        <p:nvSpPr>
          <p:cNvPr id="39" name="TextBox 38"/>
          <p:cNvSpPr txBox="1"/>
          <p:nvPr/>
        </p:nvSpPr>
        <p:spPr>
          <a:xfrm>
            <a:off x="2051720" y="1844824"/>
            <a:ext cx="1584176"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Число голосов</a:t>
            </a:r>
            <a:endParaRPr lang="ru-RU" sz="1100" b="1" dirty="0">
              <a:solidFill>
                <a:srgbClr val="002060"/>
              </a:solidFill>
            </a:endParaRPr>
          </a:p>
        </p:txBody>
      </p:sp>
      <p:sp>
        <p:nvSpPr>
          <p:cNvPr id="40" name="TextBox 39"/>
          <p:cNvSpPr txBox="1"/>
          <p:nvPr/>
        </p:nvSpPr>
        <p:spPr>
          <a:xfrm>
            <a:off x="3635896" y="1833462"/>
            <a:ext cx="1728192" cy="515418"/>
          </a:xfrm>
          <a:prstGeom prst="rect">
            <a:avLst/>
          </a:prstGeom>
          <a:noFill/>
        </p:spPr>
        <p:txBody>
          <a:bodyPr wrap="square" rtlCol="0" anchor="ctr" anchorCtr="0">
            <a:noAutofit/>
          </a:bodyPr>
          <a:lstStyle/>
          <a:p>
            <a:pPr algn="ctr"/>
            <a:r>
              <a:rPr lang="ru-RU" sz="1070" b="1" dirty="0" smtClean="0">
                <a:solidFill>
                  <a:srgbClr val="002060"/>
                </a:solidFill>
              </a:rPr>
              <a:t>Число голосов / 1-е избирательное частное</a:t>
            </a:r>
            <a:endParaRPr lang="ru-RU" sz="1070" b="1" dirty="0">
              <a:solidFill>
                <a:srgbClr val="002060"/>
              </a:solidFill>
            </a:endParaRPr>
          </a:p>
        </p:txBody>
      </p:sp>
      <p:cxnSp>
        <p:nvCxnSpPr>
          <p:cNvPr id="45" name="Прямая соединительная линия 44"/>
          <p:cNvCxnSpPr/>
          <p:nvPr/>
        </p:nvCxnSpPr>
        <p:spPr>
          <a:xfrm flipV="1">
            <a:off x="5364088" y="2060848"/>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64088" y="1844824"/>
            <a:ext cx="3600400" cy="216024"/>
          </a:xfrm>
          <a:prstGeom prst="rect">
            <a:avLst/>
          </a:prstGeom>
          <a:noFill/>
          <a:ln w="12700">
            <a:solidFill>
              <a:srgbClr val="002060"/>
            </a:solidFill>
          </a:ln>
        </p:spPr>
        <p:txBody>
          <a:bodyPr wrap="square" rtlCol="0" anchor="ctr" anchorCtr="0">
            <a:noAutofit/>
          </a:bodyPr>
          <a:lstStyle/>
          <a:p>
            <a:pPr algn="ctr"/>
            <a:r>
              <a:rPr lang="ru-RU" sz="1070" b="1" dirty="0" smtClean="0">
                <a:solidFill>
                  <a:srgbClr val="002060"/>
                </a:solidFill>
              </a:rPr>
              <a:t>Число мандатов</a:t>
            </a:r>
            <a:endParaRPr lang="ru-RU" sz="1070" b="1" dirty="0">
              <a:solidFill>
                <a:srgbClr val="002060"/>
              </a:solidFill>
            </a:endParaRPr>
          </a:p>
        </p:txBody>
      </p:sp>
      <p:sp>
        <p:nvSpPr>
          <p:cNvPr id="52" name="TextBox 51"/>
          <p:cNvSpPr txBox="1"/>
          <p:nvPr/>
        </p:nvSpPr>
        <p:spPr>
          <a:xfrm>
            <a:off x="5364088" y="2060848"/>
            <a:ext cx="1368152" cy="288032"/>
          </a:xfrm>
          <a:prstGeom prst="rect">
            <a:avLst/>
          </a:prstGeom>
          <a:noFill/>
        </p:spPr>
        <p:txBody>
          <a:bodyPr wrap="square" rtlCol="0" anchor="ctr" anchorCtr="0">
            <a:noAutofit/>
          </a:bodyPr>
          <a:lstStyle/>
          <a:p>
            <a:pPr algn="ctr"/>
            <a:r>
              <a:rPr lang="ru-RU" sz="1070" b="1" dirty="0" smtClean="0">
                <a:solidFill>
                  <a:srgbClr val="002060"/>
                </a:solidFill>
              </a:rPr>
              <a:t>при первичном распределении</a:t>
            </a:r>
            <a:endParaRPr lang="ru-RU" sz="1070" b="1" dirty="0">
              <a:solidFill>
                <a:srgbClr val="002060"/>
              </a:solidFill>
            </a:endParaRPr>
          </a:p>
        </p:txBody>
      </p:sp>
      <p:sp>
        <p:nvSpPr>
          <p:cNvPr id="59" name="TextBox 58"/>
          <p:cNvSpPr txBox="1"/>
          <p:nvPr/>
        </p:nvSpPr>
        <p:spPr>
          <a:xfrm>
            <a:off x="6732240" y="2060848"/>
            <a:ext cx="1296144" cy="288032"/>
          </a:xfrm>
          <a:prstGeom prst="rect">
            <a:avLst/>
          </a:prstGeom>
          <a:noFill/>
        </p:spPr>
        <p:txBody>
          <a:bodyPr wrap="square" rtlCol="0" anchor="ctr" anchorCtr="0">
            <a:noAutofit/>
          </a:bodyPr>
          <a:lstStyle/>
          <a:p>
            <a:pPr algn="ctr"/>
            <a:r>
              <a:rPr lang="ru-RU" sz="1070" b="1" dirty="0" smtClean="0">
                <a:solidFill>
                  <a:srgbClr val="002060"/>
                </a:solidFill>
              </a:rPr>
              <a:t>при вторичном распределении</a:t>
            </a:r>
            <a:endParaRPr lang="ru-RU" sz="1070" b="1" dirty="0">
              <a:solidFill>
                <a:srgbClr val="002060"/>
              </a:solidFill>
            </a:endParaRPr>
          </a:p>
        </p:txBody>
      </p:sp>
      <p:sp>
        <p:nvSpPr>
          <p:cNvPr id="60" name="TextBox 59"/>
          <p:cNvSpPr txBox="1"/>
          <p:nvPr/>
        </p:nvSpPr>
        <p:spPr>
          <a:xfrm>
            <a:off x="8100392" y="2060848"/>
            <a:ext cx="864096" cy="288032"/>
          </a:xfrm>
          <a:prstGeom prst="rect">
            <a:avLst/>
          </a:prstGeom>
          <a:noFill/>
        </p:spPr>
        <p:txBody>
          <a:bodyPr wrap="square" rtlCol="0" anchor="ctr" anchorCtr="0">
            <a:noAutofit/>
          </a:bodyPr>
          <a:lstStyle/>
          <a:p>
            <a:pPr algn="ctr"/>
            <a:r>
              <a:rPr lang="ru-RU" sz="1070" b="1" dirty="0" smtClean="0">
                <a:solidFill>
                  <a:srgbClr val="002060"/>
                </a:solidFill>
              </a:rPr>
              <a:t>всего</a:t>
            </a:r>
            <a:endParaRPr lang="ru-RU" sz="1070" b="1" dirty="0">
              <a:solidFill>
                <a:srgbClr val="002060"/>
              </a:solidFill>
            </a:endParaRPr>
          </a:p>
        </p:txBody>
      </p:sp>
      <p:sp>
        <p:nvSpPr>
          <p:cNvPr id="61" name="TextBox 60"/>
          <p:cNvSpPr txBox="1"/>
          <p:nvPr/>
        </p:nvSpPr>
        <p:spPr>
          <a:xfrm>
            <a:off x="179512" y="2348880"/>
            <a:ext cx="1872208" cy="216024"/>
          </a:xfrm>
          <a:prstGeom prst="rect">
            <a:avLst/>
          </a:prstGeom>
          <a:noFill/>
        </p:spPr>
        <p:txBody>
          <a:bodyPr wrap="square" rtlCol="0" anchor="ctr" anchorCtr="0">
            <a:noAutofit/>
          </a:bodyPr>
          <a:lstStyle/>
          <a:p>
            <a:pPr algn="ctr"/>
            <a:r>
              <a:rPr lang="ru-RU" sz="1100" dirty="0" smtClean="0">
                <a:solidFill>
                  <a:srgbClr val="002060"/>
                </a:solidFill>
              </a:rPr>
              <a:t>«ЕДИНАЯ РОССИЯ»</a:t>
            </a:r>
            <a:endParaRPr lang="ru-RU" sz="1100" dirty="0">
              <a:solidFill>
                <a:srgbClr val="002060"/>
              </a:solidFill>
            </a:endParaRPr>
          </a:p>
        </p:txBody>
      </p:sp>
      <p:sp>
        <p:nvSpPr>
          <p:cNvPr id="62" name="TextBox 61"/>
          <p:cNvSpPr txBox="1"/>
          <p:nvPr/>
        </p:nvSpPr>
        <p:spPr>
          <a:xfrm>
            <a:off x="179512" y="2564904"/>
            <a:ext cx="1872208" cy="216024"/>
          </a:xfrm>
          <a:prstGeom prst="rect">
            <a:avLst/>
          </a:prstGeom>
          <a:noFill/>
        </p:spPr>
        <p:txBody>
          <a:bodyPr wrap="square" rtlCol="0" anchor="ctr" anchorCtr="0">
            <a:noAutofit/>
          </a:bodyPr>
          <a:lstStyle/>
          <a:p>
            <a:pPr algn="ctr"/>
            <a:r>
              <a:rPr lang="ru-RU" sz="1100" dirty="0" smtClean="0">
                <a:solidFill>
                  <a:srgbClr val="002060"/>
                </a:solidFill>
              </a:rPr>
              <a:t>КПРФ</a:t>
            </a:r>
            <a:endParaRPr lang="ru-RU" sz="1100" dirty="0">
              <a:solidFill>
                <a:srgbClr val="002060"/>
              </a:solidFill>
            </a:endParaRPr>
          </a:p>
        </p:txBody>
      </p:sp>
      <p:sp>
        <p:nvSpPr>
          <p:cNvPr id="63" name="TextBox 62"/>
          <p:cNvSpPr txBox="1"/>
          <p:nvPr/>
        </p:nvSpPr>
        <p:spPr>
          <a:xfrm>
            <a:off x="179512" y="2780928"/>
            <a:ext cx="1872208" cy="216024"/>
          </a:xfrm>
          <a:prstGeom prst="rect">
            <a:avLst/>
          </a:prstGeom>
          <a:noFill/>
        </p:spPr>
        <p:txBody>
          <a:bodyPr wrap="square" rtlCol="0" anchor="ctr" anchorCtr="0">
            <a:noAutofit/>
          </a:bodyPr>
          <a:lstStyle/>
          <a:p>
            <a:pPr algn="ctr"/>
            <a:r>
              <a:rPr lang="ru-RU" sz="1100" dirty="0" smtClean="0">
                <a:solidFill>
                  <a:srgbClr val="002060"/>
                </a:solidFill>
              </a:rPr>
              <a:t>«СПРАВЕДЛИВАЯ РОССИЯ»</a:t>
            </a:r>
            <a:endParaRPr lang="ru-RU" sz="1100" dirty="0">
              <a:solidFill>
                <a:srgbClr val="002060"/>
              </a:solidFill>
            </a:endParaRPr>
          </a:p>
        </p:txBody>
      </p:sp>
      <p:sp>
        <p:nvSpPr>
          <p:cNvPr id="64" name="TextBox 63"/>
          <p:cNvSpPr txBox="1"/>
          <p:nvPr/>
        </p:nvSpPr>
        <p:spPr>
          <a:xfrm>
            <a:off x="179512" y="2996952"/>
            <a:ext cx="1872208" cy="216024"/>
          </a:xfrm>
          <a:prstGeom prst="rect">
            <a:avLst/>
          </a:prstGeom>
          <a:noFill/>
        </p:spPr>
        <p:txBody>
          <a:bodyPr wrap="square" rtlCol="0" anchor="ctr" anchorCtr="0">
            <a:noAutofit/>
          </a:bodyPr>
          <a:lstStyle/>
          <a:p>
            <a:pPr algn="ctr"/>
            <a:r>
              <a:rPr lang="ru-RU" sz="1100" dirty="0" smtClean="0">
                <a:solidFill>
                  <a:srgbClr val="002060"/>
                </a:solidFill>
              </a:rPr>
              <a:t>ЛДПР</a:t>
            </a:r>
            <a:endParaRPr lang="ru-RU" sz="1100" dirty="0">
              <a:solidFill>
                <a:srgbClr val="002060"/>
              </a:solidFill>
            </a:endParaRPr>
          </a:p>
        </p:txBody>
      </p:sp>
      <p:cxnSp>
        <p:nvCxnSpPr>
          <p:cNvPr id="66" name="Прямая соединительная линия 65"/>
          <p:cNvCxnSpPr/>
          <p:nvPr/>
        </p:nvCxnSpPr>
        <p:spPr>
          <a:xfrm>
            <a:off x="179512" y="3429000"/>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79512" y="3212976"/>
            <a:ext cx="1872208" cy="216024"/>
          </a:xfrm>
          <a:prstGeom prst="rect">
            <a:avLst/>
          </a:prstGeom>
          <a:noFill/>
        </p:spPr>
        <p:txBody>
          <a:bodyPr wrap="square" rtlCol="0" anchor="ctr" anchorCtr="0">
            <a:noAutofit/>
          </a:bodyPr>
          <a:lstStyle/>
          <a:p>
            <a:pPr algn="ctr"/>
            <a:r>
              <a:rPr lang="ru-RU" sz="1100" dirty="0" smtClean="0">
                <a:solidFill>
                  <a:srgbClr val="002060"/>
                </a:solidFill>
              </a:rPr>
              <a:t>Сумма</a:t>
            </a:r>
            <a:endParaRPr lang="ru-RU" sz="1100" dirty="0">
              <a:solidFill>
                <a:srgbClr val="002060"/>
              </a:solidFill>
            </a:endParaRPr>
          </a:p>
        </p:txBody>
      </p:sp>
      <p:sp>
        <p:nvSpPr>
          <p:cNvPr id="73" name="TextBox 72"/>
          <p:cNvSpPr txBox="1"/>
          <p:nvPr/>
        </p:nvSpPr>
        <p:spPr>
          <a:xfrm>
            <a:off x="179512" y="3429000"/>
            <a:ext cx="1872208" cy="288032"/>
          </a:xfrm>
          <a:prstGeom prst="rect">
            <a:avLst/>
          </a:prstGeom>
          <a:noFill/>
        </p:spPr>
        <p:txBody>
          <a:bodyPr wrap="square" rtlCol="0" anchor="ctr" anchorCtr="0">
            <a:noAutofit/>
          </a:bodyPr>
          <a:lstStyle/>
          <a:p>
            <a:pPr algn="ctr"/>
            <a:r>
              <a:rPr lang="ru-RU" sz="1100" dirty="0" smtClean="0">
                <a:solidFill>
                  <a:srgbClr val="002060"/>
                </a:solidFill>
              </a:rPr>
              <a:t>1-е избирательное частное</a:t>
            </a:r>
            <a:endParaRPr lang="ru-RU" sz="1100" dirty="0">
              <a:solidFill>
                <a:srgbClr val="002060"/>
              </a:solidFill>
            </a:endParaRPr>
          </a:p>
        </p:txBody>
      </p:sp>
      <p:sp>
        <p:nvSpPr>
          <p:cNvPr id="74" name="TextBox 73"/>
          <p:cNvSpPr txBox="1"/>
          <p:nvPr/>
        </p:nvSpPr>
        <p:spPr>
          <a:xfrm>
            <a:off x="2051720" y="2348880"/>
            <a:ext cx="1584176" cy="216024"/>
          </a:xfrm>
          <a:prstGeom prst="rect">
            <a:avLst/>
          </a:prstGeom>
          <a:noFill/>
        </p:spPr>
        <p:txBody>
          <a:bodyPr wrap="square" rtlCol="0" anchor="ctr" anchorCtr="0">
            <a:noAutofit/>
          </a:bodyPr>
          <a:lstStyle/>
          <a:p>
            <a:pPr algn="ctr"/>
            <a:r>
              <a:rPr lang="ru-RU" sz="1100" dirty="0" smtClean="0">
                <a:solidFill>
                  <a:srgbClr val="002060"/>
                </a:solidFill>
              </a:rPr>
              <a:t>32 379 135</a:t>
            </a:r>
            <a:endParaRPr lang="ru-RU" sz="1100" dirty="0">
              <a:solidFill>
                <a:srgbClr val="002060"/>
              </a:solidFill>
            </a:endParaRPr>
          </a:p>
        </p:txBody>
      </p:sp>
      <p:sp>
        <p:nvSpPr>
          <p:cNvPr id="75" name="TextBox 74"/>
          <p:cNvSpPr txBox="1"/>
          <p:nvPr/>
        </p:nvSpPr>
        <p:spPr>
          <a:xfrm>
            <a:off x="2051720" y="2564904"/>
            <a:ext cx="1584176" cy="216024"/>
          </a:xfrm>
          <a:prstGeom prst="rect">
            <a:avLst/>
          </a:prstGeom>
          <a:noFill/>
        </p:spPr>
        <p:txBody>
          <a:bodyPr wrap="square" rtlCol="0" anchor="ctr" anchorCtr="0">
            <a:noAutofit/>
          </a:bodyPr>
          <a:lstStyle/>
          <a:p>
            <a:pPr algn="ctr"/>
            <a:r>
              <a:rPr lang="ru-RU" sz="1100" dirty="0" smtClean="0">
                <a:solidFill>
                  <a:srgbClr val="002060"/>
                </a:solidFill>
              </a:rPr>
              <a:t>12 599 507</a:t>
            </a:r>
            <a:endParaRPr lang="ru-RU" sz="1100" dirty="0">
              <a:solidFill>
                <a:srgbClr val="002060"/>
              </a:solidFill>
            </a:endParaRPr>
          </a:p>
        </p:txBody>
      </p:sp>
      <p:sp>
        <p:nvSpPr>
          <p:cNvPr id="76" name="TextBox 75"/>
          <p:cNvSpPr txBox="1"/>
          <p:nvPr/>
        </p:nvSpPr>
        <p:spPr>
          <a:xfrm>
            <a:off x="2051720" y="2780928"/>
            <a:ext cx="1584176" cy="216024"/>
          </a:xfrm>
          <a:prstGeom prst="rect">
            <a:avLst/>
          </a:prstGeom>
          <a:noFill/>
        </p:spPr>
        <p:txBody>
          <a:bodyPr wrap="square" rtlCol="0" anchor="ctr" anchorCtr="0">
            <a:noAutofit/>
          </a:bodyPr>
          <a:lstStyle/>
          <a:p>
            <a:pPr algn="ctr"/>
            <a:r>
              <a:rPr lang="ru-RU" sz="1100" dirty="0" smtClean="0">
                <a:solidFill>
                  <a:srgbClr val="002060"/>
                </a:solidFill>
              </a:rPr>
              <a:t>8 695 522</a:t>
            </a:r>
            <a:endParaRPr lang="ru-RU" sz="1100" dirty="0">
              <a:solidFill>
                <a:srgbClr val="002060"/>
              </a:solidFill>
            </a:endParaRPr>
          </a:p>
        </p:txBody>
      </p:sp>
      <p:sp>
        <p:nvSpPr>
          <p:cNvPr id="77" name="TextBox 76"/>
          <p:cNvSpPr txBox="1"/>
          <p:nvPr/>
        </p:nvSpPr>
        <p:spPr>
          <a:xfrm>
            <a:off x="2051720" y="2996952"/>
            <a:ext cx="1584176" cy="216024"/>
          </a:xfrm>
          <a:prstGeom prst="rect">
            <a:avLst/>
          </a:prstGeom>
          <a:noFill/>
        </p:spPr>
        <p:txBody>
          <a:bodyPr wrap="square" rtlCol="0" anchor="ctr" anchorCtr="0">
            <a:noAutofit/>
          </a:bodyPr>
          <a:lstStyle/>
          <a:p>
            <a:pPr algn="ctr"/>
            <a:r>
              <a:rPr lang="ru-RU" sz="1100" dirty="0" smtClean="0">
                <a:solidFill>
                  <a:srgbClr val="002060"/>
                </a:solidFill>
              </a:rPr>
              <a:t>7 664 570</a:t>
            </a:r>
            <a:endParaRPr lang="ru-RU" sz="1100" dirty="0">
              <a:solidFill>
                <a:srgbClr val="002060"/>
              </a:solidFill>
            </a:endParaRPr>
          </a:p>
        </p:txBody>
      </p:sp>
      <p:sp>
        <p:nvSpPr>
          <p:cNvPr id="78" name="TextBox 77"/>
          <p:cNvSpPr txBox="1"/>
          <p:nvPr/>
        </p:nvSpPr>
        <p:spPr>
          <a:xfrm>
            <a:off x="2051720" y="3212976"/>
            <a:ext cx="1584176" cy="216024"/>
          </a:xfrm>
          <a:prstGeom prst="rect">
            <a:avLst/>
          </a:prstGeom>
          <a:noFill/>
        </p:spPr>
        <p:txBody>
          <a:bodyPr wrap="square" rtlCol="0" anchor="ctr" anchorCtr="0">
            <a:noAutofit/>
          </a:bodyPr>
          <a:lstStyle/>
          <a:p>
            <a:pPr algn="ctr"/>
            <a:r>
              <a:rPr lang="ru-RU" sz="1100" dirty="0" smtClean="0">
                <a:solidFill>
                  <a:srgbClr val="002060"/>
                </a:solidFill>
              </a:rPr>
              <a:t>61 338 734</a:t>
            </a:r>
            <a:endParaRPr lang="ru-RU" sz="1100" dirty="0">
              <a:solidFill>
                <a:srgbClr val="002060"/>
              </a:solidFill>
            </a:endParaRPr>
          </a:p>
        </p:txBody>
      </p:sp>
      <p:sp>
        <p:nvSpPr>
          <p:cNvPr id="79" name="TextBox 78"/>
          <p:cNvSpPr txBox="1"/>
          <p:nvPr/>
        </p:nvSpPr>
        <p:spPr>
          <a:xfrm>
            <a:off x="2123728" y="3429000"/>
            <a:ext cx="1512168" cy="288032"/>
          </a:xfrm>
          <a:prstGeom prst="rect">
            <a:avLst/>
          </a:prstGeom>
          <a:noFill/>
        </p:spPr>
        <p:txBody>
          <a:bodyPr wrap="square" rtlCol="0" anchor="ctr" anchorCtr="0">
            <a:noAutofit/>
          </a:bodyPr>
          <a:lstStyle/>
          <a:p>
            <a:pPr algn="ctr"/>
            <a:r>
              <a:rPr lang="ru-RU" sz="1100" dirty="0" smtClean="0">
                <a:solidFill>
                  <a:srgbClr val="002060"/>
                </a:solidFill>
              </a:rPr>
              <a:t>61 338 734 / 450 = </a:t>
            </a:r>
          </a:p>
          <a:p>
            <a:pPr algn="ctr"/>
            <a:r>
              <a:rPr lang="ru-RU" sz="1100" dirty="0" smtClean="0">
                <a:solidFill>
                  <a:srgbClr val="002060"/>
                </a:solidFill>
              </a:rPr>
              <a:t>136 308,3</a:t>
            </a:r>
            <a:endParaRPr lang="ru-RU" sz="1100" dirty="0">
              <a:solidFill>
                <a:srgbClr val="002060"/>
              </a:solidFill>
            </a:endParaRPr>
          </a:p>
        </p:txBody>
      </p:sp>
      <p:sp>
        <p:nvSpPr>
          <p:cNvPr id="85" name="TextBox 84"/>
          <p:cNvSpPr txBox="1"/>
          <p:nvPr/>
        </p:nvSpPr>
        <p:spPr>
          <a:xfrm>
            <a:off x="3707904" y="2348880"/>
            <a:ext cx="1584176" cy="216024"/>
          </a:xfrm>
          <a:prstGeom prst="rect">
            <a:avLst/>
          </a:prstGeom>
          <a:noFill/>
        </p:spPr>
        <p:txBody>
          <a:bodyPr wrap="square" rtlCol="0" anchor="ctr" anchorCtr="0">
            <a:noAutofit/>
          </a:bodyPr>
          <a:lstStyle/>
          <a:p>
            <a:pPr algn="ctr"/>
            <a:r>
              <a:rPr lang="ru-RU" sz="1100" dirty="0" smtClean="0">
                <a:solidFill>
                  <a:srgbClr val="002060"/>
                </a:solidFill>
              </a:rPr>
              <a:t>237,54</a:t>
            </a:r>
            <a:endParaRPr lang="ru-RU" sz="1100" dirty="0">
              <a:solidFill>
                <a:srgbClr val="002060"/>
              </a:solidFill>
            </a:endParaRPr>
          </a:p>
        </p:txBody>
      </p:sp>
      <p:sp>
        <p:nvSpPr>
          <p:cNvPr id="86" name="TextBox 85"/>
          <p:cNvSpPr txBox="1"/>
          <p:nvPr/>
        </p:nvSpPr>
        <p:spPr>
          <a:xfrm>
            <a:off x="3707904" y="2564904"/>
            <a:ext cx="1584176" cy="216024"/>
          </a:xfrm>
          <a:prstGeom prst="rect">
            <a:avLst/>
          </a:prstGeom>
          <a:noFill/>
        </p:spPr>
        <p:txBody>
          <a:bodyPr wrap="square" rtlCol="0" anchor="ctr" anchorCtr="0">
            <a:noAutofit/>
          </a:bodyPr>
          <a:lstStyle/>
          <a:p>
            <a:pPr algn="ctr"/>
            <a:r>
              <a:rPr lang="ru-RU" sz="1100" dirty="0" smtClean="0">
                <a:solidFill>
                  <a:srgbClr val="002060"/>
                </a:solidFill>
              </a:rPr>
              <a:t>92,43</a:t>
            </a:r>
            <a:endParaRPr lang="ru-RU" sz="1100" dirty="0">
              <a:solidFill>
                <a:srgbClr val="002060"/>
              </a:solidFill>
            </a:endParaRPr>
          </a:p>
        </p:txBody>
      </p:sp>
      <p:sp>
        <p:nvSpPr>
          <p:cNvPr id="87" name="TextBox 86"/>
          <p:cNvSpPr txBox="1"/>
          <p:nvPr/>
        </p:nvSpPr>
        <p:spPr>
          <a:xfrm>
            <a:off x="3707904" y="2780928"/>
            <a:ext cx="1584176" cy="216024"/>
          </a:xfrm>
          <a:prstGeom prst="rect">
            <a:avLst/>
          </a:prstGeom>
          <a:noFill/>
        </p:spPr>
        <p:txBody>
          <a:bodyPr wrap="square" rtlCol="0" anchor="ctr" anchorCtr="0">
            <a:noAutofit/>
          </a:bodyPr>
          <a:lstStyle/>
          <a:p>
            <a:pPr algn="ctr"/>
            <a:r>
              <a:rPr lang="ru-RU" sz="1100" dirty="0" smtClean="0">
                <a:solidFill>
                  <a:srgbClr val="002060"/>
                </a:solidFill>
              </a:rPr>
              <a:t>63,79</a:t>
            </a:r>
            <a:endParaRPr lang="ru-RU" sz="1100" dirty="0">
              <a:solidFill>
                <a:srgbClr val="002060"/>
              </a:solidFill>
            </a:endParaRPr>
          </a:p>
        </p:txBody>
      </p:sp>
      <p:sp>
        <p:nvSpPr>
          <p:cNvPr id="88" name="TextBox 87"/>
          <p:cNvSpPr txBox="1"/>
          <p:nvPr/>
        </p:nvSpPr>
        <p:spPr>
          <a:xfrm>
            <a:off x="3707904" y="2996952"/>
            <a:ext cx="1584176" cy="216024"/>
          </a:xfrm>
          <a:prstGeom prst="rect">
            <a:avLst/>
          </a:prstGeom>
          <a:noFill/>
        </p:spPr>
        <p:txBody>
          <a:bodyPr wrap="square" rtlCol="0" anchor="ctr" anchorCtr="0">
            <a:noAutofit/>
          </a:bodyPr>
          <a:lstStyle/>
          <a:p>
            <a:pPr algn="ctr"/>
            <a:r>
              <a:rPr lang="ru-RU" sz="1100" dirty="0" smtClean="0">
                <a:solidFill>
                  <a:srgbClr val="002060"/>
                </a:solidFill>
              </a:rPr>
              <a:t>56,23</a:t>
            </a:r>
            <a:endParaRPr lang="ru-RU" sz="1100" dirty="0">
              <a:solidFill>
                <a:srgbClr val="002060"/>
              </a:solidFill>
            </a:endParaRPr>
          </a:p>
        </p:txBody>
      </p:sp>
      <p:sp>
        <p:nvSpPr>
          <p:cNvPr id="89" name="TextBox 88"/>
          <p:cNvSpPr txBox="1"/>
          <p:nvPr/>
        </p:nvSpPr>
        <p:spPr>
          <a:xfrm>
            <a:off x="5436096" y="3212976"/>
            <a:ext cx="1224136" cy="216024"/>
          </a:xfrm>
          <a:prstGeom prst="rect">
            <a:avLst/>
          </a:prstGeom>
          <a:noFill/>
        </p:spPr>
        <p:txBody>
          <a:bodyPr wrap="square" rtlCol="0" anchor="ctr" anchorCtr="0">
            <a:noAutofit/>
          </a:bodyPr>
          <a:lstStyle/>
          <a:p>
            <a:pPr algn="ctr"/>
            <a:r>
              <a:rPr lang="ru-RU" sz="1100" dirty="0" smtClean="0">
                <a:solidFill>
                  <a:srgbClr val="002060"/>
                </a:solidFill>
              </a:rPr>
              <a:t>448</a:t>
            </a:r>
            <a:endParaRPr lang="ru-RU" sz="1100" dirty="0">
              <a:solidFill>
                <a:srgbClr val="002060"/>
              </a:solidFill>
            </a:endParaRPr>
          </a:p>
        </p:txBody>
      </p:sp>
      <p:sp>
        <p:nvSpPr>
          <p:cNvPr id="90" name="TextBox 89"/>
          <p:cNvSpPr txBox="1"/>
          <p:nvPr/>
        </p:nvSpPr>
        <p:spPr>
          <a:xfrm>
            <a:off x="5364088" y="3429000"/>
            <a:ext cx="1368152" cy="288032"/>
          </a:xfrm>
          <a:prstGeom prst="rect">
            <a:avLst/>
          </a:prstGeom>
          <a:noFill/>
        </p:spPr>
        <p:txBody>
          <a:bodyPr wrap="square" rtlCol="0" anchor="ctr" anchorCtr="0">
            <a:noAutofit/>
          </a:bodyPr>
          <a:lstStyle/>
          <a:p>
            <a:pPr algn="ctr"/>
            <a:r>
              <a:rPr lang="ru-RU" sz="1100" dirty="0" smtClean="0">
                <a:solidFill>
                  <a:srgbClr val="002060"/>
                </a:solidFill>
              </a:rPr>
              <a:t>не распределено  450 – 448 = 2</a:t>
            </a:r>
            <a:endParaRPr lang="ru-RU" sz="1100" dirty="0">
              <a:solidFill>
                <a:srgbClr val="002060"/>
              </a:solidFill>
            </a:endParaRPr>
          </a:p>
        </p:txBody>
      </p:sp>
      <p:sp>
        <p:nvSpPr>
          <p:cNvPr id="91" name="TextBox 90"/>
          <p:cNvSpPr txBox="1"/>
          <p:nvPr/>
        </p:nvSpPr>
        <p:spPr>
          <a:xfrm>
            <a:off x="5436096" y="2348880"/>
            <a:ext cx="1224136" cy="216024"/>
          </a:xfrm>
          <a:prstGeom prst="rect">
            <a:avLst/>
          </a:prstGeom>
          <a:noFill/>
        </p:spPr>
        <p:txBody>
          <a:bodyPr wrap="square" rtlCol="0" anchor="ctr" anchorCtr="0">
            <a:noAutofit/>
          </a:bodyPr>
          <a:lstStyle/>
          <a:p>
            <a:pPr algn="ctr"/>
            <a:r>
              <a:rPr lang="ru-RU" sz="1100" dirty="0" smtClean="0">
                <a:solidFill>
                  <a:srgbClr val="002060"/>
                </a:solidFill>
              </a:rPr>
              <a:t>237</a:t>
            </a:r>
            <a:endParaRPr lang="ru-RU" sz="1100" dirty="0">
              <a:solidFill>
                <a:srgbClr val="002060"/>
              </a:solidFill>
            </a:endParaRPr>
          </a:p>
        </p:txBody>
      </p:sp>
      <p:sp>
        <p:nvSpPr>
          <p:cNvPr id="92" name="TextBox 91"/>
          <p:cNvSpPr txBox="1"/>
          <p:nvPr/>
        </p:nvSpPr>
        <p:spPr>
          <a:xfrm>
            <a:off x="5436096" y="2564904"/>
            <a:ext cx="1224136" cy="216024"/>
          </a:xfrm>
          <a:prstGeom prst="rect">
            <a:avLst/>
          </a:prstGeom>
          <a:noFill/>
        </p:spPr>
        <p:txBody>
          <a:bodyPr wrap="square" rtlCol="0" anchor="ctr" anchorCtr="0">
            <a:noAutofit/>
          </a:bodyPr>
          <a:lstStyle/>
          <a:p>
            <a:pPr algn="ctr"/>
            <a:r>
              <a:rPr lang="ru-RU" sz="1100" dirty="0" smtClean="0">
                <a:solidFill>
                  <a:srgbClr val="002060"/>
                </a:solidFill>
              </a:rPr>
              <a:t>92</a:t>
            </a:r>
            <a:endParaRPr lang="ru-RU" sz="1100" dirty="0">
              <a:solidFill>
                <a:srgbClr val="002060"/>
              </a:solidFill>
            </a:endParaRPr>
          </a:p>
        </p:txBody>
      </p:sp>
      <p:sp>
        <p:nvSpPr>
          <p:cNvPr id="93" name="TextBox 92"/>
          <p:cNvSpPr txBox="1"/>
          <p:nvPr/>
        </p:nvSpPr>
        <p:spPr>
          <a:xfrm>
            <a:off x="5436096" y="2780928"/>
            <a:ext cx="1224136" cy="216024"/>
          </a:xfrm>
          <a:prstGeom prst="rect">
            <a:avLst/>
          </a:prstGeom>
          <a:noFill/>
        </p:spPr>
        <p:txBody>
          <a:bodyPr wrap="square" rtlCol="0" anchor="ctr" anchorCtr="0">
            <a:noAutofit/>
          </a:bodyPr>
          <a:lstStyle/>
          <a:p>
            <a:pPr algn="ctr"/>
            <a:r>
              <a:rPr lang="ru-RU" sz="1100" dirty="0" smtClean="0">
                <a:solidFill>
                  <a:srgbClr val="002060"/>
                </a:solidFill>
              </a:rPr>
              <a:t>63</a:t>
            </a:r>
            <a:endParaRPr lang="ru-RU" sz="1100" dirty="0">
              <a:solidFill>
                <a:srgbClr val="002060"/>
              </a:solidFill>
            </a:endParaRPr>
          </a:p>
        </p:txBody>
      </p:sp>
      <p:sp>
        <p:nvSpPr>
          <p:cNvPr id="94" name="TextBox 93"/>
          <p:cNvSpPr txBox="1"/>
          <p:nvPr/>
        </p:nvSpPr>
        <p:spPr>
          <a:xfrm>
            <a:off x="5436096" y="2996952"/>
            <a:ext cx="1224136" cy="216024"/>
          </a:xfrm>
          <a:prstGeom prst="rect">
            <a:avLst/>
          </a:prstGeom>
          <a:noFill/>
        </p:spPr>
        <p:txBody>
          <a:bodyPr wrap="square" rtlCol="0" anchor="ctr" anchorCtr="0">
            <a:noAutofit/>
          </a:bodyPr>
          <a:lstStyle/>
          <a:p>
            <a:pPr algn="ctr"/>
            <a:r>
              <a:rPr lang="ru-RU" sz="1100" dirty="0" smtClean="0">
                <a:solidFill>
                  <a:srgbClr val="002060"/>
                </a:solidFill>
              </a:rPr>
              <a:t>56</a:t>
            </a:r>
            <a:endParaRPr lang="ru-RU" sz="1100" dirty="0">
              <a:solidFill>
                <a:srgbClr val="002060"/>
              </a:solidFill>
            </a:endParaRPr>
          </a:p>
        </p:txBody>
      </p:sp>
      <p:sp>
        <p:nvSpPr>
          <p:cNvPr id="95" name="TextBox 94"/>
          <p:cNvSpPr txBox="1"/>
          <p:nvPr/>
        </p:nvSpPr>
        <p:spPr>
          <a:xfrm>
            <a:off x="6804248" y="2348880"/>
            <a:ext cx="1224136" cy="216024"/>
          </a:xfrm>
          <a:prstGeom prst="rect">
            <a:avLst/>
          </a:prstGeom>
          <a:noFill/>
        </p:spPr>
        <p:txBody>
          <a:bodyPr wrap="square" rtlCol="0" anchor="ctr" anchorCtr="0">
            <a:noAutofit/>
          </a:bodyPr>
          <a:lstStyle/>
          <a:p>
            <a:pPr algn="ctr"/>
            <a:r>
              <a:rPr lang="ru-RU" sz="1100" dirty="0" smtClean="0">
                <a:solidFill>
                  <a:srgbClr val="002060"/>
                </a:solidFill>
              </a:rPr>
              <a:t>1</a:t>
            </a:r>
            <a:endParaRPr lang="ru-RU" sz="1100" dirty="0">
              <a:solidFill>
                <a:srgbClr val="002060"/>
              </a:solidFill>
            </a:endParaRPr>
          </a:p>
        </p:txBody>
      </p:sp>
      <p:sp>
        <p:nvSpPr>
          <p:cNvPr id="96" name="TextBox 95"/>
          <p:cNvSpPr txBox="1"/>
          <p:nvPr/>
        </p:nvSpPr>
        <p:spPr>
          <a:xfrm>
            <a:off x="6804248" y="2564904"/>
            <a:ext cx="1224136" cy="216024"/>
          </a:xfrm>
          <a:prstGeom prst="rect">
            <a:avLst/>
          </a:prstGeom>
          <a:noFill/>
        </p:spPr>
        <p:txBody>
          <a:bodyPr wrap="square" rtlCol="0" anchor="ctr" anchorCtr="0">
            <a:noAutofit/>
          </a:bodyPr>
          <a:lstStyle/>
          <a:p>
            <a:pPr algn="ctr"/>
            <a:r>
              <a:rPr lang="ru-RU" sz="1100" dirty="0" smtClean="0">
                <a:solidFill>
                  <a:srgbClr val="002060"/>
                </a:solidFill>
              </a:rPr>
              <a:t>0</a:t>
            </a:r>
            <a:endParaRPr lang="ru-RU" sz="1100" dirty="0">
              <a:solidFill>
                <a:srgbClr val="002060"/>
              </a:solidFill>
            </a:endParaRPr>
          </a:p>
        </p:txBody>
      </p:sp>
      <p:sp>
        <p:nvSpPr>
          <p:cNvPr id="97" name="TextBox 96"/>
          <p:cNvSpPr txBox="1"/>
          <p:nvPr/>
        </p:nvSpPr>
        <p:spPr>
          <a:xfrm>
            <a:off x="6804248" y="2780928"/>
            <a:ext cx="1224136" cy="216024"/>
          </a:xfrm>
          <a:prstGeom prst="rect">
            <a:avLst/>
          </a:prstGeom>
          <a:noFill/>
        </p:spPr>
        <p:txBody>
          <a:bodyPr wrap="square" rtlCol="0" anchor="ctr" anchorCtr="0">
            <a:noAutofit/>
          </a:bodyPr>
          <a:lstStyle/>
          <a:p>
            <a:pPr algn="ctr"/>
            <a:r>
              <a:rPr lang="ru-RU" sz="1100" dirty="0" smtClean="0">
                <a:solidFill>
                  <a:srgbClr val="002060"/>
                </a:solidFill>
              </a:rPr>
              <a:t>1</a:t>
            </a:r>
            <a:endParaRPr lang="ru-RU" sz="1100" dirty="0">
              <a:solidFill>
                <a:srgbClr val="002060"/>
              </a:solidFill>
            </a:endParaRPr>
          </a:p>
        </p:txBody>
      </p:sp>
      <p:sp>
        <p:nvSpPr>
          <p:cNvPr id="98" name="TextBox 97"/>
          <p:cNvSpPr txBox="1"/>
          <p:nvPr/>
        </p:nvSpPr>
        <p:spPr>
          <a:xfrm>
            <a:off x="6804248" y="2996952"/>
            <a:ext cx="1224136" cy="216024"/>
          </a:xfrm>
          <a:prstGeom prst="rect">
            <a:avLst/>
          </a:prstGeom>
          <a:noFill/>
        </p:spPr>
        <p:txBody>
          <a:bodyPr wrap="square" rtlCol="0" anchor="ctr" anchorCtr="0">
            <a:noAutofit/>
          </a:bodyPr>
          <a:lstStyle/>
          <a:p>
            <a:pPr algn="ctr"/>
            <a:r>
              <a:rPr lang="ru-RU" sz="1100" dirty="0" smtClean="0">
                <a:solidFill>
                  <a:srgbClr val="002060"/>
                </a:solidFill>
              </a:rPr>
              <a:t>0</a:t>
            </a:r>
            <a:endParaRPr lang="ru-RU" sz="1100" dirty="0">
              <a:solidFill>
                <a:srgbClr val="002060"/>
              </a:solidFill>
            </a:endParaRPr>
          </a:p>
        </p:txBody>
      </p:sp>
      <p:sp>
        <p:nvSpPr>
          <p:cNvPr id="99" name="TextBox 98"/>
          <p:cNvSpPr txBox="1"/>
          <p:nvPr/>
        </p:nvSpPr>
        <p:spPr>
          <a:xfrm>
            <a:off x="6804248" y="3212976"/>
            <a:ext cx="1224136" cy="216024"/>
          </a:xfrm>
          <a:prstGeom prst="rect">
            <a:avLst/>
          </a:prstGeom>
          <a:noFill/>
        </p:spPr>
        <p:txBody>
          <a:bodyPr wrap="square" rtlCol="0" anchor="ctr" anchorCtr="0">
            <a:noAutofit/>
          </a:bodyPr>
          <a:lstStyle/>
          <a:p>
            <a:pPr algn="ctr"/>
            <a:r>
              <a:rPr lang="ru-RU" sz="1100" dirty="0" smtClean="0">
                <a:solidFill>
                  <a:srgbClr val="002060"/>
                </a:solidFill>
              </a:rPr>
              <a:t>2</a:t>
            </a:r>
            <a:endParaRPr lang="ru-RU" sz="1100" dirty="0">
              <a:solidFill>
                <a:srgbClr val="002060"/>
              </a:solidFill>
            </a:endParaRPr>
          </a:p>
        </p:txBody>
      </p:sp>
      <p:sp>
        <p:nvSpPr>
          <p:cNvPr id="100" name="TextBox 99"/>
          <p:cNvSpPr txBox="1"/>
          <p:nvPr/>
        </p:nvSpPr>
        <p:spPr>
          <a:xfrm>
            <a:off x="8172400" y="2348880"/>
            <a:ext cx="720080" cy="216024"/>
          </a:xfrm>
          <a:prstGeom prst="rect">
            <a:avLst/>
          </a:prstGeom>
          <a:noFill/>
        </p:spPr>
        <p:txBody>
          <a:bodyPr wrap="square" rtlCol="0" anchor="ctr" anchorCtr="0">
            <a:noAutofit/>
          </a:bodyPr>
          <a:lstStyle/>
          <a:p>
            <a:pPr algn="ctr"/>
            <a:r>
              <a:rPr lang="ru-RU" sz="1100" b="1" dirty="0" smtClean="0">
                <a:solidFill>
                  <a:srgbClr val="002060"/>
                </a:solidFill>
              </a:rPr>
              <a:t>238</a:t>
            </a:r>
            <a:endParaRPr lang="ru-RU" sz="1100" b="1" dirty="0">
              <a:solidFill>
                <a:srgbClr val="002060"/>
              </a:solidFill>
            </a:endParaRPr>
          </a:p>
        </p:txBody>
      </p:sp>
      <p:sp>
        <p:nvSpPr>
          <p:cNvPr id="101" name="TextBox 100"/>
          <p:cNvSpPr txBox="1"/>
          <p:nvPr/>
        </p:nvSpPr>
        <p:spPr>
          <a:xfrm>
            <a:off x="8172400" y="2564904"/>
            <a:ext cx="720080" cy="216024"/>
          </a:xfrm>
          <a:prstGeom prst="rect">
            <a:avLst/>
          </a:prstGeom>
          <a:noFill/>
        </p:spPr>
        <p:txBody>
          <a:bodyPr wrap="square" rtlCol="0" anchor="ctr" anchorCtr="0">
            <a:noAutofit/>
          </a:bodyPr>
          <a:lstStyle/>
          <a:p>
            <a:pPr algn="ctr"/>
            <a:r>
              <a:rPr lang="ru-RU" sz="1100" b="1" dirty="0" smtClean="0">
                <a:solidFill>
                  <a:srgbClr val="002060"/>
                </a:solidFill>
              </a:rPr>
              <a:t>92</a:t>
            </a:r>
            <a:endParaRPr lang="ru-RU" sz="1100" b="1" dirty="0">
              <a:solidFill>
                <a:srgbClr val="002060"/>
              </a:solidFill>
            </a:endParaRPr>
          </a:p>
        </p:txBody>
      </p:sp>
      <p:sp>
        <p:nvSpPr>
          <p:cNvPr id="102" name="TextBox 101"/>
          <p:cNvSpPr txBox="1"/>
          <p:nvPr/>
        </p:nvSpPr>
        <p:spPr>
          <a:xfrm>
            <a:off x="8172400" y="2780928"/>
            <a:ext cx="720080" cy="216024"/>
          </a:xfrm>
          <a:prstGeom prst="rect">
            <a:avLst/>
          </a:prstGeom>
          <a:noFill/>
        </p:spPr>
        <p:txBody>
          <a:bodyPr wrap="square" rtlCol="0" anchor="ctr" anchorCtr="0">
            <a:noAutofit/>
          </a:bodyPr>
          <a:lstStyle/>
          <a:p>
            <a:pPr algn="ctr"/>
            <a:r>
              <a:rPr lang="ru-RU" sz="1100" b="1" dirty="0" smtClean="0">
                <a:solidFill>
                  <a:srgbClr val="002060"/>
                </a:solidFill>
              </a:rPr>
              <a:t>64</a:t>
            </a:r>
            <a:endParaRPr lang="ru-RU" sz="1100" b="1" dirty="0">
              <a:solidFill>
                <a:srgbClr val="002060"/>
              </a:solidFill>
            </a:endParaRPr>
          </a:p>
        </p:txBody>
      </p:sp>
      <p:sp>
        <p:nvSpPr>
          <p:cNvPr id="103" name="TextBox 102"/>
          <p:cNvSpPr txBox="1"/>
          <p:nvPr/>
        </p:nvSpPr>
        <p:spPr>
          <a:xfrm>
            <a:off x="8172400" y="2996952"/>
            <a:ext cx="720080" cy="216024"/>
          </a:xfrm>
          <a:prstGeom prst="rect">
            <a:avLst/>
          </a:prstGeom>
          <a:noFill/>
        </p:spPr>
        <p:txBody>
          <a:bodyPr wrap="square" rtlCol="0" anchor="ctr" anchorCtr="0">
            <a:noAutofit/>
          </a:bodyPr>
          <a:lstStyle/>
          <a:p>
            <a:pPr algn="ctr"/>
            <a:r>
              <a:rPr lang="ru-RU" sz="1100" b="1" dirty="0" smtClean="0">
                <a:solidFill>
                  <a:srgbClr val="002060"/>
                </a:solidFill>
              </a:rPr>
              <a:t>56</a:t>
            </a:r>
            <a:endParaRPr lang="ru-RU" sz="1100" b="1" dirty="0">
              <a:solidFill>
                <a:srgbClr val="002060"/>
              </a:solidFill>
            </a:endParaRPr>
          </a:p>
        </p:txBody>
      </p:sp>
      <p:sp>
        <p:nvSpPr>
          <p:cNvPr id="104" name="TextBox 103"/>
          <p:cNvSpPr txBox="1"/>
          <p:nvPr/>
        </p:nvSpPr>
        <p:spPr>
          <a:xfrm>
            <a:off x="8172400" y="3212976"/>
            <a:ext cx="720080" cy="216024"/>
          </a:xfrm>
          <a:prstGeom prst="rect">
            <a:avLst/>
          </a:prstGeom>
          <a:noFill/>
        </p:spPr>
        <p:txBody>
          <a:bodyPr wrap="square" rtlCol="0" anchor="ctr" anchorCtr="0">
            <a:noAutofit/>
          </a:bodyPr>
          <a:lstStyle/>
          <a:p>
            <a:pPr algn="ctr"/>
            <a:r>
              <a:rPr lang="ru-RU" sz="1100" b="1" dirty="0" smtClean="0">
                <a:solidFill>
                  <a:srgbClr val="002060"/>
                </a:solidFill>
              </a:rPr>
              <a:t>450</a:t>
            </a:r>
            <a:endParaRPr lang="ru-RU" sz="1100" b="1" dirty="0">
              <a:solidFill>
                <a:srgbClr val="002060"/>
              </a:solidFill>
            </a:endParaRPr>
          </a:p>
        </p:txBody>
      </p:sp>
      <p:sp>
        <p:nvSpPr>
          <p:cNvPr id="105" name="Прямоугольник 104"/>
          <p:cNvSpPr/>
          <p:nvPr/>
        </p:nvSpPr>
        <p:spPr>
          <a:xfrm>
            <a:off x="179512" y="4365104"/>
            <a:ext cx="8784976" cy="1656184"/>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cxnSp>
        <p:nvCxnSpPr>
          <p:cNvPr id="106" name="Прямая соединительная линия 105"/>
          <p:cNvCxnSpPr/>
          <p:nvPr/>
        </p:nvCxnSpPr>
        <p:spPr>
          <a:xfrm>
            <a:off x="2051720" y="4365104"/>
            <a:ext cx="0" cy="16561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a:off x="3635896" y="4365104"/>
            <a:ext cx="0" cy="16561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7308304" y="4365104"/>
            <a:ext cx="0" cy="16561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5436096" y="4293096"/>
            <a:ext cx="0" cy="1728192"/>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flipH="1">
            <a:off x="179512" y="4869160"/>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51520" y="4293096"/>
            <a:ext cx="1584176" cy="504056"/>
          </a:xfrm>
          <a:prstGeom prst="rect">
            <a:avLst/>
          </a:prstGeom>
          <a:noFill/>
        </p:spPr>
        <p:txBody>
          <a:bodyPr wrap="square" rtlCol="0" anchor="ctr" anchorCtr="0">
            <a:noAutofit/>
          </a:bodyPr>
          <a:lstStyle/>
          <a:p>
            <a:pPr algn="ctr"/>
            <a:r>
              <a:rPr lang="ru-RU" sz="1100" b="1" dirty="0" smtClean="0">
                <a:solidFill>
                  <a:srgbClr val="002060"/>
                </a:solidFill>
              </a:rPr>
              <a:t>Партия</a:t>
            </a:r>
            <a:endParaRPr lang="ru-RU" sz="1100" b="1" dirty="0">
              <a:solidFill>
                <a:srgbClr val="002060"/>
              </a:solidFill>
            </a:endParaRPr>
          </a:p>
        </p:txBody>
      </p:sp>
      <p:sp>
        <p:nvSpPr>
          <p:cNvPr id="115" name="TextBox 114"/>
          <p:cNvSpPr txBox="1"/>
          <p:nvPr/>
        </p:nvSpPr>
        <p:spPr>
          <a:xfrm>
            <a:off x="2051720" y="1844824"/>
            <a:ext cx="1584176"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Число голосов</a:t>
            </a:r>
            <a:endParaRPr lang="ru-RU" sz="1100" b="1" dirty="0">
              <a:solidFill>
                <a:srgbClr val="002060"/>
              </a:solidFill>
            </a:endParaRPr>
          </a:p>
        </p:txBody>
      </p:sp>
      <p:sp>
        <p:nvSpPr>
          <p:cNvPr id="118" name="TextBox 117"/>
          <p:cNvSpPr txBox="1"/>
          <p:nvPr/>
        </p:nvSpPr>
        <p:spPr>
          <a:xfrm>
            <a:off x="2123728" y="4365104"/>
            <a:ext cx="1440160"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Количество проголосовавших за партию</a:t>
            </a:r>
            <a:endParaRPr lang="ru-RU" sz="1100" b="1" dirty="0">
              <a:solidFill>
                <a:srgbClr val="002060"/>
              </a:solidFill>
            </a:endParaRPr>
          </a:p>
        </p:txBody>
      </p:sp>
      <p:sp>
        <p:nvSpPr>
          <p:cNvPr id="119" name="TextBox 118"/>
          <p:cNvSpPr txBox="1"/>
          <p:nvPr/>
        </p:nvSpPr>
        <p:spPr>
          <a:xfrm>
            <a:off x="3707904" y="4365104"/>
            <a:ext cx="1656184"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Количество мандатов по федеральному списку</a:t>
            </a:r>
            <a:endParaRPr lang="ru-RU" sz="1100" b="1" dirty="0">
              <a:solidFill>
                <a:srgbClr val="002060"/>
              </a:solidFill>
            </a:endParaRPr>
          </a:p>
        </p:txBody>
      </p:sp>
      <p:sp>
        <p:nvSpPr>
          <p:cNvPr id="121" name="TextBox 120"/>
          <p:cNvSpPr txBox="1"/>
          <p:nvPr/>
        </p:nvSpPr>
        <p:spPr>
          <a:xfrm>
            <a:off x="5508104" y="4365104"/>
            <a:ext cx="1728192"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Количество мандатов по одномандатным округам</a:t>
            </a:r>
            <a:endParaRPr lang="ru-RU" sz="1100" b="1" dirty="0">
              <a:solidFill>
                <a:srgbClr val="002060"/>
              </a:solidFill>
            </a:endParaRPr>
          </a:p>
        </p:txBody>
      </p:sp>
      <p:sp>
        <p:nvSpPr>
          <p:cNvPr id="122" name="TextBox 121"/>
          <p:cNvSpPr txBox="1"/>
          <p:nvPr/>
        </p:nvSpPr>
        <p:spPr>
          <a:xfrm>
            <a:off x="7380312" y="4365104"/>
            <a:ext cx="1512168" cy="504056"/>
          </a:xfrm>
          <a:prstGeom prst="rect">
            <a:avLst/>
          </a:prstGeom>
          <a:noFill/>
          <a:ln w="12700">
            <a:noFill/>
          </a:ln>
        </p:spPr>
        <p:txBody>
          <a:bodyPr wrap="square" rtlCol="0" anchor="ctr" anchorCtr="0">
            <a:noAutofit/>
          </a:bodyPr>
          <a:lstStyle/>
          <a:p>
            <a:pPr algn="ctr"/>
            <a:r>
              <a:rPr lang="ru-RU" sz="1100" b="1" dirty="0" smtClean="0">
                <a:solidFill>
                  <a:srgbClr val="002060"/>
                </a:solidFill>
              </a:rPr>
              <a:t>Итого мандатов</a:t>
            </a:r>
            <a:endParaRPr lang="ru-RU" sz="1100" b="1" dirty="0">
              <a:solidFill>
                <a:srgbClr val="002060"/>
              </a:solidFill>
            </a:endParaRPr>
          </a:p>
        </p:txBody>
      </p:sp>
      <p:cxnSp>
        <p:nvCxnSpPr>
          <p:cNvPr id="123" name="Прямая соединительная линия 122"/>
          <p:cNvCxnSpPr/>
          <p:nvPr/>
        </p:nvCxnSpPr>
        <p:spPr>
          <a:xfrm flipH="1">
            <a:off x="179512" y="5157192"/>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flipH="1">
            <a:off x="179512" y="5445224"/>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flipH="1">
            <a:off x="179512" y="5733256"/>
            <a:ext cx="87849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251520" y="4797152"/>
            <a:ext cx="1728192" cy="288032"/>
          </a:xfrm>
          <a:prstGeom prst="rect">
            <a:avLst/>
          </a:prstGeom>
          <a:noFill/>
        </p:spPr>
        <p:txBody>
          <a:bodyPr wrap="square" rtlCol="0" anchor="ctr" anchorCtr="0">
            <a:noAutofit/>
          </a:bodyPr>
          <a:lstStyle/>
          <a:p>
            <a:pPr algn="ctr"/>
            <a:r>
              <a:rPr lang="ru-RU" sz="1100" dirty="0" smtClean="0">
                <a:solidFill>
                  <a:srgbClr val="002060"/>
                </a:solidFill>
              </a:rPr>
              <a:t>«ЕДИНАЯ РОССИЯ»</a:t>
            </a:r>
            <a:endParaRPr lang="ru-RU" sz="1100" dirty="0">
              <a:solidFill>
                <a:srgbClr val="002060"/>
              </a:solidFill>
            </a:endParaRPr>
          </a:p>
        </p:txBody>
      </p:sp>
      <p:sp>
        <p:nvSpPr>
          <p:cNvPr id="133" name="TextBox 132"/>
          <p:cNvSpPr txBox="1"/>
          <p:nvPr/>
        </p:nvSpPr>
        <p:spPr>
          <a:xfrm>
            <a:off x="251520" y="5085184"/>
            <a:ext cx="1728192" cy="288032"/>
          </a:xfrm>
          <a:prstGeom prst="rect">
            <a:avLst/>
          </a:prstGeom>
          <a:noFill/>
        </p:spPr>
        <p:txBody>
          <a:bodyPr wrap="square" rtlCol="0" anchor="ctr" anchorCtr="0">
            <a:noAutofit/>
          </a:bodyPr>
          <a:lstStyle/>
          <a:p>
            <a:pPr algn="ctr"/>
            <a:r>
              <a:rPr lang="ru-RU" sz="1100" dirty="0" smtClean="0">
                <a:solidFill>
                  <a:srgbClr val="002060"/>
                </a:solidFill>
              </a:rPr>
              <a:t>КПРФ</a:t>
            </a:r>
            <a:endParaRPr lang="ru-RU" sz="1100" dirty="0">
              <a:solidFill>
                <a:srgbClr val="002060"/>
              </a:solidFill>
            </a:endParaRPr>
          </a:p>
        </p:txBody>
      </p:sp>
      <p:sp>
        <p:nvSpPr>
          <p:cNvPr id="134" name="TextBox 133"/>
          <p:cNvSpPr txBox="1"/>
          <p:nvPr/>
        </p:nvSpPr>
        <p:spPr>
          <a:xfrm>
            <a:off x="251520" y="5373216"/>
            <a:ext cx="1728192" cy="288032"/>
          </a:xfrm>
          <a:prstGeom prst="rect">
            <a:avLst/>
          </a:prstGeom>
          <a:noFill/>
        </p:spPr>
        <p:txBody>
          <a:bodyPr wrap="square" rtlCol="0" anchor="ctr" anchorCtr="0">
            <a:noAutofit/>
          </a:bodyPr>
          <a:lstStyle/>
          <a:p>
            <a:pPr algn="ctr"/>
            <a:r>
              <a:rPr lang="ru-RU" sz="1100" dirty="0" smtClean="0">
                <a:solidFill>
                  <a:srgbClr val="002060"/>
                </a:solidFill>
              </a:rPr>
              <a:t>ЛДПР</a:t>
            </a:r>
            <a:endParaRPr lang="ru-RU" sz="1100" dirty="0">
              <a:solidFill>
                <a:srgbClr val="002060"/>
              </a:solidFill>
            </a:endParaRPr>
          </a:p>
        </p:txBody>
      </p:sp>
      <p:sp>
        <p:nvSpPr>
          <p:cNvPr id="135" name="TextBox 134"/>
          <p:cNvSpPr txBox="1"/>
          <p:nvPr/>
        </p:nvSpPr>
        <p:spPr>
          <a:xfrm>
            <a:off x="251520" y="5733256"/>
            <a:ext cx="1728192" cy="288032"/>
          </a:xfrm>
          <a:prstGeom prst="rect">
            <a:avLst/>
          </a:prstGeom>
          <a:noFill/>
        </p:spPr>
        <p:txBody>
          <a:bodyPr wrap="square" rtlCol="0" anchor="ctr" anchorCtr="0">
            <a:noAutofit/>
          </a:bodyPr>
          <a:lstStyle/>
          <a:p>
            <a:pPr algn="ctr"/>
            <a:r>
              <a:rPr lang="ru-RU" sz="1100" dirty="0" smtClean="0">
                <a:solidFill>
                  <a:srgbClr val="002060"/>
                </a:solidFill>
              </a:rPr>
              <a:t>«СПРАВЕДЛИВАЯ РОССИЯ»</a:t>
            </a:r>
            <a:endParaRPr lang="ru-RU" sz="1100" dirty="0">
              <a:solidFill>
                <a:srgbClr val="002060"/>
              </a:solidFill>
            </a:endParaRPr>
          </a:p>
        </p:txBody>
      </p:sp>
      <p:sp>
        <p:nvSpPr>
          <p:cNvPr id="137" name="Прямоугольник 136"/>
          <p:cNvSpPr/>
          <p:nvPr/>
        </p:nvSpPr>
        <p:spPr>
          <a:xfrm>
            <a:off x="35496" y="4149080"/>
            <a:ext cx="9144000" cy="216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rgbClr val="002060"/>
                </a:solidFill>
              </a:rPr>
              <a:t>Распределение мандатов по результатам выборов депутатов Государственной Думы Федерального Собрания Российской Федерации седьмого созыва</a:t>
            </a:r>
            <a:endParaRPr lang="ru-RU" sz="1050" b="1" dirty="0">
              <a:solidFill>
                <a:srgbClr val="002060"/>
              </a:solidFill>
            </a:endParaRPr>
          </a:p>
        </p:txBody>
      </p:sp>
      <p:sp>
        <p:nvSpPr>
          <p:cNvPr id="142" name="TextBox 141"/>
          <p:cNvSpPr txBox="1"/>
          <p:nvPr/>
        </p:nvSpPr>
        <p:spPr>
          <a:xfrm>
            <a:off x="2123728" y="4869160"/>
            <a:ext cx="1440160" cy="288032"/>
          </a:xfrm>
          <a:prstGeom prst="rect">
            <a:avLst/>
          </a:prstGeom>
          <a:noFill/>
        </p:spPr>
        <p:txBody>
          <a:bodyPr wrap="square" rtlCol="0" anchor="ctr" anchorCtr="0">
            <a:noAutofit/>
          </a:bodyPr>
          <a:lstStyle/>
          <a:p>
            <a:pPr algn="ctr"/>
            <a:r>
              <a:rPr lang="ru-RU" sz="1100" dirty="0" smtClean="0">
                <a:solidFill>
                  <a:srgbClr val="002060"/>
                </a:solidFill>
              </a:rPr>
              <a:t>28 527 828</a:t>
            </a:r>
            <a:endParaRPr lang="ru-RU" sz="1100" dirty="0">
              <a:solidFill>
                <a:srgbClr val="002060"/>
              </a:solidFill>
            </a:endParaRPr>
          </a:p>
        </p:txBody>
      </p:sp>
      <p:sp>
        <p:nvSpPr>
          <p:cNvPr id="144" name="TextBox 143"/>
          <p:cNvSpPr txBox="1"/>
          <p:nvPr/>
        </p:nvSpPr>
        <p:spPr>
          <a:xfrm>
            <a:off x="2123728" y="5157192"/>
            <a:ext cx="1440160" cy="288032"/>
          </a:xfrm>
          <a:prstGeom prst="rect">
            <a:avLst/>
          </a:prstGeom>
          <a:noFill/>
        </p:spPr>
        <p:txBody>
          <a:bodyPr wrap="square" rtlCol="0" anchor="ctr" anchorCtr="0">
            <a:noAutofit/>
          </a:bodyPr>
          <a:lstStyle/>
          <a:p>
            <a:pPr algn="ctr"/>
            <a:r>
              <a:rPr lang="ru-RU" sz="1100" dirty="0" smtClean="0">
                <a:solidFill>
                  <a:srgbClr val="002060"/>
                </a:solidFill>
              </a:rPr>
              <a:t>7 019 752</a:t>
            </a:r>
            <a:endParaRPr lang="ru-RU" sz="1100" dirty="0">
              <a:solidFill>
                <a:srgbClr val="002060"/>
              </a:solidFill>
            </a:endParaRPr>
          </a:p>
        </p:txBody>
      </p:sp>
      <p:sp>
        <p:nvSpPr>
          <p:cNvPr id="145" name="TextBox 144"/>
          <p:cNvSpPr txBox="1"/>
          <p:nvPr/>
        </p:nvSpPr>
        <p:spPr>
          <a:xfrm>
            <a:off x="2123728" y="5445224"/>
            <a:ext cx="1440160" cy="288032"/>
          </a:xfrm>
          <a:prstGeom prst="rect">
            <a:avLst/>
          </a:prstGeom>
          <a:noFill/>
        </p:spPr>
        <p:txBody>
          <a:bodyPr wrap="square" rtlCol="0" anchor="ctr" anchorCtr="0">
            <a:noAutofit/>
          </a:bodyPr>
          <a:lstStyle/>
          <a:p>
            <a:pPr algn="ctr"/>
            <a:r>
              <a:rPr lang="ru-RU" sz="1100" dirty="0" smtClean="0">
                <a:solidFill>
                  <a:srgbClr val="002060"/>
                </a:solidFill>
              </a:rPr>
              <a:t>6 917 063</a:t>
            </a:r>
            <a:endParaRPr lang="ru-RU" sz="1100" dirty="0">
              <a:solidFill>
                <a:srgbClr val="002060"/>
              </a:solidFill>
            </a:endParaRPr>
          </a:p>
        </p:txBody>
      </p:sp>
      <p:sp>
        <p:nvSpPr>
          <p:cNvPr id="151" name="TextBox 150"/>
          <p:cNvSpPr txBox="1"/>
          <p:nvPr/>
        </p:nvSpPr>
        <p:spPr>
          <a:xfrm>
            <a:off x="2123728" y="5733256"/>
            <a:ext cx="1440160" cy="288032"/>
          </a:xfrm>
          <a:prstGeom prst="rect">
            <a:avLst/>
          </a:prstGeom>
          <a:noFill/>
        </p:spPr>
        <p:txBody>
          <a:bodyPr wrap="square" rtlCol="0" anchor="ctr" anchorCtr="0">
            <a:noAutofit/>
          </a:bodyPr>
          <a:lstStyle/>
          <a:p>
            <a:pPr algn="ctr"/>
            <a:r>
              <a:rPr lang="ru-RU" sz="1100" dirty="0" smtClean="0">
                <a:solidFill>
                  <a:srgbClr val="002060"/>
                </a:solidFill>
              </a:rPr>
              <a:t>3 275 053</a:t>
            </a:r>
            <a:endParaRPr lang="ru-RU" sz="1100" dirty="0">
              <a:solidFill>
                <a:srgbClr val="002060"/>
              </a:solidFill>
            </a:endParaRPr>
          </a:p>
        </p:txBody>
      </p:sp>
      <p:sp>
        <p:nvSpPr>
          <p:cNvPr id="152" name="TextBox 151"/>
          <p:cNvSpPr txBox="1"/>
          <p:nvPr/>
        </p:nvSpPr>
        <p:spPr>
          <a:xfrm>
            <a:off x="5508104" y="4869160"/>
            <a:ext cx="1728192" cy="288032"/>
          </a:xfrm>
          <a:prstGeom prst="rect">
            <a:avLst/>
          </a:prstGeom>
          <a:noFill/>
        </p:spPr>
        <p:txBody>
          <a:bodyPr wrap="square" rtlCol="0" anchor="ctr" anchorCtr="0">
            <a:noAutofit/>
          </a:bodyPr>
          <a:lstStyle/>
          <a:p>
            <a:pPr algn="ctr"/>
            <a:r>
              <a:rPr lang="ru-RU" sz="1100" dirty="0" smtClean="0">
                <a:solidFill>
                  <a:srgbClr val="002060"/>
                </a:solidFill>
              </a:rPr>
              <a:t>203</a:t>
            </a:r>
            <a:endParaRPr lang="ru-RU" sz="1100" dirty="0">
              <a:solidFill>
                <a:srgbClr val="002060"/>
              </a:solidFill>
            </a:endParaRPr>
          </a:p>
        </p:txBody>
      </p:sp>
      <p:sp>
        <p:nvSpPr>
          <p:cNvPr id="153" name="TextBox 152"/>
          <p:cNvSpPr txBox="1"/>
          <p:nvPr/>
        </p:nvSpPr>
        <p:spPr>
          <a:xfrm>
            <a:off x="3707904" y="5157192"/>
            <a:ext cx="1656184" cy="288032"/>
          </a:xfrm>
          <a:prstGeom prst="rect">
            <a:avLst/>
          </a:prstGeom>
          <a:noFill/>
        </p:spPr>
        <p:txBody>
          <a:bodyPr wrap="square" rtlCol="0" anchor="ctr" anchorCtr="0">
            <a:noAutofit/>
          </a:bodyPr>
          <a:lstStyle/>
          <a:p>
            <a:pPr algn="ctr"/>
            <a:r>
              <a:rPr lang="ru-RU" sz="1100" dirty="0" smtClean="0">
                <a:solidFill>
                  <a:srgbClr val="002060"/>
                </a:solidFill>
              </a:rPr>
              <a:t>35</a:t>
            </a:r>
            <a:endParaRPr lang="ru-RU" sz="1100" dirty="0">
              <a:solidFill>
                <a:srgbClr val="002060"/>
              </a:solidFill>
            </a:endParaRPr>
          </a:p>
        </p:txBody>
      </p:sp>
      <p:sp>
        <p:nvSpPr>
          <p:cNvPr id="154" name="TextBox 153"/>
          <p:cNvSpPr txBox="1"/>
          <p:nvPr/>
        </p:nvSpPr>
        <p:spPr>
          <a:xfrm>
            <a:off x="3707904" y="5445224"/>
            <a:ext cx="1656184" cy="288032"/>
          </a:xfrm>
          <a:prstGeom prst="rect">
            <a:avLst/>
          </a:prstGeom>
          <a:noFill/>
        </p:spPr>
        <p:txBody>
          <a:bodyPr wrap="square" rtlCol="0" anchor="ctr" anchorCtr="0">
            <a:noAutofit/>
          </a:bodyPr>
          <a:lstStyle/>
          <a:p>
            <a:pPr algn="ctr"/>
            <a:r>
              <a:rPr lang="ru-RU" sz="1100" dirty="0" smtClean="0">
                <a:solidFill>
                  <a:srgbClr val="002060"/>
                </a:solidFill>
              </a:rPr>
              <a:t>34</a:t>
            </a:r>
            <a:endParaRPr lang="ru-RU" sz="1100" dirty="0">
              <a:solidFill>
                <a:srgbClr val="002060"/>
              </a:solidFill>
            </a:endParaRPr>
          </a:p>
        </p:txBody>
      </p:sp>
      <p:sp>
        <p:nvSpPr>
          <p:cNvPr id="155" name="TextBox 154"/>
          <p:cNvSpPr txBox="1"/>
          <p:nvPr/>
        </p:nvSpPr>
        <p:spPr>
          <a:xfrm>
            <a:off x="3707904" y="5733256"/>
            <a:ext cx="1656184" cy="288032"/>
          </a:xfrm>
          <a:prstGeom prst="rect">
            <a:avLst/>
          </a:prstGeom>
          <a:noFill/>
        </p:spPr>
        <p:txBody>
          <a:bodyPr wrap="square" rtlCol="0" anchor="ctr" anchorCtr="0">
            <a:noAutofit/>
          </a:bodyPr>
          <a:lstStyle/>
          <a:p>
            <a:pPr algn="ctr"/>
            <a:r>
              <a:rPr lang="ru-RU" sz="1100" dirty="0" smtClean="0">
                <a:solidFill>
                  <a:srgbClr val="002060"/>
                </a:solidFill>
              </a:rPr>
              <a:t>16</a:t>
            </a:r>
            <a:endParaRPr lang="ru-RU" sz="1100" dirty="0">
              <a:solidFill>
                <a:srgbClr val="002060"/>
              </a:solidFill>
            </a:endParaRPr>
          </a:p>
        </p:txBody>
      </p:sp>
      <p:sp>
        <p:nvSpPr>
          <p:cNvPr id="156" name="TextBox 155"/>
          <p:cNvSpPr txBox="1"/>
          <p:nvPr/>
        </p:nvSpPr>
        <p:spPr>
          <a:xfrm>
            <a:off x="3707904" y="4869160"/>
            <a:ext cx="1656184" cy="288032"/>
          </a:xfrm>
          <a:prstGeom prst="rect">
            <a:avLst/>
          </a:prstGeom>
          <a:noFill/>
        </p:spPr>
        <p:txBody>
          <a:bodyPr wrap="square" rtlCol="0" anchor="ctr" anchorCtr="0">
            <a:noAutofit/>
          </a:bodyPr>
          <a:lstStyle/>
          <a:p>
            <a:pPr algn="ctr"/>
            <a:r>
              <a:rPr lang="ru-RU" sz="1100" dirty="0" smtClean="0">
                <a:solidFill>
                  <a:srgbClr val="002060"/>
                </a:solidFill>
              </a:rPr>
              <a:t>140</a:t>
            </a:r>
            <a:endParaRPr lang="ru-RU" sz="1100" dirty="0">
              <a:solidFill>
                <a:srgbClr val="002060"/>
              </a:solidFill>
            </a:endParaRPr>
          </a:p>
        </p:txBody>
      </p:sp>
      <p:sp>
        <p:nvSpPr>
          <p:cNvPr id="157" name="TextBox 156"/>
          <p:cNvSpPr txBox="1"/>
          <p:nvPr/>
        </p:nvSpPr>
        <p:spPr>
          <a:xfrm>
            <a:off x="5508104" y="5157192"/>
            <a:ext cx="1728192" cy="288032"/>
          </a:xfrm>
          <a:prstGeom prst="rect">
            <a:avLst/>
          </a:prstGeom>
          <a:noFill/>
        </p:spPr>
        <p:txBody>
          <a:bodyPr wrap="square" rtlCol="0" anchor="ctr" anchorCtr="0">
            <a:noAutofit/>
          </a:bodyPr>
          <a:lstStyle/>
          <a:p>
            <a:pPr algn="ctr"/>
            <a:r>
              <a:rPr lang="ru-RU" sz="1100" dirty="0" smtClean="0">
                <a:solidFill>
                  <a:srgbClr val="002060"/>
                </a:solidFill>
              </a:rPr>
              <a:t>7</a:t>
            </a:r>
            <a:endParaRPr lang="ru-RU" sz="1100" dirty="0">
              <a:solidFill>
                <a:srgbClr val="002060"/>
              </a:solidFill>
            </a:endParaRPr>
          </a:p>
        </p:txBody>
      </p:sp>
      <p:sp>
        <p:nvSpPr>
          <p:cNvPr id="158" name="TextBox 157"/>
          <p:cNvSpPr txBox="1"/>
          <p:nvPr/>
        </p:nvSpPr>
        <p:spPr>
          <a:xfrm>
            <a:off x="5508104" y="5445224"/>
            <a:ext cx="1728192" cy="288032"/>
          </a:xfrm>
          <a:prstGeom prst="rect">
            <a:avLst/>
          </a:prstGeom>
          <a:noFill/>
        </p:spPr>
        <p:txBody>
          <a:bodyPr wrap="square" rtlCol="0" anchor="ctr" anchorCtr="0">
            <a:noAutofit/>
          </a:bodyPr>
          <a:lstStyle/>
          <a:p>
            <a:pPr algn="ctr"/>
            <a:r>
              <a:rPr lang="ru-RU" sz="1100" dirty="0" smtClean="0">
                <a:solidFill>
                  <a:srgbClr val="002060"/>
                </a:solidFill>
              </a:rPr>
              <a:t>5</a:t>
            </a:r>
            <a:endParaRPr lang="ru-RU" sz="1100" dirty="0">
              <a:solidFill>
                <a:srgbClr val="002060"/>
              </a:solidFill>
            </a:endParaRPr>
          </a:p>
        </p:txBody>
      </p:sp>
      <p:sp>
        <p:nvSpPr>
          <p:cNvPr id="159" name="TextBox 158"/>
          <p:cNvSpPr txBox="1"/>
          <p:nvPr/>
        </p:nvSpPr>
        <p:spPr>
          <a:xfrm>
            <a:off x="5508104" y="5733256"/>
            <a:ext cx="1728192" cy="288032"/>
          </a:xfrm>
          <a:prstGeom prst="rect">
            <a:avLst/>
          </a:prstGeom>
          <a:noFill/>
        </p:spPr>
        <p:txBody>
          <a:bodyPr wrap="square" rtlCol="0" anchor="ctr" anchorCtr="0">
            <a:noAutofit/>
          </a:bodyPr>
          <a:lstStyle/>
          <a:p>
            <a:pPr algn="ctr"/>
            <a:r>
              <a:rPr lang="ru-RU" sz="1100" dirty="0" smtClean="0">
                <a:solidFill>
                  <a:srgbClr val="002060"/>
                </a:solidFill>
              </a:rPr>
              <a:t>7</a:t>
            </a:r>
            <a:endParaRPr lang="ru-RU" sz="1100" dirty="0">
              <a:solidFill>
                <a:srgbClr val="002060"/>
              </a:solidFill>
            </a:endParaRPr>
          </a:p>
        </p:txBody>
      </p:sp>
      <p:sp>
        <p:nvSpPr>
          <p:cNvPr id="160" name="TextBox 159"/>
          <p:cNvSpPr txBox="1"/>
          <p:nvPr/>
        </p:nvSpPr>
        <p:spPr>
          <a:xfrm>
            <a:off x="7380312" y="4869160"/>
            <a:ext cx="1512168" cy="288032"/>
          </a:xfrm>
          <a:prstGeom prst="rect">
            <a:avLst/>
          </a:prstGeom>
          <a:noFill/>
        </p:spPr>
        <p:txBody>
          <a:bodyPr wrap="square" rtlCol="0" anchor="ctr" anchorCtr="0">
            <a:noAutofit/>
          </a:bodyPr>
          <a:lstStyle/>
          <a:p>
            <a:pPr algn="ctr"/>
            <a:r>
              <a:rPr lang="ru-RU" sz="1100" dirty="0" smtClean="0">
                <a:solidFill>
                  <a:srgbClr val="002060"/>
                </a:solidFill>
              </a:rPr>
              <a:t>343</a:t>
            </a:r>
            <a:endParaRPr lang="ru-RU" sz="1100" dirty="0">
              <a:solidFill>
                <a:srgbClr val="002060"/>
              </a:solidFill>
            </a:endParaRPr>
          </a:p>
        </p:txBody>
      </p:sp>
      <p:sp>
        <p:nvSpPr>
          <p:cNvPr id="161" name="TextBox 160"/>
          <p:cNvSpPr txBox="1"/>
          <p:nvPr/>
        </p:nvSpPr>
        <p:spPr>
          <a:xfrm>
            <a:off x="7380312" y="5157192"/>
            <a:ext cx="1512168" cy="288032"/>
          </a:xfrm>
          <a:prstGeom prst="rect">
            <a:avLst/>
          </a:prstGeom>
          <a:noFill/>
        </p:spPr>
        <p:txBody>
          <a:bodyPr wrap="square" rtlCol="0" anchor="ctr" anchorCtr="0">
            <a:noAutofit/>
          </a:bodyPr>
          <a:lstStyle/>
          <a:p>
            <a:pPr algn="ctr"/>
            <a:r>
              <a:rPr lang="ru-RU" sz="1100" dirty="0" smtClean="0">
                <a:solidFill>
                  <a:srgbClr val="002060"/>
                </a:solidFill>
              </a:rPr>
              <a:t>42</a:t>
            </a:r>
            <a:endParaRPr lang="ru-RU" sz="1100" dirty="0">
              <a:solidFill>
                <a:srgbClr val="002060"/>
              </a:solidFill>
            </a:endParaRPr>
          </a:p>
        </p:txBody>
      </p:sp>
      <p:sp>
        <p:nvSpPr>
          <p:cNvPr id="162" name="TextBox 161"/>
          <p:cNvSpPr txBox="1"/>
          <p:nvPr/>
        </p:nvSpPr>
        <p:spPr>
          <a:xfrm>
            <a:off x="7380312" y="5445224"/>
            <a:ext cx="1512168" cy="288032"/>
          </a:xfrm>
          <a:prstGeom prst="rect">
            <a:avLst/>
          </a:prstGeom>
          <a:noFill/>
        </p:spPr>
        <p:txBody>
          <a:bodyPr wrap="square" rtlCol="0" anchor="ctr" anchorCtr="0">
            <a:noAutofit/>
          </a:bodyPr>
          <a:lstStyle/>
          <a:p>
            <a:pPr algn="ctr"/>
            <a:r>
              <a:rPr lang="ru-RU" sz="1100" dirty="0" smtClean="0">
                <a:solidFill>
                  <a:srgbClr val="002060"/>
                </a:solidFill>
              </a:rPr>
              <a:t>39</a:t>
            </a:r>
            <a:endParaRPr lang="ru-RU" sz="1100" dirty="0">
              <a:solidFill>
                <a:srgbClr val="002060"/>
              </a:solidFill>
            </a:endParaRPr>
          </a:p>
        </p:txBody>
      </p:sp>
      <p:sp>
        <p:nvSpPr>
          <p:cNvPr id="163" name="TextBox 162"/>
          <p:cNvSpPr txBox="1"/>
          <p:nvPr/>
        </p:nvSpPr>
        <p:spPr>
          <a:xfrm>
            <a:off x="7380312" y="5733256"/>
            <a:ext cx="1512168" cy="288032"/>
          </a:xfrm>
          <a:prstGeom prst="rect">
            <a:avLst/>
          </a:prstGeom>
          <a:noFill/>
        </p:spPr>
        <p:txBody>
          <a:bodyPr wrap="square" rtlCol="0" anchor="ctr" anchorCtr="0">
            <a:noAutofit/>
          </a:bodyPr>
          <a:lstStyle/>
          <a:p>
            <a:pPr algn="ctr"/>
            <a:r>
              <a:rPr lang="ru-RU" sz="1100" dirty="0" smtClean="0">
                <a:solidFill>
                  <a:srgbClr val="002060"/>
                </a:solidFill>
              </a:rPr>
              <a:t>23</a:t>
            </a:r>
            <a:endParaRPr lang="ru-RU" sz="11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25</a:t>
            </a:r>
            <a:endParaRPr lang="ru-RU" b="1" dirty="0">
              <a:solidFill>
                <a:schemeClr val="bg1"/>
              </a:solidFill>
            </a:endParaRPr>
          </a:p>
        </p:txBody>
      </p:sp>
      <p:sp>
        <p:nvSpPr>
          <p:cNvPr id="9" name="Заголовок 1"/>
          <p:cNvSpPr txBox="1">
            <a:spLocks/>
          </p:cNvSpPr>
          <p:nvPr/>
        </p:nvSpPr>
        <p:spPr>
          <a:xfrm>
            <a:off x="251520" y="2348880"/>
            <a:ext cx="8280920" cy="2088232"/>
          </a:xfrm>
          <a:prstGeom prst="rect">
            <a:avLst/>
          </a:prstGeom>
          <a:effectLst>
            <a:innerShdw dir="16800000">
              <a:prstClr val="black"/>
            </a:innerShdw>
          </a:effectLst>
        </p:spPr>
        <p:txBody>
          <a:bodyPr vert="horz" wrap="square" anchor="ctr" anchorCtr="0">
            <a:noAutofit/>
          </a:bodyPr>
          <a:lstStyle/>
          <a:p>
            <a:pPr marL="484632" marR="0" lvl="0" indent="0" algn="ctr" defTabSz="914400" rtl="0" eaLnBrk="1" fontAlgn="auto" latinLnBrk="0" hangingPunct="1">
              <a:lnSpc>
                <a:spcPct val="150000"/>
              </a:lnSpc>
              <a:spcBef>
                <a:spcPct val="0"/>
              </a:spcBef>
              <a:spcAft>
                <a:spcPts val="0"/>
              </a:spcAft>
              <a:buClrTx/>
              <a:buSzTx/>
              <a:buFontTx/>
              <a:buNone/>
              <a:tabLst/>
              <a:defRPr/>
            </a:pPr>
            <a:r>
              <a:rPr kumimoji="0" lang="ru-RU" sz="4400" b="1" i="0" u="none" strike="noStrike" kern="1200" cap="none" spc="0" normalizeH="0" baseline="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3. УЧАСТИКИ ИЗБИРАТЕЛЬНЫХ ПРАВООТНОШЕНИЙ</a:t>
            </a:r>
            <a:endParaRPr kumimoji="0" lang="ru-RU" sz="4400" b="1" i="0" u="none" strike="noStrike" kern="1200" cap="none" spc="0" normalizeH="0" baseline="0" noProof="0" dirty="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179512" y="908720"/>
            <a:ext cx="8784976" cy="3456384"/>
          </a:xfrm>
          <a:prstGeom prst="rect">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just">
              <a:lnSpc>
                <a:spcPct val="150000"/>
              </a:lnSpc>
            </a:pPr>
            <a:r>
              <a:rPr lang="ru-RU" sz="1600" b="1" dirty="0" smtClean="0">
                <a:solidFill>
                  <a:schemeClr val="accent1">
                    <a:lumMod val="50000"/>
                  </a:schemeClr>
                </a:solidFill>
              </a:rPr>
              <a:t>Участник избирательных правоотношений </a:t>
            </a:r>
            <a:r>
              <a:rPr lang="ru-RU" sz="1600" dirty="0" smtClean="0">
                <a:solidFill>
                  <a:schemeClr val="accent1">
                    <a:lumMod val="50000"/>
                  </a:schemeClr>
                </a:solidFill>
              </a:rPr>
              <a:t>обладает избирательной </a:t>
            </a:r>
            <a:r>
              <a:rPr lang="ru-RU" sz="1600" dirty="0" err="1" smtClean="0">
                <a:solidFill>
                  <a:schemeClr val="accent1">
                    <a:lumMod val="50000"/>
                  </a:schemeClr>
                </a:solidFill>
              </a:rPr>
              <a:t>правосубъектностью</a:t>
            </a:r>
            <a:r>
              <a:rPr lang="ru-RU" sz="1600" dirty="0" smtClean="0">
                <a:solidFill>
                  <a:schemeClr val="accent1">
                    <a:lumMod val="50000"/>
                  </a:schemeClr>
                </a:solidFill>
              </a:rPr>
              <a:t>, которая включает в себя:</a:t>
            </a:r>
            <a:r>
              <a:rPr lang="ru-RU" sz="1600" b="1" dirty="0" smtClean="0">
                <a:solidFill>
                  <a:schemeClr val="accent1">
                    <a:lumMod val="50000"/>
                  </a:schemeClr>
                </a:solidFill>
              </a:rPr>
              <a:t> </a:t>
            </a:r>
            <a:endParaRPr lang="ru-RU" sz="1600" i="1" dirty="0">
              <a:solidFill>
                <a:schemeClr val="accent1">
                  <a:lumMod val="50000"/>
                </a:schemeClr>
              </a:solidFill>
            </a:endParaRP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 Участники избирательных правоотношений </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755576" y="1628800"/>
            <a:ext cx="8136904" cy="2592288"/>
          </a:xfrm>
          <a:prstGeom prst="rect">
            <a:avLst/>
          </a:prstGeom>
          <a:noFill/>
        </p:spPr>
        <p:txBody>
          <a:bodyPr wrap="square" rtlCol="0" anchor="ctr" anchorCtr="0">
            <a:noAutofit/>
          </a:bodyPr>
          <a:lstStyle/>
          <a:p>
            <a:pPr algn="just">
              <a:lnSpc>
                <a:spcPct val="150000"/>
              </a:lnSpc>
              <a:buFont typeface="Wingdings" pitchFamily="2" charset="2"/>
              <a:buChar char="Ø"/>
            </a:pPr>
            <a:r>
              <a:rPr lang="ru-RU" sz="1600" dirty="0" smtClean="0">
                <a:solidFill>
                  <a:schemeClr val="accent1">
                    <a:lumMod val="50000"/>
                  </a:schemeClr>
                </a:solidFill>
              </a:rPr>
              <a:t> </a:t>
            </a:r>
            <a:r>
              <a:rPr lang="ru-RU" sz="1600" u="sng" dirty="0" smtClean="0">
                <a:solidFill>
                  <a:schemeClr val="accent1">
                    <a:lumMod val="50000"/>
                  </a:schemeClr>
                </a:solidFill>
              </a:rPr>
              <a:t>Избирательную правоспособность</a:t>
            </a:r>
            <a:r>
              <a:rPr lang="ru-RU" sz="1600" dirty="0" smtClean="0">
                <a:solidFill>
                  <a:schemeClr val="accent1">
                    <a:lumMod val="50000"/>
                  </a:schemeClr>
                </a:solidFill>
              </a:rPr>
              <a:t> – способность иметь избирательные права и обязанности;</a:t>
            </a:r>
          </a:p>
          <a:p>
            <a:pPr algn="just">
              <a:lnSpc>
                <a:spcPct val="150000"/>
              </a:lnSpc>
              <a:buFont typeface="Wingdings" pitchFamily="2" charset="2"/>
              <a:buChar char="Ø"/>
            </a:pPr>
            <a:r>
              <a:rPr lang="ru-RU" sz="1600" dirty="0" smtClean="0">
                <a:solidFill>
                  <a:schemeClr val="accent1">
                    <a:lumMod val="50000"/>
                  </a:schemeClr>
                </a:solidFill>
              </a:rPr>
              <a:t> </a:t>
            </a:r>
            <a:r>
              <a:rPr lang="ru-RU" sz="1600" u="sng" dirty="0" smtClean="0">
                <a:solidFill>
                  <a:schemeClr val="accent1">
                    <a:lumMod val="50000"/>
                  </a:schemeClr>
                </a:solidFill>
              </a:rPr>
              <a:t>Избирательную дееспособность</a:t>
            </a:r>
            <a:r>
              <a:rPr lang="ru-RU" sz="1600" dirty="0" smtClean="0">
                <a:solidFill>
                  <a:schemeClr val="accent1">
                    <a:lumMod val="50000"/>
                  </a:schemeClr>
                </a:solidFill>
              </a:rPr>
              <a:t> – способность лица самостоятельно или через представителей приобретать, осуществлять, изменять, прекращать избирательные права и обязанности;</a:t>
            </a:r>
          </a:p>
          <a:p>
            <a:pPr algn="just">
              <a:lnSpc>
                <a:spcPct val="150000"/>
              </a:lnSpc>
              <a:buFont typeface="Wingdings" pitchFamily="2" charset="2"/>
              <a:buChar char="Ø"/>
            </a:pPr>
            <a:r>
              <a:rPr lang="ru-RU" sz="1600" dirty="0" smtClean="0">
                <a:solidFill>
                  <a:schemeClr val="accent1">
                    <a:lumMod val="50000"/>
                  </a:schemeClr>
                </a:solidFill>
              </a:rPr>
              <a:t> </a:t>
            </a:r>
            <a:r>
              <a:rPr lang="ru-RU" sz="1600" u="sng" dirty="0" smtClean="0">
                <a:solidFill>
                  <a:schemeClr val="accent1">
                    <a:lumMod val="50000"/>
                  </a:schemeClr>
                </a:solidFill>
              </a:rPr>
              <a:t>Избирательную </a:t>
            </a:r>
            <a:r>
              <a:rPr lang="ru-RU" sz="1600" u="sng" dirty="0" err="1" smtClean="0">
                <a:solidFill>
                  <a:schemeClr val="accent1">
                    <a:lumMod val="50000"/>
                  </a:schemeClr>
                </a:solidFill>
              </a:rPr>
              <a:t>деликтоспособность</a:t>
            </a:r>
            <a:r>
              <a:rPr lang="ru-RU" sz="1600" dirty="0" smtClean="0">
                <a:solidFill>
                  <a:schemeClr val="accent1">
                    <a:lumMod val="50000"/>
                  </a:schemeClr>
                </a:solidFill>
              </a:rPr>
              <a:t> – способность лица самостоятельно отвечать за неисполнение обязанностей и неправомерную реализацию прав</a:t>
            </a:r>
            <a:endParaRPr lang="ru-RU" sz="1600" dirty="0">
              <a:solidFill>
                <a:schemeClr val="accent1">
                  <a:lumMod val="50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26</a:t>
            </a:r>
            <a:endParaRPr lang="ru-RU" b="1" dirty="0">
              <a:solidFill>
                <a:schemeClr val="bg1"/>
              </a:solidFill>
            </a:endParaRPr>
          </a:p>
        </p:txBody>
      </p:sp>
      <p:sp>
        <p:nvSpPr>
          <p:cNvPr id="13" name="Прямоугольник 12"/>
          <p:cNvSpPr/>
          <p:nvPr/>
        </p:nvSpPr>
        <p:spPr>
          <a:xfrm>
            <a:off x="179512" y="4581128"/>
            <a:ext cx="8784976" cy="1656184"/>
          </a:xfrm>
          <a:prstGeom prst="rect">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just">
              <a:lnSpc>
                <a:spcPct val="150000"/>
              </a:lnSpc>
            </a:pPr>
            <a:r>
              <a:rPr lang="ru-RU" sz="1600" b="1" dirty="0" smtClean="0">
                <a:solidFill>
                  <a:schemeClr val="accent1">
                    <a:lumMod val="50000"/>
                  </a:schemeClr>
                </a:solidFill>
              </a:rPr>
              <a:t>Участников избирательных правоотношений </a:t>
            </a:r>
            <a:r>
              <a:rPr lang="ru-RU" sz="1600" dirty="0" smtClean="0">
                <a:solidFill>
                  <a:schemeClr val="accent1">
                    <a:lumMod val="50000"/>
                  </a:schemeClr>
                </a:solidFill>
              </a:rPr>
              <a:t>можно разделить на </a:t>
            </a:r>
            <a:r>
              <a:rPr lang="ru-RU" sz="1600" u="sng" dirty="0" smtClean="0">
                <a:solidFill>
                  <a:schemeClr val="accent1">
                    <a:lumMod val="50000"/>
                  </a:schemeClr>
                </a:solidFill>
              </a:rPr>
              <a:t>2 группы</a:t>
            </a:r>
            <a:r>
              <a:rPr lang="ru-RU" sz="1600" dirty="0" smtClean="0">
                <a:solidFill>
                  <a:schemeClr val="accent1">
                    <a:lumMod val="50000"/>
                  </a:schemeClr>
                </a:solidFill>
              </a:rPr>
              <a:t>:</a:t>
            </a:r>
          </a:p>
          <a:p>
            <a:pPr algn="just">
              <a:lnSpc>
                <a:spcPct val="150000"/>
              </a:lnSpc>
            </a:pPr>
            <a:endParaRPr lang="ru-RU" sz="1600" dirty="0" smtClean="0">
              <a:solidFill>
                <a:schemeClr val="bg2">
                  <a:lumMod val="10000"/>
                </a:schemeClr>
              </a:solidFill>
            </a:endParaRPr>
          </a:p>
          <a:p>
            <a:pPr algn="just">
              <a:lnSpc>
                <a:spcPct val="150000"/>
              </a:lnSpc>
            </a:pPr>
            <a:endParaRPr lang="ru-RU" sz="1600" i="1" dirty="0">
              <a:solidFill>
                <a:schemeClr val="bg2">
                  <a:lumMod val="10000"/>
                </a:schemeClr>
              </a:solidFill>
            </a:endParaRPr>
          </a:p>
        </p:txBody>
      </p:sp>
      <p:sp>
        <p:nvSpPr>
          <p:cNvPr id="14" name="TextBox 13"/>
          <p:cNvSpPr txBox="1"/>
          <p:nvPr/>
        </p:nvSpPr>
        <p:spPr>
          <a:xfrm>
            <a:off x="755576" y="4941168"/>
            <a:ext cx="8136904" cy="1152128"/>
          </a:xfrm>
          <a:prstGeom prst="rect">
            <a:avLst/>
          </a:prstGeom>
          <a:noFill/>
        </p:spPr>
        <p:txBody>
          <a:bodyPr wrap="square" rtlCol="0" anchor="ctr" anchorCtr="0">
            <a:noAutofit/>
          </a:bodyPr>
          <a:lstStyle/>
          <a:p>
            <a:pPr marL="342900" indent="-342900" algn="just">
              <a:lnSpc>
                <a:spcPct val="150000"/>
              </a:lnSpc>
              <a:buFont typeface="+mj-lt"/>
              <a:buAutoNum type="arabicPeriod"/>
            </a:pPr>
            <a:r>
              <a:rPr lang="ru-RU" sz="1600" dirty="0" smtClean="0">
                <a:solidFill>
                  <a:schemeClr val="accent1">
                    <a:lumMod val="50000"/>
                  </a:schemeClr>
                </a:solidFill>
              </a:rPr>
              <a:t>Носители избирательных прав (например: избиратели, кандидаты, избирательные объединения);</a:t>
            </a:r>
          </a:p>
          <a:p>
            <a:pPr marL="342900" indent="-342900" algn="just">
              <a:lnSpc>
                <a:spcPct val="150000"/>
              </a:lnSpc>
              <a:buFont typeface="+mj-lt"/>
              <a:buAutoNum type="arabicPeriod"/>
            </a:pPr>
            <a:r>
              <a:rPr lang="ru-RU" sz="1600" dirty="0" smtClean="0">
                <a:solidFill>
                  <a:schemeClr val="accent1">
                    <a:lumMod val="50000"/>
                  </a:schemeClr>
                </a:solidFill>
              </a:rPr>
              <a:t>Лица, обеспечивающие реализацию субъективных избирательных прав.</a:t>
            </a:r>
            <a:endParaRPr lang="ru-RU" sz="1600" dirty="0">
              <a:solidFill>
                <a:schemeClr val="accent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107504" y="1412776"/>
            <a:ext cx="8928992" cy="1368152"/>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just"/>
            <a:r>
              <a:rPr lang="ru-RU" sz="1600" b="1" dirty="0" smtClean="0">
                <a:solidFill>
                  <a:schemeClr val="tx2">
                    <a:lumMod val="75000"/>
                  </a:schemeClr>
                </a:solidFill>
              </a:rPr>
              <a:t>Конституция РФ, ст.3</a:t>
            </a:r>
            <a:r>
              <a:rPr lang="ru-RU" sz="1600" dirty="0" smtClean="0">
                <a:solidFill>
                  <a:schemeClr val="tx2">
                    <a:lumMod val="75000"/>
                  </a:schemeClr>
                </a:solidFill>
              </a:rPr>
              <a:t>:</a:t>
            </a:r>
            <a:endParaRPr lang="ru-RU" sz="1600" i="1" dirty="0">
              <a:solidFill>
                <a:schemeClr val="tx2">
                  <a:lumMod val="75000"/>
                </a:schemeClr>
              </a:solidFill>
            </a:endParaRP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 Избиратель</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323528" y="1700808"/>
            <a:ext cx="8640960" cy="1080120"/>
          </a:xfrm>
          <a:prstGeom prst="rect">
            <a:avLst/>
          </a:prstGeom>
          <a:noFill/>
        </p:spPr>
        <p:txBody>
          <a:bodyPr wrap="square" rtlCol="0" anchor="ctr" anchorCtr="0">
            <a:noAutofit/>
          </a:bodyPr>
          <a:lstStyle/>
          <a:p>
            <a:pPr algn="just">
              <a:lnSpc>
                <a:spcPct val="150000"/>
              </a:lnSpc>
            </a:pPr>
            <a:r>
              <a:rPr lang="ru-RU" sz="1600" dirty="0" smtClean="0">
                <a:solidFill>
                  <a:srgbClr val="002060"/>
                </a:solidFill>
              </a:rPr>
              <a:t>Единственным источником власти в России является её многонациональный народ, который осуществляет свою власть непосредственно, а также через органы государственной власти и местного самоуправления.</a:t>
            </a:r>
            <a:endParaRPr lang="ru-RU" sz="1600" dirty="0">
              <a:solidFill>
                <a:srgbClr val="002060"/>
              </a:solidFill>
            </a:endParaRPr>
          </a:p>
        </p:txBody>
      </p:sp>
      <p:sp>
        <p:nvSpPr>
          <p:cNvPr id="33" name="Прямоугольник 32"/>
          <p:cNvSpPr/>
          <p:nvPr/>
        </p:nvSpPr>
        <p:spPr>
          <a:xfrm>
            <a:off x="107504" y="2996952"/>
            <a:ext cx="8928992" cy="1008112"/>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just"/>
            <a:r>
              <a:rPr lang="ru-RU" sz="1600" b="1" dirty="0" smtClean="0">
                <a:solidFill>
                  <a:schemeClr val="tx2">
                    <a:lumMod val="75000"/>
                  </a:schemeClr>
                </a:solidFill>
              </a:rPr>
              <a:t>Таким образом:</a:t>
            </a:r>
            <a:endParaRPr lang="ru-RU" sz="1600" i="1" dirty="0">
              <a:solidFill>
                <a:schemeClr val="tx2">
                  <a:lumMod val="75000"/>
                </a:schemeClr>
              </a:solidFill>
            </a:endParaRPr>
          </a:p>
        </p:txBody>
      </p:sp>
      <p:sp>
        <p:nvSpPr>
          <p:cNvPr id="34" name="TextBox 33"/>
          <p:cNvSpPr txBox="1"/>
          <p:nvPr/>
        </p:nvSpPr>
        <p:spPr>
          <a:xfrm>
            <a:off x="323528" y="3212976"/>
            <a:ext cx="8640960" cy="792088"/>
          </a:xfrm>
          <a:prstGeom prst="rect">
            <a:avLst/>
          </a:prstGeom>
          <a:noFill/>
        </p:spPr>
        <p:txBody>
          <a:bodyPr wrap="square" rtlCol="0" anchor="ctr" anchorCtr="0">
            <a:noAutofit/>
          </a:bodyPr>
          <a:lstStyle/>
          <a:p>
            <a:pPr algn="just">
              <a:lnSpc>
                <a:spcPct val="150000"/>
              </a:lnSpc>
            </a:pPr>
            <a:r>
              <a:rPr lang="ru-RU" sz="1600" dirty="0" smtClean="0">
                <a:solidFill>
                  <a:srgbClr val="002060"/>
                </a:solidFill>
              </a:rPr>
              <a:t>Граждане с целью передачи органам власти части своих полномочий по управлению формируют органы государственной власти и органы местного самоуправления на основе выборов.</a:t>
            </a:r>
            <a:endParaRPr lang="ru-RU" sz="1600" dirty="0">
              <a:solidFill>
                <a:srgbClr val="002060"/>
              </a:solidFill>
            </a:endParaRPr>
          </a:p>
        </p:txBody>
      </p:sp>
      <p:sp>
        <p:nvSpPr>
          <p:cNvPr id="35" name="Прямоугольник 34"/>
          <p:cNvSpPr/>
          <p:nvPr/>
        </p:nvSpPr>
        <p:spPr>
          <a:xfrm>
            <a:off x="107504" y="4221088"/>
            <a:ext cx="8928992" cy="648072"/>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just"/>
            <a:r>
              <a:rPr lang="ru-RU" sz="1600" b="1" dirty="0" smtClean="0">
                <a:solidFill>
                  <a:schemeClr val="tx2">
                    <a:lumMod val="75000"/>
                  </a:schemeClr>
                </a:solidFill>
              </a:rPr>
              <a:t>№67-ФЗ, ст.2:</a:t>
            </a:r>
            <a:endParaRPr lang="ru-RU" sz="1600" i="1" dirty="0">
              <a:solidFill>
                <a:schemeClr val="tx2">
                  <a:lumMod val="75000"/>
                </a:schemeClr>
              </a:solidFill>
            </a:endParaRPr>
          </a:p>
        </p:txBody>
      </p:sp>
      <p:sp>
        <p:nvSpPr>
          <p:cNvPr id="38" name="TextBox 37"/>
          <p:cNvSpPr txBox="1"/>
          <p:nvPr/>
        </p:nvSpPr>
        <p:spPr>
          <a:xfrm>
            <a:off x="251520" y="4437112"/>
            <a:ext cx="8712968" cy="432048"/>
          </a:xfrm>
          <a:prstGeom prst="rect">
            <a:avLst/>
          </a:prstGeom>
          <a:noFill/>
        </p:spPr>
        <p:txBody>
          <a:bodyPr wrap="square" rtlCol="0" anchor="ctr" anchorCtr="0">
            <a:noAutofit/>
          </a:bodyPr>
          <a:lstStyle/>
          <a:p>
            <a:pPr algn="just">
              <a:lnSpc>
                <a:spcPct val="150000"/>
              </a:lnSpc>
            </a:pPr>
            <a:r>
              <a:rPr lang="ru-RU" sz="1600" dirty="0" smtClean="0">
                <a:solidFill>
                  <a:srgbClr val="002060"/>
                </a:solidFill>
              </a:rPr>
              <a:t>Избиратель – гражданин Российской Федерации, обладающий активным избирательным правом.</a:t>
            </a:r>
            <a:endParaRPr lang="ru-RU" sz="1600" dirty="0">
              <a:solidFill>
                <a:srgbClr val="002060"/>
              </a:solidFill>
            </a:endParaRPr>
          </a:p>
        </p:txBody>
      </p:sp>
      <p:sp>
        <p:nvSpPr>
          <p:cNvPr id="40" name="Прямоугольник 39"/>
          <p:cNvSpPr/>
          <p:nvPr/>
        </p:nvSpPr>
        <p:spPr>
          <a:xfrm>
            <a:off x="107504" y="5085184"/>
            <a:ext cx="8928992" cy="151216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just">
              <a:lnSpc>
                <a:spcPct val="150000"/>
              </a:lnSpc>
            </a:pPr>
            <a:r>
              <a:rPr lang="ru-RU" sz="1600" b="1" dirty="0" smtClean="0">
                <a:solidFill>
                  <a:schemeClr val="tx2">
                    <a:lumMod val="75000"/>
                  </a:schemeClr>
                </a:solidFill>
              </a:rPr>
              <a:t>Признаки избирателя:</a:t>
            </a:r>
            <a:endParaRPr lang="ru-RU" sz="1600" i="1" dirty="0">
              <a:solidFill>
                <a:schemeClr val="tx2">
                  <a:lumMod val="75000"/>
                </a:schemeClr>
              </a:solidFill>
            </a:endParaRPr>
          </a:p>
        </p:txBody>
      </p:sp>
      <p:sp>
        <p:nvSpPr>
          <p:cNvPr id="43" name="TextBox 42"/>
          <p:cNvSpPr txBox="1"/>
          <p:nvPr/>
        </p:nvSpPr>
        <p:spPr>
          <a:xfrm>
            <a:off x="467544" y="5661248"/>
            <a:ext cx="8496944" cy="720080"/>
          </a:xfrm>
          <a:prstGeom prst="rect">
            <a:avLst/>
          </a:prstGeom>
          <a:noFill/>
        </p:spPr>
        <p:txBody>
          <a:bodyPr wrap="square" rtlCol="0" anchor="ctr" anchorCtr="0">
            <a:noAutofit/>
          </a:bodyPr>
          <a:lstStyle/>
          <a:p>
            <a:pPr algn="just">
              <a:lnSpc>
                <a:spcPct val="150000"/>
              </a:lnSpc>
              <a:buFont typeface="Wingdings" pitchFamily="2" charset="2"/>
              <a:buChar char="§"/>
            </a:pPr>
            <a:r>
              <a:rPr lang="ru-RU" sz="1600" dirty="0" smtClean="0">
                <a:solidFill>
                  <a:srgbClr val="002060"/>
                </a:solidFill>
              </a:rPr>
              <a:t> старше 18 лет;</a:t>
            </a:r>
          </a:p>
          <a:p>
            <a:pPr algn="just">
              <a:lnSpc>
                <a:spcPct val="150000"/>
              </a:lnSpc>
              <a:buFont typeface="Wingdings" pitchFamily="2" charset="2"/>
              <a:buChar char="§"/>
            </a:pPr>
            <a:r>
              <a:rPr lang="ru-RU" sz="1600" dirty="0" smtClean="0">
                <a:solidFill>
                  <a:srgbClr val="002060"/>
                </a:solidFill>
              </a:rPr>
              <a:t> дееспособность;</a:t>
            </a:r>
          </a:p>
          <a:p>
            <a:pPr algn="just">
              <a:lnSpc>
                <a:spcPct val="150000"/>
              </a:lnSpc>
              <a:buFont typeface="Wingdings" pitchFamily="2" charset="2"/>
              <a:buChar char="§"/>
            </a:pPr>
            <a:r>
              <a:rPr lang="ru-RU" sz="1600" dirty="0" smtClean="0">
                <a:solidFill>
                  <a:srgbClr val="002060"/>
                </a:solidFill>
              </a:rPr>
              <a:t> не нахождение в местах лишения свободы по приговору суда.</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27</a:t>
            </a:r>
            <a:endParaRPr lang="ru-RU" b="1" dirty="0">
              <a:solidFill>
                <a:schemeClr val="bg1"/>
              </a:solidFill>
            </a:endParaRPr>
          </a:p>
        </p:txBody>
      </p:sp>
      <p:sp>
        <p:nvSpPr>
          <p:cNvPr id="14" name="TextBox 13"/>
          <p:cNvSpPr txBox="1"/>
          <p:nvPr/>
        </p:nvSpPr>
        <p:spPr>
          <a:xfrm>
            <a:off x="107504" y="836712"/>
            <a:ext cx="89289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solidFill>
                  <a:srgbClr val="002060"/>
                </a:solidFill>
              </a:rPr>
              <a:t>Избиратель – основной участник избирательных правоотношений.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5536" y="908720"/>
            <a:ext cx="8424936" cy="151216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r>
              <a:rPr lang="ru-RU" sz="1600" b="1" dirty="0" smtClean="0">
                <a:solidFill>
                  <a:schemeClr val="accent1">
                    <a:lumMod val="50000"/>
                  </a:schemeClr>
                </a:solidFill>
              </a:rPr>
              <a:t>Граждане Российской Федерации участвуют в выборах на основе:</a:t>
            </a: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 Избиратель</a:t>
            </a:r>
            <a:endParaRPr lang="ru-RU" sz="3200" b="1" dirty="0">
              <a:effectLst>
                <a:outerShdw blurRad="38100" dist="38100" dir="2700000" algn="tl">
                  <a:srgbClr val="000000">
                    <a:alpha val="43137"/>
                  </a:srgbClr>
                </a:outerShdw>
              </a:effectLst>
            </a:endParaRPr>
          </a:p>
        </p:txBody>
      </p:sp>
      <p:sp>
        <p:nvSpPr>
          <p:cNvPr id="43" name="TextBox 42"/>
          <p:cNvSpPr txBox="1"/>
          <p:nvPr/>
        </p:nvSpPr>
        <p:spPr>
          <a:xfrm>
            <a:off x="1187624" y="1196752"/>
            <a:ext cx="7344816" cy="1152128"/>
          </a:xfrm>
          <a:prstGeom prst="rect">
            <a:avLst/>
          </a:prstGeom>
          <a:noFill/>
        </p:spPr>
        <p:txBody>
          <a:bodyPr wrap="square" rtlCol="0" anchor="ctr" anchorCtr="0">
            <a:noAutofit/>
          </a:bodyPr>
          <a:lstStyle/>
          <a:p>
            <a:pPr algn="just">
              <a:buFont typeface="Wingdings" pitchFamily="2" charset="2"/>
              <a:buChar char="§"/>
            </a:pPr>
            <a:r>
              <a:rPr lang="ru-RU" sz="1600" dirty="0" smtClean="0">
                <a:solidFill>
                  <a:schemeClr val="accent1">
                    <a:lumMod val="50000"/>
                  </a:schemeClr>
                </a:solidFill>
              </a:rPr>
              <a:t> всеобщего;</a:t>
            </a:r>
          </a:p>
          <a:p>
            <a:pPr algn="just">
              <a:buFont typeface="Wingdings" pitchFamily="2" charset="2"/>
              <a:buChar char="§"/>
            </a:pPr>
            <a:r>
              <a:rPr lang="ru-RU" sz="1600" dirty="0" smtClean="0">
                <a:solidFill>
                  <a:schemeClr val="accent1">
                    <a:lumMod val="50000"/>
                  </a:schemeClr>
                </a:solidFill>
              </a:rPr>
              <a:t> равного;</a:t>
            </a:r>
          </a:p>
          <a:p>
            <a:pPr algn="just">
              <a:buFont typeface="Wingdings" pitchFamily="2" charset="2"/>
              <a:buChar char="§"/>
            </a:pPr>
            <a:r>
              <a:rPr lang="ru-RU" sz="1600" dirty="0" smtClean="0">
                <a:solidFill>
                  <a:schemeClr val="accent1">
                    <a:lumMod val="50000"/>
                  </a:schemeClr>
                </a:solidFill>
              </a:rPr>
              <a:t> прямого волеизъявления;</a:t>
            </a:r>
          </a:p>
          <a:p>
            <a:pPr algn="just">
              <a:buFont typeface="Wingdings" pitchFamily="2" charset="2"/>
              <a:buChar char="§"/>
            </a:pPr>
            <a:r>
              <a:rPr lang="ru-RU" sz="1600" dirty="0" smtClean="0">
                <a:solidFill>
                  <a:schemeClr val="accent1">
                    <a:lumMod val="50000"/>
                  </a:schemeClr>
                </a:solidFill>
              </a:rPr>
              <a:t> при тайном голосовании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28</a:t>
            </a:r>
            <a:endParaRPr lang="ru-RU" b="1" dirty="0">
              <a:solidFill>
                <a:schemeClr val="bg1"/>
              </a:solidFill>
            </a:endParaRPr>
          </a:p>
        </p:txBody>
      </p:sp>
      <p:sp>
        <p:nvSpPr>
          <p:cNvPr id="16" name="TextBox 15"/>
          <p:cNvSpPr txBox="1"/>
          <p:nvPr/>
        </p:nvSpPr>
        <p:spPr>
          <a:xfrm>
            <a:off x="395536" y="2708920"/>
            <a:ext cx="8424936" cy="43204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just">
              <a:lnSpc>
                <a:spcPct val="150000"/>
              </a:lnSpc>
            </a:pPr>
            <a:r>
              <a:rPr lang="ru-RU" sz="1600" b="1" dirty="0" smtClean="0">
                <a:solidFill>
                  <a:schemeClr val="accent1">
                    <a:lumMod val="50000"/>
                  </a:schemeClr>
                </a:solidFill>
              </a:rPr>
              <a:t>Участие в выборах является свободным и добровольным.</a:t>
            </a:r>
          </a:p>
        </p:txBody>
      </p:sp>
      <p:sp>
        <p:nvSpPr>
          <p:cNvPr id="17" name="TextBox 16"/>
          <p:cNvSpPr txBox="1"/>
          <p:nvPr/>
        </p:nvSpPr>
        <p:spPr>
          <a:xfrm>
            <a:off x="395536" y="3429000"/>
            <a:ext cx="8424936" cy="2952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r>
              <a:rPr lang="ru-RU" sz="1600" b="1" dirty="0" smtClean="0">
                <a:solidFill>
                  <a:schemeClr val="accent1">
                    <a:lumMod val="50000"/>
                  </a:schemeClr>
                </a:solidFill>
              </a:rPr>
              <a:t>Право избирать принадлежит гражданам Российской Федерации вне зависимости от :</a:t>
            </a:r>
          </a:p>
        </p:txBody>
      </p:sp>
      <p:sp>
        <p:nvSpPr>
          <p:cNvPr id="18" name="TextBox 17"/>
          <p:cNvSpPr txBox="1"/>
          <p:nvPr/>
        </p:nvSpPr>
        <p:spPr>
          <a:xfrm>
            <a:off x="1187624" y="3645024"/>
            <a:ext cx="7344816" cy="2736304"/>
          </a:xfrm>
          <a:prstGeom prst="rect">
            <a:avLst/>
          </a:prstGeom>
          <a:noFill/>
        </p:spPr>
        <p:txBody>
          <a:bodyPr wrap="square" rtlCol="0" anchor="ctr" anchorCtr="0">
            <a:noAutofit/>
          </a:bodyPr>
          <a:lstStyle/>
          <a:p>
            <a:pPr algn="just">
              <a:buFont typeface="Wingdings" pitchFamily="2" charset="2"/>
              <a:buChar char="§"/>
            </a:pPr>
            <a:r>
              <a:rPr lang="ru-RU" sz="1600" dirty="0" smtClean="0">
                <a:solidFill>
                  <a:schemeClr val="accent3">
                    <a:lumMod val="50000"/>
                  </a:schemeClr>
                </a:solidFill>
              </a:rPr>
              <a:t> </a:t>
            </a:r>
            <a:r>
              <a:rPr lang="ru-RU" sz="1600" dirty="0" smtClean="0">
                <a:solidFill>
                  <a:schemeClr val="accent1">
                    <a:lumMod val="50000"/>
                  </a:schemeClr>
                </a:solidFill>
              </a:rPr>
              <a:t>пола;</a:t>
            </a:r>
          </a:p>
          <a:p>
            <a:pPr algn="just">
              <a:buFont typeface="Wingdings" pitchFamily="2" charset="2"/>
              <a:buChar char="§"/>
            </a:pPr>
            <a:r>
              <a:rPr lang="ru-RU" sz="1600" dirty="0" smtClean="0">
                <a:solidFill>
                  <a:schemeClr val="accent1">
                    <a:lumMod val="50000"/>
                  </a:schemeClr>
                </a:solidFill>
              </a:rPr>
              <a:t> расы;</a:t>
            </a:r>
          </a:p>
          <a:p>
            <a:pPr algn="just">
              <a:buFont typeface="Wingdings" pitchFamily="2" charset="2"/>
              <a:buChar char="§"/>
            </a:pPr>
            <a:r>
              <a:rPr lang="ru-RU" sz="1600" dirty="0" smtClean="0">
                <a:solidFill>
                  <a:schemeClr val="accent1">
                    <a:lumMod val="50000"/>
                  </a:schemeClr>
                </a:solidFill>
              </a:rPr>
              <a:t> национальности;</a:t>
            </a:r>
          </a:p>
          <a:p>
            <a:pPr algn="just">
              <a:buFont typeface="Wingdings" pitchFamily="2" charset="2"/>
              <a:buChar char="§"/>
            </a:pPr>
            <a:r>
              <a:rPr lang="ru-RU" sz="1600" dirty="0" smtClean="0">
                <a:solidFill>
                  <a:schemeClr val="accent1">
                    <a:lumMod val="50000"/>
                  </a:schemeClr>
                </a:solidFill>
              </a:rPr>
              <a:t> языка;</a:t>
            </a:r>
          </a:p>
          <a:p>
            <a:pPr algn="just">
              <a:buFont typeface="Wingdings" pitchFamily="2" charset="2"/>
              <a:buChar char="§"/>
            </a:pPr>
            <a:r>
              <a:rPr lang="ru-RU" sz="1600" dirty="0" smtClean="0">
                <a:solidFill>
                  <a:schemeClr val="accent1">
                    <a:lumMod val="50000"/>
                  </a:schemeClr>
                </a:solidFill>
              </a:rPr>
              <a:t> происхождения;</a:t>
            </a:r>
          </a:p>
          <a:p>
            <a:pPr algn="just">
              <a:buFont typeface="Wingdings" pitchFamily="2" charset="2"/>
              <a:buChar char="§"/>
            </a:pPr>
            <a:r>
              <a:rPr lang="ru-RU" sz="1600" dirty="0" smtClean="0">
                <a:solidFill>
                  <a:schemeClr val="accent1">
                    <a:lumMod val="50000"/>
                  </a:schemeClr>
                </a:solidFill>
              </a:rPr>
              <a:t> имущественного и должностного положения;</a:t>
            </a:r>
          </a:p>
          <a:p>
            <a:pPr algn="just">
              <a:buFont typeface="Wingdings" pitchFamily="2" charset="2"/>
              <a:buChar char="§"/>
            </a:pPr>
            <a:r>
              <a:rPr lang="ru-RU" sz="1600" dirty="0" smtClean="0">
                <a:solidFill>
                  <a:schemeClr val="accent1">
                    <a:lumMod val="50000"/>
                  </a:schemeClr>
                </a:solidFill>
              </a:rPr>
              <a:t> места жительства;</a:t>
            </a:r>
          </a:p>
          <a:p>
            <a:pPr algn="just">
              <a:buFont typeface="Wingdings" pitchFamily="2" charset="2"/>
              <a:buChar char="§"/>
            </a:pPr>
            <a:r>
              <a:rPr lang="ru-RU" sz="1600" dirty="0" smtClean="0">
                <a:solidFill>
                  <a:schemeClr val="accent1">
                    <a:lumMod val="50000"/>
                  </a:schemeClr>
                </a:solidFill>
              </a:rPr>
              <a:t> отношения к религии;</a:t>
            </a:r>
          </a:p>
          <a:p>
            <a:pPr algn="just">
              <a:buFont typeface="Wingdings" pitchFamily="2" charset="2"/>
              <a:buChar char="§"/>
            </a:pPr>
            <a:r>
              <a:rPr lang="ru-RU" sz="1600" dirty="0" smtClean="0">
                <a:solidFill>
                  <a:schemeClr val="accent1">
                    <a:lumMod val="50000"/>
                  </a:schemeClr>
                </a:solidFill>
              </a:rPr>
              <a:t> убеждений;</a:t>
            </a:r>
          </a:p>
          <a:p>
            <a:pPr algn="just">
              <a:buFont typeface="Wingdings" pitchFamily="2" charset="2"/>
              <a:buChar char="§"/>
            </a:pPr>
            <a:r>
              <a:rPr lang="ru-RU" sz="1600" dirty="0" smtClean="0">
                <a:solidFill>
                  <a:schemeClr val="accent1">
                    <a:lumMod val="50000"/>
                  </a:schemeClr>
                </a:solidFill>
              </a:rPr>
              <a:t> принадлежности к общественным объединениям.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120714"/>
          <a:ext cx="8352928" cy="6418382"/>
        </p:xfrm>
        <a:graphic>
          <a:graphicData uri="http://schemas.openxmlformats.org/drawingml/2006/table">
            <a:tbl>
              <a:tblPr firstRow="1" bandRow="1">
                <a:tableStyleId>{5C22544A-7EE6-4342-B048-85BDC9FD1C3A}</a:tableStyleId>
              </a:tblPr>
              <a:tblGrid>
                <a:gridCol w="7078753"/>
                <a:gridCol w="1274175"/>
              </a:tblGrid>
              <a:tr h="361794">
                <a:tc>
                  <a:txBody>
                    <a:bodyPr/>
                    <a:lstStyle/>
                    <a:p>
                      <a:pPr algn="ctr"/>
                      <a:r>
                        <a:rPr lang="ru-RU" sz="1400" dirty="0" smtClean="0">
                          <a:solidFill>
                            <a:schemeClr val="bg1"/>
                          </a:solidFill>
                        </a:rPr>
                        <a:t>НАИМЕНОВАНИЕ РАЗДЕЛА</a:t>
                      </a:r>
                      <a:endParaRPr lang="ru-RU" sz="1400" dirty="0">
                        <a:solidFill>
                          <a:schemeClr val="bg1"/>
                        </a:solidFill>
                      </a:endParaRPr>
                    </a:p>
                  </a:txBody>
                  <a:tcPr/>
                </a:tc>
                <a:tc>
                  <a:txBody>
                    <a:bodyPr/>
                    <a:lstStyle/>
                    <a:p>
                      <a:r>
                        <a:rPr lang="ru-RU" sz="1400" dirty="0" smtClean="0"/>
                        <a:t>СТРАНИЦА</a:t>
                      </a:r>
                      <a:endParaRPr lang="ru-RU" sz="1400" dirty="0"/>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2" action="ppaction://hlinksldjump"/>
                        </a:rPr>
                        <a:t>3.11. Государственные</a:t>
                      </a:r>
                      <a:r>
                        <a:rPr lang="ru-RU" sz="1300" baseline="0" dirty="0" smtClean="0">
                          <a:hlinkClick r:id="rId2" action="ppaction://hlinksldjump"/>
                        </a:rPr>
                        <a:t> органы, органы государственной власти и местного самоуправления</a:t>
                      </a:r>
                      <a:endParaRPr lang="ru-RU" sz="1300" dirty="0" smtClean="0"/>
                    </a:p>
                  </a:txBody>
                  <a:tcPr/>
                </a:tc>
                <a:tc>
                  <a:txBody>
                    <a:bodyPr/>
                    <a:lstStyle/>
                    <a:p>
                      <a:pPr algn="ctr"/>
                      <a:r>
                        <a:rPr lang="ru-RU" sz="1200" dirty="0" smtClean="0">
                          <a:solidFill>
                            <a:srgbClr val="0000FF"/>
                          </a:solidFill>
                        </a:rPr>
                        <a:t>93</a:t>
                      </a:r>
                      <a:endParaRPr lang="ru-RU" sz="1200" dirty="0">
                        <a:solidFill>
                          <a:srgbClr val="0000FF"/>
                        </a:solidFill>
                      </a:endParaRPr>
                    </a:p>
                  </a:txBody>
                  <a:tcPr/>
                </a:tc>
              </a:tr>
              <a:tr h="208660">
                <a:tc>
                  <a:txBody>
                    <a:bodyPr/>
                    <a:lstStyle/>
                    <a:p>
                      <a:pPr algn="l"/>
                      <a:r>
                        <a:rPr lang="ru-RU" sz="1300" b="1" dirty="0" smtClean="0">
                          <a:hlinkClick r:id="rId3" action="ppaction://hlinksldjump"/>
                        </a:rPr>
                        <a:t>4. Избирательный процесс</a:t>
                      </a:r>
                      <a:endParaRPr lang="ru-RU" sz="1300" b="1" dirty="0"/>
                    </a:p>
                  </a:txBody>
                  <a:tcPr anchor="ctr"/>
                </a:tc>
                <a:tc>
                  <a:txBody>
                    <a:bodyPr/>
                    <a:lstStyle/>
                    <a:p>
                      <a:pPr algn="ctr"/>
                      <a:r>
                        <a:rPr lang="ru-RU" sz="1200" b="1" dirty="0" smtClean="0">
                          <a:solidFill>
                            <a:srgbClr val="0000FF"/>
                          </a:solidFill>
                        </a:rPr>
                        <a:t>95</a:t>
                      </a:r>
                      <a:endParaRPr lang="ru-RU" sz="1200" b="1" dirty="0">
                        <a:solidFill>
                          <a:srgbClr val="0000FF"/>
                        </a:solidFill>
                      </a:endParaRPr>
                    </a:p>
                  </a:txBody>
                  <a:tcPr/>
                </a:tc>
              </a:tr>
              <a:tr h="207132">
                <a:tc>
                  <a:txBody>
                    <a:bodyPr/>
                    <a:lstStyle/>
                    <a:p>
                      <a:pPr algn="l"/>
                      <a:r>
                        <a:rPr lang="ru-RU" sz="1300" dirty="0" smtClean="0"/>
                        <a:t>    </a:t>
                      </a:r>
                      <a:r>
                        <a:rPr lang="ru-RU" sz="1300" dirty="0" smtClean="0">
                          <a:hlinkClick r:id="rId4" action="ppaction://hlinksldjump"/>
                        </a:rPr>
                        <a:t>4.1. Избирательный процесс до назначения выборов</a:t>
                      </a:r>
                      <a:endParaRPr lang="ru-RU" sz="1300" dirty="0"/>
                    </a:p>
                  </a:txBody>
                  <a:tcPr anchor="ctr"/>
                </a:tc>
                <a:tc>
                  <a:txBody>
                    <a:bodyPr/>
                    <a:lstStyle/>
                    <a:p>
                      <a:pPr algn="ctr"/>
                      <a:r>
                        <a:rPr lang="ru-RU" sz="1200" dirty="0" smtClean="0">
                          <a:solidFill>
                            <a:srgbClr val="0000FF"/>
                          </a:solidFill>
                        </a:rPr>
                        <a:t>97</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4" action="ppaction://hlinksldjump"/>
                        </a:rPr>
                        <a:t>4.1.1. Разработка и принятие</a:t>
                      </a:r>
                      <a:r>
                        <a:rPr lang="ru-RU" sz="1300" u="none" baseline="0" dirty="0" smtClean="0">
                          <a:hlinkClick r:id="rId4" action="ppaction://hlinksldjump"/>
                        </a:rPr>
                        <a:t> законодательства о выборах</a:t>
                      </a:r>
                      <a:endParaRPr lang="ru-RU" sz="1300" u="none" dirty="0"/>
                    </a:p>
                  </a:txBody>
                  <a:tcPr anchor="ctr"/>
                </a:tc>
                <a:tc>
                  <a:txBody>
                    <a:bodyPr/>
                    <a:lstStyle/>
                    <a:p>
                      <a:pPr algn="ctr"/>
                      <a:r>
                        <a:rPr lang="ru-RU" sz="1200" dirty="0" smtClean="0">
                          <a:solidFill>
                            <a:srgbClr val="0000FF"/>
                          </a:solidFill>
                        </a:rPr>
                        <a:t>97</a:t>
                      </a:r>
                      <a:endParaRPr lang="ru-RU" sz="1200" dirty="0">
                        <a:solidFill>
                          <a:srgbClr val="0000FF"/>
                        </a:solidFill>
                      </a:endParaRPr>
                    </a:p>
                  </a:txBody>
                  <a:tcPr/>
                </a:tc>
              </a:tr>
              <a:tr h="482391">
                <a:tc>
                  <a:txBody>
                    <a:bodyPr/>
                    <a:lstStyle/>
                    <a:p>
                      <a:pPr algn="l"/>
                      <a:r>
                        <a:rPr lang="ru-RU" sz="1300" u="none" dirty="0" smtClean="0">
                          <a:hlinkClick r:id="rId5" action="ppaction://hlinksldjump"/>
                        </a:rPr>
                        <a:t>          4.1.2. Проверка норм избирательного законодательства на предмет соответствия их положениям Конституции РФ</a:t>
                      </a:r>
                      <a:endParaRPr lang="ru-RU" sz="1300" u="none" dirty="0"/>
                    </a:p>
                  </a:txBody>
                  <a:tcPr anchor="ctr"/>
                </a:tc>
                <a:tc>
                  <a:txBody>
                    <a:bodyPr/>
                    <a:lstStyle/>
                    <a:p>
                      <a:pPr algn="ctr"/>
                      <a:r>
                        <a:rPr lang="ru-RU" sz="1200" dirty="0" smtClean="0">
                          <a:solidFill>
                            <a:srgbClr val="0000FF"/>
                          </a:solidFill>
                        </a:rPr>
                        <a:t>98</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6" action="ppaction://hlinksldjump"/>
                        </a:rPr>
                        <a:t>4.1.3. Повышение правовой культуры</a:t>
                      </a:r>
                      <a:endParaRPr lang="ru-RU" sz="1300" u="none" dirty="0"/>
                    </a:p>
                  </a:txBody>
                  <a:tcPr anchor="ctr"/>
                </a:tc>
                <a:tc>
                  <a:txBody>
                    <a:bodyPr/>
                    <a:lstStyle/>
                    <a:p>
                      <a:pPr algn="ctr"/>
                      <a:r>
                        <a:rPr lang="ru-RU" sz="1200" dirty="0" smtClean="0">
                          <a:solidFill>
                            <a:srgbClr val="0000FF"/>
                          </a:solidFill>
                        </a:rPr>
                        <a:t>99</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7" action="ppaction://hlinksldjump"/>
                        </a:rPr>
                        <a:t>4.1.4. Образование избирательных округов и избирательных участков</a:t>
                      </a:r>
                      <a:endParaRPr lang="ru-RU" sz="1300" u="none" dirty="0" smtClean="0"/>
                    </a:p>
                  </a:txBody>
                  <a:tcPr anchor="ctr"/>
                </a:tc>
                <a:tc>
                  <a:txBody>
                    <a:bodyPr/>
                    <a:lstStyle/>
                    <a:p>
                      <a:pPr algn="ctr"/>
                      <a:r>
                        <a:rPr lang="ru-RU" sz="1200" dirty="0" smtClean="0">
                          <a:solidFill>
                            <a:srgbClr val="0000FF"/>
                          </a:solidFill>
                        </a:rPr>
                        <a:t>100</a:t>
                      </a:r>
                      <a:endParaRPr lang="ru-RU" sz="1200" dirty="0">
                        <a:solidFill>
                          <a:srgbClr val="0000FF"/>
                        </a:solidFill>
                      </a:endParaRPr>
                    </a:p>
                  </a:txBody>
                  <a:tcPr/>
                </a:tc>
              </a:tr>
              <a:tr h="289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8" action="ppaction://hlinksldjump"/>
                        </a:rPr>
                        <a:t>4.1.5. Формирование избирательных</a:t>
                      </a:r>
                      <a:r>
                        <a:rPr lang="ru-RU" sz="1300" u="none" baseline="0" dirty="0" smtClean="0">
                          <a:hlinkClick r:id="rId8" action="ppaction://hlinksldjump"/>
                        </a:rPr>
                        <a:t> комиссий и резерва составов УИК</a:t>
                      </a:r>
                      <a:endParaRPr lang="ru-RU" sz="1300" u="none" dirty="0" smtClean="0"/>
                    </a:p>
                  </a:txBody>
                  <a:tcPr anchor="ctr"/>
                </a:tc>
                <a:tc>
                  <a:txBody>
                    <a:bodyPr/>
                    <a:lstStyle/>
                    <a:p>
                      <a:pPr algn="ctr"/>
                      <a:r>
                        <a:rPr lang="ru-RU" sz="1200" dirty="0" smtClean="0">
                          <a:solidFill>
                            <a:srgbClr val="0000FF"/>
                          </a:solidFill>
                        </a:rPr>
                        <a:t>102</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9" action="ppaction://hlinksldjump"/>
                        </a:rPr>
                        <a:t>4.1.6. Регистрация (учёт) избирателей</a:t>
                      </a:r>
                      <a:r>
                        <a:rPr lang="ru-RU" sz="1300" u="none" baseline="0" dirty="0" smtClean="0"/>
                        <a:t> </a:t>
                      </a:r>
                      <a:endParaRPr lang="ru-RU" sz="1300" u="none" dirty="0" smtClean="0"/>
                    </a:p>
                  </a:txBody>
                  <a:tcPr anchor="ctr"/>
                </a:tc>
                <a:tc>
                  <a:txBody>
                    <a:bodyPr/>
                    <a:lstStyle/>
                    <a:p>
                      <a:pPr algn="ctr"/>
                      <a:r>
                        <a:rPr lang="ru-RU" sz="1200" dirty="0" smtClean="0">
                          <a:solidFill>
                            <a:srgbClr val="0000FF"/>
                          </a:solidFill>
                        </a:rPr>
                        <a:t>103</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10" action="ppaction://hlinksldjump"/>
                        </a:rPr>
                        <a:t>4.1.7. Рассмотрение избирательных споров</a:t>
                      </a:r>
                      <a:endParaRPr lang="ru-RU" sz="1300" u="none" dirty="0" smtClean="0"/>
                    </a:p>
                  </a:txBody>
                  <a:tcPr anchor="ctr"/>
                </a:tc>
                <a:tc>
                  <a:txBody>
                    <a:bodyPr/>
                    <a:lstStyle/>
                    <a:p>
                      <a:pPr algn="ctr"/>
                      <a:r>
                        <a:rPr lang="ru-RU" sz="1200" dirty="0" smtClean="0">
                          <a:solidFill>
                            <a:srgbClr val="0000FF"/>
                          </a:solidFill>
                        </a:rPr>
                        <a:t>104</a:t>
                      </a:r>
                      <a:endParaRPr lang="ru-RU" sz="1200" dirty="0">
                        <a:solidFill>
                          <a:srgbClr val="0000FF"/>
                        </a:solidFill>
                      </a:endParaRPr>
                    </a:p>
                  </a:txBody>
                  <a:tcPr/>
                </a:tc>
              </a:tr>
              <a:tr h="356828">
                <a:tc>
                  <a:txBody>
                    <a:bodyPr/>
                    <a:lstStyle/>
                    <a:p>
                      <a:pPr algn="l"/>
                      <a:r>
                        <a:rPr lang="ru-RU" sz="1300" u="none" dirty="0" smtClean="0"/>
                        <a:t>   </a:t>
                      </a:r>
                      <a:r>
                        <a:rPr lang="ru-RU" sz="1300" u="none" baseline="0" dirty="0" smtClean="0"/>
                        <a:t> </a:t>
                      </a:r>
                      <a:r>
                        <a:rPr lang="ru-RU" sz="1300" u="none" dirty="0" smtClean="0">
                          <a:hlinkClick r:id="rId11" action="ppaction://hlinksldjump"/>
                        </a:rPr>
                        <a:t>4.2. Избирательный процесс в период избирательной</a:t>
                      </a:r>
                      <a:r>
                        <a:rPr lang="ru-RU" sz="1300" u="none" baseline="0" dirty="0" smtClean="0">
                          <a:hlinkClick r:id="rId11" action="ppaction://hlinksldjump"/>
                        </a:rPr>
                        <a:t> кампании</a:t>
                      </a:r>
                      <a:endParaRPr lang="ru-RU" sz="1300" dirty="0"/>
                    </a:p>
                  </a:txBody>
                  <a:tcPr anchor="ctr"/>
                </a:tc>
                <a:tc>
                  <a:txBody>
                    <a:bodyPr/>
                    <a:lstStyle/>
                    <a:p>
                      <a:pPr algn="ctr"/>
                      <a:r>
                        <a:rPr lang="ru-RU" sz="1200" dirty="0" smtClean="0">
                          <a:solidFill>
                            <a:srgbClr val="0000FF"/>
                          </a:solidFill>
                        </a:rPr>
                        <a:t>105</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11" action="ppaction://hlinksldjump"/>
                        </a:rPr>
                        <a:t>4.2.1. Назначение выборов</a:t>
                      </a:r>
                      <a:endParaRPr lang="ru-RU" sz="1300" dirty="0"/>
                    </a:p>
                  </a:txBody>
                  <a:tcPr anchor="ctr"/>
                </a:tc>
                <a:tc>
                  <a:txBody>
                    <a:bodyPr/>
                    <a:lstStyle/>
                    <a:p>
                      <a:pPr algn="ctr"/>
                      <a:r>
                        <a:rPr lang="ru-RU" sz="1200" dirty="0" smtClean="0">
                          <a:solidFill>
                            <a:srgbClr val="0000FF"/>
                          </a:solidFill>
                        </a:rPr>
                        <a:t>105</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12" action="ppaction://hlinksldjump"/>
                        </a:rPr>
                        <a:t>4.2.2. Финансирование деятельности избирательных комиссий</a:t>
                      </a:r>
                      <a:endParaRPr lang="ru-RU" sz="1300" dirty="0"/>
                    </a:p>
                  </a:txBody>
                  <a:tcPr anchor="ctr"/>
                </a:tc>
                <a:tc>
                  <a:txBody>
                    <a:bodyPr/>
                    <a:lstStyle/>
                    <a:p>
                      <a:pPr algn="ctr"/>
                      <a:r>
                        <a:rPr lang="ru-RU" sz="1200" dirty="0" smtClean="0">
                          <a:solidFill>
                            <a:srgbClr val="0000FF"/>
                          </a:solidFill>
                        </a:rPr>
                        <a:t>106</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13" action="ppaction://hlinksldjump"/>
                        </a:rPr>
                        <a:t>4.2.3. Информирование избирателей</a:t>
                      </a:r>
                      <a:endParaRPr lang="ru-RU" sz="1300" dirty="0"/>
                    </a:p>
                  </a:txBody>
                  <a:tcPr anchor="ctr"/>
                </a:tc>
                <a:tc>
                  <a:txBody>
                    <a:bodyPr/>
                    <a:lstStyle/>
                    <a:p>
                      <a:pPr algn="ctr"/>
                      <a:r>
                        <a:rPr lang="ru-RU" sz="1200" dirty="0" smtClean="0">
                          <a:solidFill>
                            <a:srgbClr val="0000FF"/>
                          </a:solidFill>
                        </a:rPr>
                        <a:t>107</a:t>
                      </a:r>
                      <a:endParaRPr lang="ru-RU" sz="1200" dirty="0">
                        <a:solidFill>
                          <a:srgbClr val="0000FF"/>
                        </a:solidFill>
                      </a:endParaRPr>
                    </a:p>
                  </a:txBody>
                  <a:tcPr/>
                </a:tc>
              </a:tr>
              <a:tr h="286420">
                <a:tc>
                  <a:txBody>
                    <a:bodyPr/>
                    <a:lstStyle/>
                    <a:p>
                      <a:pPr algn="l"/>
                      <a:r>
                        <a:rPr lang="ru-RU" sz="1300" u="none" dirty="0" smtClean="0"/>
                        <a:t>          </a:t>
                      </a:r>
                      <a:r>
                        <a:rPr lang="ru-RU" sz="1300" u="none" dirty="0" smtClean="0">
                          <a:hlinkClick r:id="rId14" action="ppaction://hlinksldjump"/>
                        </a:rPr>
                        <a:t>4.2.4. Формирование</a:t>
                      </a:r>
                      <a:r>
                        <a:rPr lang="ru-RU" sz="1300" u="none" baseline="0" dirty="0" smtClean="0">
                          <a:hlinkClick r:id="rId14" action="ppaction://hlinksldjump"/>
                        </a:rPr>
                        <a:t> окружных</a:t>
                      </a:r>
                      <a:r>
                        <a:rPr lang="ru-RU" sz="1300" u="none" dirty="0" smtClean="0">
                          <a:hlinkClick r:id="rId14" action="ppaction://hlinksldjump"/>
                        </a:rPr>
                        <a:t> избирательных комиссий</a:t>
                      </a:r>
                      <a:endParaRPr lang="ru-RU" sz="1300" dirty="0"/>
                    </a:p>
                  </a:txBody>
                  <a:tcPr anchor="ctr"/>
                </a:tc>
                <a:tc>
                  <a:txBody>
                    <a:bodyPr/>
                    <a:lstStyle/>
                    <a:p>
                      <a:pPr algn="ctr"/>
                      <a:r>
                        <a:rPr lang="ru-RU" sz="1200" dirty="0" smtClean="0">
                          <a:solidFill>
                            <a:srgbClr val="0000FF"/>
                          </a:solidFill>
                        </a:rPr>
                        <a:t>111</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15" action="ppaction://hlinksldjump"/>
                        </a:rPr>
                        <a:t>4.2.5. Выдвижение</a:t>
                      </a:r>
                      <a:r>
                        <a:rPr lang="ru-RU" sz="1300" u="none" baseline="0" dirty="0" smtClean="0">
                          <a:hlinkClick r:id="rId15" action="ppaction://hlinksldjump"/>
                        </a:rPr>
                        <a:t> и регистрация кандидатов (списков кандидатов)</a:t>
                      </a:r>
                      <a:endParaRPr lang="ru-RU" sz="1300" dirty="0" smtClean="0"/>
                    </a:p>
                  </a:txBody>
                  <a:tcPr anchor="ctr"/>
                </a:tc>
                <a:tc>
                  <a:txBody>
                    <a:bodyPr/>
                    <a:lstStyle/>
                    <a:p>
                      <a:pPr algn="ctr"/>
                      <a:r>
                        <a:rPr lang="ru-RU" sz="1200" dirty="0" smtClean="0">
                          <a:solidFill>
                            <a:srgbClr val="0000FF"/>
                          </a:solidFill>
                        </a:rPr>
                        <a:t>112</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16" action="ppaction://hlinksldjump"/>
                        </a:rPr>
                        <a:t>4.2.6. Избирательные</a:t>
                      </a:r>
                      <a:r>
                        <a:rPr lang="ru-RU" sz="1300" u="none" baseline="0" dirty="0" smtClean="0">
                          <a:hlinkClick r:id="rId16" action="ppaction://hlinksldjump"/>
                        </a:rPr>
                        <a:t> фонды</a:t>
                      </a:r>
                      <a:endParaRPr lang="ru-RU" sz="1300" dirty="0" smtClean="0"/>
                    </a:p>
                  </a:txBody>
                  <a:tcPr anchor="ctr"/>
                </a:tc>
                <a:tc>
                  <a:txBody>
                    <a:bodyPr/>
                    <a:lstStyle/>
                    <a:p>
                      <a:pPr algn="ctr"/>
                      <a:r>
                        <a:rPr lang="ru-RU" sz="1200" dirty="0" smtClean="0">
                          <a:solidFill>
                            <a:srgbClr val="0000FF"/>
                          </a:solidFill>
                        </a:rPr>
                        <a:t>115</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17" action="ppaction://hlinksldjump"/>
                        </a:rPr>
                        <a:t>4.2.7. Предвыборная агитация</a:t>
                      </a:r>
                      <a:endParaRPr lang="ru-RU" sz="1300" dirty="0" smtClean="0"/>
                    </a:p>
                  </a:txBody>
                  <a:tcPr anchor="ctr"/>
                </a:tc>
                <a:tc>
                  <a:txBody>
                    <a:bodyPr/>
                    <a:lstStyle/>
                    <a:p>
                      <a:pPr algn="ctr"/>
                      <a:r>
                        <a:rPr lang="ru-RU" sz="1200" dirty="0" smtClean="0">
                          <a:solidFill>
                            <a:srgbClr val="0000FF"/>
                          </a:solidFill>
                        </a:rPr>
                        <a:t>119</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u="none" dirty="0" smtClean="0"/>
                        <a:t>          </a:t>
                      </a:r>
                      <a:r>
                        <a:rPr lang="ru-RU" sz="1300" u="none" dirty="0" smtClean="0">
                          <a:hlinkClick r:id="rId18" action="ppaction://hlinksldjump"/>
                        </a:rPr>
                        <a:t>4.2.8. Список избирателей</a:t>
                      </a:r>
                      <a:endParaRPr lang="ru-RU" sz="1300" dirty="0" smtClean="0"/>
                    </a:p>
                  </a:txBody>
                  <a:tcPr/>
                </a:tc>
                <a:tc>
                  <a:txBody>
                    <a:bodyPr/>
                    <a:lstStyle/>
                    <a:p>
                      <a:pPr algn="ctr"/>
                      <a:r>
                        <a:rPr lang="ru-RU" sz="1200" dirty="0" smtClean="0">
                          <a:solidFill>
                            <a:srgbClr val="0000FF"/>
                          </a:solidFill>
                        </a:rPr>
                        <a:t>127</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none" dirty="0" smtClean="0"/>
                        <a:t>           </a:t>
                      </a:r>
                      <a:r>
                        <a:rPr lang="ru-RU" sz="1300" u="none" dirty="0" smtClean="0">
                          <a:hlinkClick r:id="rId19" action="ppaction://hlinksldjump"/>
                        </a:rPr>
                        <a:t>4.2.9. Голосование</a:t>
                      </a:r>
                      <a:endParaRPr lang="ru-RU" sz="1300" dirty="0" smtClean="0"/>
                    </a:p>
                  </a:txBody>
                  <a:tcPr/>
                </a:tc>
                <a:tc>
                  <a:txBody>
                    <a:bodyPr/>
                    <a:lstStyle/>
                    <a:p>
                      <a:pPr algn="ctr"/>
                      <a:r>
                        <a:rPr lang="ru-RU" sz="1200" dirty="0" smtClean="0">
                          <a:solidFill>
                            <a:srgbClr val="0000FF"/>
                          </a:solidFill>
                        </a:rPr>
                        <a:t>128</a:t>
                      </a:r>
                      <a:endParaRPr lang="ru-RU" sz="1200" dirty="0">
                        <a:solidFill>
                          <a:srgbClr val="0000FF"/>
                        </a:solidFill>
                      </a:endParaRPr>
                    </a:p>
                  </a:txBody>
                  <a:tcPr/>
                </a:tc>
              </a:tr>
            </a:tbl>
          </a:graphicData>
        </a:graphic>
      </p:graphicFrame>
      <p:sp>
        <p:nvSpPr>
          <p:cNvPr id="4" name="Прямоугольник 3"/>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a:t>
            </a:r>
            <a:endParaRPr lang="ru-RU"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5536" y="1196752"/>
            <a:ext cx="8424936" cy="1296144"/>
          </a:xfrm>
          <a:prstGeom prst="rect">
            <a:avLst/>
          </a:prstGeom>
          <a:solidFill>
            <a:srgbClr val="FFFF99"/>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accent2">
                    <a:lumMod val="50000"/>
                  </a:schemeClr>
                </a:solidFill>
              </a:rPr>
              <a:t>1. Права, связанные с участием в избирательных процедурах:</a:t>
            </a: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 Избиратель</a:t>
            </a:r>
            <a:endParaRPr lang="ru-RU" sz="3200" b="1" dirty="0">
              <a:effectLst>
                <a:outerShdw blurRad="38100" dist="38100" dir="2700000" algn="tl">
                  <a:srgbClr val="000000">
                    <a:alpha val="43137"/>
                  </a:srgbClr>
                </a:outerShdw>
              </a:effectLst>
            </a:endParaRPr>
          </a:p>
        </p:txBody>
      </p:sp>
      <p:sp>
        <p:nvSpPr>
          <p:cNvPr id="43" name="TextBox 42"/>
          <p:cNvSpPr txBox="1"/>
          <p:nvPr/>
        </p:nvSpPr>
        <p:spPr>
          <a:xfrm>
            <a:off x="1187624" y="1484784"/>
            <a:ext cx="7344816" cy="1008112"/>
          </a:xfrm>
          <a:prstGeom prst="rect">
            <a:avLst/>
          </a:prstGeom>
          <a:noFill/>
        </p:spPr>
        <p:txBody>
          <a:bodyPr wrap="square" rtlCol="0" anchor="ctr" anchorCtr="0">
            <a:noAutofit/>
          </a:bodyPr>
          <a:lstStyle/>
          <a:p>
            <a:pPr algn="just">
              <a:buFont typeface="Wingdings" pitchFamily="2" charset="2"/>
              <a:buChar char="Ø"/>
            </a:pPr>
            <a:r>
              <a:rPr lang="ru-RU" sz="1600" dirty="0" smtClean="0">
                <a:solidFill>
                  <a:schemeClr val="accent2">
                    <a:lumMod val="50000"/>
                  </a:schemeClr>
                </a:solidFill>
              </a:rPr>
              <a:t> участвовать в выдвижении;</a:t>
            </a:r>
          </a:p>
          <a:p>
            <a:pPr algn="just">
              <a:buFont typeface="Wingdings" pitchFamily="2" charset="2"/>
              <a:buChar char="Ø"/>
            </a:pPr>
            <a:r>
              <a:rPr lang="ru-RU" sz="1600" dirty="0" smtClean="0">
                <a:solidFill>
                  <a:schemeClr val="accent2">
                    <a:lumMod val="50000"/>
                  </a:schemeClr>
                </a:solidFill>
              </a:rPr>
              <a:t> участвовать в предвыборной агитации;</a:t>
            </a:r>
          </a:p>
          <a:p>
            <a:pPr algn="just">
              <a:buFont typeface="Wingdings" pitchFamily="2" charset="2"/>
              <a:buChar char="Ø"/>
            </a:pPr>
            <a:r>
              <a:rPr lang="ru-RU" sz="1600" dirty="0" smtClean="0">
                <a:solidFill>
                  <a:schemeClr val="accent2">
                    <a:lumMod val="50000"/>
                  </a:schemeClr>
                </a:solidFill>
              </a:rPr>
              <a:t> участвовать в финансировании кандидата или избирательного объединения;</a:t>
            </a:r>
          </a:p>
          <a:p>
            <a:pPr algn="just">
              <a:buFont typeface="Wingdings" pitchFamily="2" charset="2"/>
              <a:buChar char="Ø"/>
            </a:pPr>
            <a:r>
              <a:rPr lang="ru-RU" sz="1600" dirty="0" smtClean="0">
                <a:solidFill>
                  <a:schemeClr val="accent2">
                    <a:lumMod val="50000"/>
                  </a:schemeClr>
                </a:solidFill>
              </a:rPr>
              <a:t> участвовать в голосовании.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29</a:t>
            </a:r>
            <a:endParaRPr lang="ru-RU" b="1" dirty="0">
              <a:solidFill>
                <a:schemeClr val="bg1"/>
              </a:solidFill>
            </a:endParaRPr>
          </a:p>
        </p:txBody>
      </p:sp>
      <p:sp>
        <p:nvSpPr>
          <p:cNvPr id="10" name="TextBox 9"/>
          <p:cNvSpPr txBox="1"/>
          <p:nvPr/>
        </p:nvSpPr>
        <p:spPr>
          <a:xfrm>
            <a:off x="395536" y="2636912"/>
            <a:ext cx="8424936" cy="1296144"/>
          </a:xfrm>
          <a:prstGeom prst="rect">
            <a:avLst/>
          </a:prstGeom>
          <a:solidFill>
            <a:srgbClr val="FFFF99"/>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accent2">
                    <a:lumMod val="50000"/>
                  </a:schemeClr>
                </a:solidFill>
              </a:rPr>
              <a:t>2. Права, связанные с голосованием:</a:t>
            </a:r>
          </a:p>
        </p:txBody>
      </p:sp>
      <p:sp>
        <p:nvSpPr>
          <p:cNvPr id="11" name="TextBox 10"/>
          <p:cNvSpPr txBox="1"/>
          <p:nvPr/>
        </p:nvSpPr>
        <p:spPr>
          <a:xfrm>
            <a:off x="1187624" y="2924944"/>
            <a:ext cx="7344816" cy="1008112"/>
          </a:xfrm>
          <a:prstGeom prst="rect">
            <a:avLst/>
          </a:prstGeom>
          <a:noFill/>
        </p:spPr>
        <p:txBody>
          <a:bodyPr wrap="square" rtlCol="0" anchor="ctr" anchorCtr="0">
            <a:noAutofit/>
          </a:bodyPr>
          <a:lstStyle/>
          <a:p>
            <a:pPr algn="just">
              <a:buFont typeface="Wingdings" pitchFamily="2" charset="2"/>
              <a:buChar char="Ø"/>
            </a:pPr>
            <a:r>
              <a:rPr lang="ru-RU" sz="1600" dirty="0" smtClean="0">
                <a:solidFill>
                  <a:schemeClr val="accent2">
                    <a:lumMod val="50000"/>
                  </a:schemeClr>
                </a:solidFill>
              </a:rPr>
              <a:t> голосовать за любого кандидата или партию свободно, по своей воле;</a:t>
            </a:r>
          </a:p>
          <a:p>
            <a:pPr algn="just">
              <a:buFont typeface="Wingdings" pitchFamily="2" charset="2"/>
              <a:buChar char="Ø"/>
            </a:pPr>
            <a:r>
              <a:rPr lang="ru-RU" sz="1600" dirty="0" smtClean="0">
                <a:solidFill>
                  <a:schemeClr val="accent2">
                    <a:lumMod val="50000"/>
                  </a:schemeClr>
                </a:solidFill>
              </a:rPr>
              <a:t> голосовать досрочно;</a:t>
            </a:r>
          </a:p>
          <a:p>
            <a:pPr algn="just">
              <a:buFont typeface="Wingdings" pitchFamily="2" charset="2"/>
              <a:buChar char="Ø"/>
            </a:pPr>
            <a:r>
              <a:rPr lang="ru-RU" sz="1600" dirty="0" smtClean="0">
                <a:solidFill>
                  <a:schemeClr val="accent2">
                    <a:lumMod val="50000"/>
                  </a:schemeClr>
                </a:solidFill>
              </a:rPr>
              <a:t> голосовать вне своего избирательного участка;</a:t>
            </a:r>
          </a:p>
          <a:p>
            <a:pPr algn="just">
              <a:buFont typeface="Wingdings" pitchFamily="2" charset="2"/>
              <a:buChar char="Ø"/>
            </a:pPr>
            <a:r>
              <a:rPr lang="ru-RU" sz="1600" dirty="0" smtClean="0">
                <a:solidFill>
                  <a:schemeClr val="accent2">
                    <a:lumMod val="50000"/>
                  </a:schemeClr>
                </a:solidFill>
              </a:rPr>
              <a:t> голосовать вне помещения для голосования.</a:t>
            </a:r>
          </a:p>
        </p:txBody>
      </p:sp>
      <p:sp>
        <p:nvSpPr>
          <p:cNvPr id="12" name="TextBox 11"/>
          <p:cNvSpPr txBox="1"/>
          <p:nvPr/>
        </p:nvSpPr>
        <p:spPr>
          <a:xfrm>
            <a:off x="395536" y="4077072"/>
            <a:ext cx="8424936" cy="1080120"/>
          </a:xfrm>
          <a:prstGeom prst="rect">
            <a:avLst/>
          </a:prstGeom>
          <a:solidFill>
            <a:srgbClr val="FFFF99"/>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accent2">
                    <a:lumMod val="50000"/>
                  </a:schemeClr>
                </a:solidFill>
              </a:rPr>
              <a:t>3. Права, связанные с защитой прав:</a:t>
            </a:r>
          </a:p>
        </p:txBody>
      </p:sp>
      <p:sp>
        <p:nvSpPr>
          <p:cNvPr id="14" name="TextBox 13"/>
          <p:cNvSpPr txBox="1"/>
          <p:nvPr/>
        </p:nvSpPr>
        <p:spPr>
          <a:xfrm>
            <a:off x="1187624" y="4293096"/>
            <a:ext cx="7344816" cy="936104"/>
          </a:xfrm>
          <a:prstGeom prst="rect">
            <a:avLst/>
          </a:prstGeom>
          <a:noFill/>
        </p:spPr>
        <p:txBody>
          <a:bodyPr wrap="square" rtlCol="0" anchor="ctr" anchorCtr="0">
            <a:noAutofit/>
          </a:bodyPr>
          <a:lstStyle/>
          <a:p>
            <a:pPr algn="just">
              <a:buFont typeface="Wingdings" pitchFamily="2" charset="2"/>
              <a:buChar char="Ø"/>
            </a:pPr>
            <a:r>
              <a:rPr lang="ru-RU" sz="1600" dirty="0" smtClean="0">
                <a:solidFill>
                  <a:schemeClr val="accent2">
                    <a:lumMod val="50000"/>
                  </a:schemeClr>
                </a:solidFill>
              </a:rPr>
              <a:t> подавать заявления и делать обращения в избирательные комиссии;</a:t>
            </a:r>
          </a:p>
          <a:p>
            <a:pPr algn="just">
              <a:buFont typeface="Wingdings" pitchFamily="2" charset="2"/>
              <a:buChar char="Ø"/>
            </a:pPr>
            <a:r>
              <a:rPr lang="ru-RU" sz="1600" dirty="0" smtClean="0">
                <a:solidFill>
                  <a:schemeClr val="accent2">
                    <a:lumMod val="50000"/>
                  </a:schemeClr>
                </a:solidFill>
              </a:rPr>
              <a:t> обжаловать в судебном и несудебном порядке решения органов, должностных лиц, избирательных комиссий;</a:t>
            </a:r>
          </a:p>
        </p:txBody>
      </p:sp>
      <p:sp>
        <p:nvSpPr>
          <p:cNvPr id="19" name="TextBox 18"/>
          <p:cNvSpPr txBox="1"/>
          <p:nvPr/>
        </p:nvSpPr>
        <p:spPr>
          <a:xfrm>
            <a:off x="395536" y="5301208"/>
            <a:ext cx="8424936" cy="1080120"/>
          </a:xfrm>
          <a:prstGeom prst="rect">
            <a:avLst/>
          </a:prstGeom>
          <a:solidFill>
            <a:srgbClr val="FFFF99"/>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accent2">
                    <a:lumMod val="50000"/>
                  </a:schemeClr>
                </a:solidFill>
              </a:rPr>
              <a:t>4. Права, связанные с информированием:</a:t>
            </a:r>
          </a:p>
        </p:txBody>
      </p:sp>
      <p:sp>
        <p:nvSpPr>
          <p:cNvPr id="20" name="TextBox 19"/>
          <p:cNvSpPr txBox="1"/>
          <p:nvPr/>
        </p:nvSpPr>
        <p:spPr>
          <a:xfrm>
            <a:off x="1187624" y="5589240"/>
            <a:ext cx="7344816" cy="792088"/>
          </a:xfrm>
          <a:prstGeom prst="rect">
            <a:avLst/>
          </a:prstGeom>
          <a:noFill/>
        </p:spPr>
        <p:txBody>
          <a:bodyPr wrap="square" rtlCol="0" anchor="ctr" anchorCtr="0">
            <a:noAutofit/>
          </a:bodyPr>
          <a:lstStyle/>
          <a:p>
            <a:pPr algn="just">
              <a:buFont typeface="Wingdings" pitchFamily="2" charset="2"/>
              <a:buChar char="Ø"/>
            </a:pPr>
            <a:r>
              <a:rPr lang="ru-RU" sz="1600" dirty="0" smtClean="0">
                <a:solidFill>
                  <a:schemeClr val="accent2">
                    <a:lumMod val="50000"/>
                  </a:schemeClr>
                </a:solidFill>
              </a:rPr>
              <a:t> право на информацию о дате, времени, месте выборов;</a:t>
            </a:r>
          </a:p>
          <a:p>
            <a:pPr algn="just">
              <a:buFont typeface="Wingdings" pitchFamily="2" charset="2"/>
              <a:buChar char="Ø"/>
            </a:pPr>
            <a:r>
              <a:rPr lang="ru-RU" sz="1600" dirty="0" smtClean="0">
                <a:solidFill>
                  <a:schemeClr val="accent2">
                    <a:lumMod val="50000"/>
                  </a:schemeClr>
                </a:solidFill>
              </a:rPr>
              <a:t> право на информацию о кандидатах;</a:t>
            </a:r>
          </a:p>
          <a:p>
            <a:pPr algn="just">
              <a:buFont typeface="Wingdings" pitchFamily="2" charset="2"/>
              <a:buChar char="Ø"/>
            </a:pPr>
            <a:r>
              <a:rPr lang="ru-RU" sz="1600" dirty="0" smtClean="0">
                <a:solidFill>
                  <a:schemeClr val="accent2">
                    <a:lumMod val="50000"/>
                  </a:schemeClr>
                </a:solidFill>
              </a:rPr>
              <a:t> право на информацию о результатах голосования.</a:t>
            </a:r>
          </a:p>
        </p:txBody>
      </p:sp>
      <p:sp>
        <p:nvSpPr>
          <p:cNvPr id="16" name="TextBox 15"/>
          <p:cNvSpPr txBox="1"/>
          <p:nvPr/>
        </p:nvSpPr>
        <p:spPr>
          <a:xfrm>
            <a:off x="3452157" y="764704"/>
            <a:ext cx="2346925" cy="400110"/>
          </a:xfrm>
          <a:prstGeom prst="rect">
            <a:avLst/>
          </a:prstGeom>
          <a:noFill/>
        </p:spPr>
        <p:txBody>
          <a:bodyPr wrap="none" rtlCol="0">
            <a:spAutoFit/>
          </a:bodyPr>
          <a:lstStyle/>
          <a:p>
            <a:r>
              <a:rPr lang="ru-RU" sz="2000" b="1" dirty="0" smtClean="0">
                <a:solidFill>
                  <a:schemeClr val="accent2">
                    <a:lumMod val="50000"/>
                  </a:schemeClr>
                </a:solidFill>
              </a:rPr>
              <a:t>Права избирателей</a:t>
            </a:r>
            <a:endParaRPr lang="ru-RU" sz="2000" b="1" dirty="0">
              <a:solidFill>
                <a:schemeClr val="accent2">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 Избиратель</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30</a:t>
            </a:r>
            <a:endParaRPr lang="ru-RU" b="1" dirty="0">
              <a:solidFill>
                <a:schemeClr val="bg1"/>
              </a:solidFill>
            </a:endParaRPr>
          </a:p>
        </p:txBody>
      </p:sp>
      <p:sp>
        <p:nvSpPr>
          <p:cNvPr id="16" name="Прямоугольник 15"/>
          <p:cNvSpPr/>
          <p:nvPr/>
        </p:nvSpPr>
        <p:spPr>
          <a:xfrm>
            <a:off x="2699792" y="908720"/>
            <a:ext cx="3672408" cy="720080"/>
          </a:xfrm>
          <a:prstGeom prst="rect">
            <a:avLst/>
          </a:prstGeom>
          <a:ln/>
        </p:spPr>
        <p:style>
          <a:lnRef idx="0">
            <a:schemeClr val="accent1"/>
          </a:lnRef>
          <a:fillRef idx="1002">
            <a:schemeClr val="lt1"/>
          </a:fillRef>
          <a:effectRef idx="3">
            <a:schemeClr val="accent1"/>
          </a:effectRef>
          <a:fontRef idx="minor">
            <a:schemeClr val="lt1"/>
          </a:fontRef>
        </p:style>
        <p:txBody>
          <a:bodyPr rtlCol="0" anchor="ctr"/>
          <a:lstStyle/>
          <a:p>
            <a:pPr algn="ctr"/>
            <a:r>
              <a:rPr lang="ru-RU" sz="2400" dirty="0" smtClean="0">
                <a:solidFill>
                  <a:schemeClr val="accent1">
                    <a:lumMod val="75000"/>
                  </a:schemeClr>
                </a:solidFill>
                <a:effectLst>
                  <a:outerShdw blurRad="38100" dist="38100" dir="2700000" algn="tl">
                    <a:srgbClr val="000000">
                      <a:alpha val="43137"/>
                    </a:srgbClr>
                  </a:outerShdw>
                </a:effectLst>
              </a:rPr>
              <a:t>Гарантии для избирателей</a:t>
            </a:r>
            <a:endParaRPr lang="ru-RU" sz="2400" dirty="0">
              <a:solidFill>
                <a:schemeClr val="accent1">
                  <a:lumMod val="75000"/>
                </a:schemeClr>
              </a:solidFill>
              <a:effectLst>
                <a:outerShdw blurRad="38100" dist="38100" dir="2700000" algn="tl">
                  <a:srgbClr val="000000">
                    <a:alpha val="43137"/>
                  </a:srgbClr>
                </a:outerShdw>
              </a:effectLst>
            </a:endParaRPr>
          </a:p>
        </p:txBody>
      </p:sp>
      <p:sp>
        <p:nvSpPr>
          <p:cNvPr id="17" name="Прямоугольник 16"/>
          <p:cNvSpPr/>
          <p:nvPr/>
        </p:nvSpPr>
        <p:spPr>
          <a:xfrm>
            <a:off x="323528" y="2060848"/>
            <a:ext cx="3600400" cy="3600400"/>
          </a:xfrm>
          <a:prstGeom prst="rect">
            <a:avLst/>
          </a:prstGeom>
          <a:ln/>
        </p:spPr>
        <p:style>
          <a:lnRef idx="0">
            <a:schemeClr val="accent1"/>
          </a:lnRef>
          <a:fillRef idx="1003">
            <a:schemeClr val="lt1"/>
          </a:fillRef>
          <a:effectRef idx="3">
            <a:schemeClr val="accent1"/>
          </a:effectRef>
          <a:fontRef idx="minor">
            <a:schemeClr val="lt1"/>
          </a:fontRef>
        </p:style>
        <p:txBody>
          <a:bodyPr rtlCol="0" anchor="t" anchorCtr="0"/>
          <a:lstStyle/>
          <a:p>
            <a:pPr algn="ctr"/>
            <a:r>
              <a:rPr lang="ru-RU" sz="2400" u="sng" dirty="0" smtClean="0">
                <a:solidFill>
                  <a:schemeClr val="accent1">
                    <a:lumMod val="75000"/>
                  </a:schemeClr>
                </a:solidFill>
                <a:effectLst>
                  <a:outerShdw blurRad="38100" dist="38100" dir="2700000" algn="tl">
                    <a:srgbClr val="000000">
                      <a:alpha val="43137"/>
                    </a:srgbClr>
                  </a:outerShdw>
                </a:effectLst>
              </a:rPr>
              <a:t>Общие</a:t>
            </a:r>
            <a:endParaRPr lang="ru-RU" sz="2400" u="sng" dirty="0">
              <a:solidFill>
                <a:schemeClr val="accent1">
                  <a:lumMod val="75000"/>
                </a:schemeClr>
              </a:solidFill>
              <a:effectLst>
                <a:outerShdw blurRad="38100" dist="38100" dir="2700000" algn="tl">
                  <a:srgbClr val="000000">
                    <a:alpha val="43137"/>
                  </a:srgbClr>
                </a:outerShdw>
              </a:effectLst>
            </a:endParaRPr>
          </a:p>
        </p:txBody>
      </p:sp>
      <p:sp>
        <p:nvSpPr>
          <p:cNvPr id="18" name="Прямоугольник 17"/>
          <p:cNvSpPr/>
          <p:nvPr/>
        </p:nvSpPr>
        <p:spPr>
          <a:xfrm>
            <a:off x="5220072" y="2060848"/>
            <a:ext cx="3600400" cy="3600400"/>
          </a:xfrm>
          <a:prstGeom prst="rect">
            <a:avLst/>
          </a:prstGeom>
          <a:ln/>
        </p:spPr>
        <p:style>
          <a:lnRef idx="0">
            <a:schemeClr val="accent1"/>
          </a:lnRef>
          <a:fillRef idx="1003">
            <a:schemeClr val="lt1"/>
          </a:fillRef>
          <a:effectRef idx="3">
            <a:schemeClr val="accent1"/>
          </a:effectRef>
          <a:fontRef idx="minor">
            <a:schemeClr val="lt1"/>
          </a:fontRef>
        </p:style>
        <p:txBody>
          <a:bodyPr rtlCol="0" anchor="t" anchorCtr="0"/>
          <a:lstStyle/>
          <a:p>
            <a:pPr algn="ctr">
              <a:lnSpc>
                <a:spcPct val="150000"/>
              </a:lnSpc>
            </a:pPr>
            <a:r>
              <a:rPr lang="ru-RU" sz="2400" u="sng" dirty="0" smtClean="0">
                <a:solidFill>
                  <a:schemeClr val="accent1">
                    <a:lumMod val="75000"/>
                  </a:schemeClr>
                </a:solidFill>
                <a:effectLst>
                  <a:outerShdw blurRad="38100" dist="38100" dir="2700000" algn="tl">
                    <a:srgbClr val="000000">
                      <a:alpha val="43137"/>
                    </a:srgbClr>
                  </a:outerShdw>
                </a:effectLst>
              </a:rPr>
              <a:t>Юридические</a:t>
            </a:r>
          </a:p>
          <a:p>
            <a:pPr algn="ctr">
              <a:lnSpc>
                <a:spcPct val="150000"/>
              </a:lnSpc>
            </a:pPr>
            <a:r>
              <a:rPr lang="ru-RU" sz="1400" dirty="0" smtClean="0">
                <a:solidFill>
                  <a:schemeClr val="accent1">
                    <a:lumMod val="75000"/>
                  </a:schemeClr>
                </a:solidFill>
              </a:rPr>
              <a:t>(предписания нормативно-правовых актов)</a:t>
            </a:r>
          </a:p>
          <a:p>
            <a:pPr algn="ctr"/>
            <a:endParaRPr lang="ru-RU" sz="1400" dirty="0" smtClean="0">
              <a:solidFill>
                <a:schemeClr val="accent1">
                  <a:lumMod val="75000"/>
                </a:schemeClr>
              </a:solidFill>
            </a:endParaRPr>
          </a:p>
          <a:p>
            <a:pPr algn="ctr">
              <a:lnSpc>
                <a:spcPct val="150000"/>
              </a:lnSpc>
              <a:buFont typeface="Wingdings" pitchFamily="2" charset="2"/>
              <a:buChar char="ü"/>
            </a:pPr>
            <a:r>
              <a:rPr lang="ru-RU" dirty="0" smtClean="0">
                <a:solidFill>
                  <a:schemeClr val="accent1">
                    <a:lumMod val="75000"/>
                  </a:schemeClr>
                </a:solidFill>
              </a:rPr>
              <a:t> Конституция РФ</a:t>
            </a:r>
          </a:p>
          <a:p>
            <a:pPr algn="ctr">
              <a:lnSpc>
                <a:spcPct val="150000"/>
              </a:lnSpc>
              <a:buFont typeface="Wingdings" pitchFamily="2" charset="2"/>
              <a:buChar char="ü"/>
            </a:pPr>
            <a:r>
              <a:rPr lang="ru-RU" dirty="0" smtClean="0">
                <a:solidFill>
                  <a:schemeClr val="accent1">
                    <a:lumMod val="75000"/>
                  </a:schemeClr>
                </a:solidFill>
              </a:rPr>
              <a:t> закон «Об основных гарантиях избирательных прав и права на участие в референдуме граждан РФ» №67-ФЗ от 12.06.2002</a:t>
            </a:r>
            <a:endParaRPr lang="ru-RU" dirty="0">
              <a:solidFill>
                <a:schemeClr val="accent1">
                  <a:lumMod val="75000"/>
                </a:schemeClr>
              </a:solidFill>
            </a:endParaRPr>
          </a:p>
        </p:txBody>
      </p:sp>
      <p:sp>
        <p:nvSpPr>
          <p:cNvPr id="26" name="TextBox 25"/>
          <p:cNvSpPr txBox="1"/>
          <p:nvPr/>
        </p:nvSpPr>
        <p:spPr>
          <a:xfrm>
            <a:off x="395536" y="2636912"/>
            <a:ext cx="3456384" cy="2808312"/>
          </a:xfrm>
          <a:prstGeom prst="rect">
            <a:avLst/>
          </a:prstGeom>
          <a:noFill/>
        </p:spPr>
        <p:txBody>
          <a:bodyPr wrap="square" rtlCol="0" anchor="ctr" anchorCtr="0">
            <a:noAutofit/>
          </a:bodyPr>
          <a:lstStyle/>
          <a:p>
            <a:pPr algn="ctr">
              <a:lnSpc>
                <a:spcPct val="150000"/>
              </a:lnSpc>
              <a:buFont typeface="Wingdings" pitchFamily="2" charset="2"/>
              <a:buChar char="ü"/>
            </a:pPr>
            <a:r>
              <a:rPr lang="ru-RU" sz="1600" dirty="0" smtClean="0">
                <a:solidFill>
                  <a:schemeClr val="accent1">
                    <a:lumMod val="75000"/>
                  </a:schemeClr>
                </a:solidFill>
              </a:rPr>
              <a:t> </a:t>
            </a:r>
            <a:r>
              <a:rPr lang="ru-RU" b="1" dirty="0" smtClean="0">
                <a:solidFill>
                  <a:schemeClr val="accent1">
                    <a:lumMod val="75000"/>
                  </a:schemeClr>
                </a:solidFill>
              </a:rPr>
              <a:t>политические</a:t>
            </a:r>
            <a:r>
              <a:rPr lang="ru-RU" dirty="0" smtClean="0">
                <a:solidFill>
                  <a:schemeClr val="accent1">
                    <a:lumMod val="75000"/>
                  </a:schemeClr>
                </a:solidFill>
              </a:rPr>
              <a:t> </a:t>
            </a:r>
          </a:p>
          <a:p>
            <a:pPr algn="ctr"/>
            <a:r>
              <a:rPr lang="ru-RU" sz="1400" dirty="0" smtClean="0">
                <a:solidFill>
                  <a:schemeClr val="accent1">
                    <a:lumMod val="75000"/>
                  </a:schemeClr>
                </a:solidFill>
              </a:rPr>
              <a:t>(политический строй, разделение властей)</a:t>
            </a:r>
            <a:r>
              <a:rPr lang="ru-RU" sz="1600" dirty="0" smtClean="0">
                <a:solidFill>
                  <a:schemeClr val="accent1">
                    <a:lumMod val="75000"/>
                  </a:schemeClr>
                </a:solidFill>
              </a:rPr>
              <a:t>;</a:t>
            </a:r>
          </a:p>
          <a:p>
            <a:pPr algn="ctr">
              <a:lnSpc>
                <a:spcPct val="150000"/>
              </a:lnSpc>
              <a:buFont typeface="Wingdings" pitchFamily="2" charset="2"/>
              <a:buChar char="ü"/>
            </a:pPr>
            <a:r>
              <a:rPr lang="ru-RU" sz="1600" dirty="0" smtClean="0">
                <a:solidFill>
                  <a:schemeClr val="accent1">
                    <a:lumMod val="75000"/>
                  </a:schemeClr>
                </a:solidFill>
              </a:rPr>
              <a:t> </a:t>
            </a:r>
            <a:r>
              <a:rPr lang="ru-RU" b="1" dirty="0" smtClean="0">
                <a:solidFill>
                  <a:schemeClr val="accent1">
                    <a:lumMod val="75000"/>
                  </a:schemeClr>
                </a:solidFill>
              </a:rPr>
              <a:t>экономические </a:t>
            </a:r>
          </a:p>
          <a:p>
            <a:pPr algn="ctr"/>
            <a:r>
              <a:rPr lang="ru-RU" sz="1400" dirty="0" smtClean="0">
                <a:solidFill>
                  <a:schemeClr val="accent1">
                    <a:lumMod val="75000"/>
                  </a:schemeClr>
                </a:solidFill>
              </a:rPr>
              <a:t>(экономические, финансовые условия для проведения выборов)</a:t>
            </a:r>
            <a:r>
              <a:rPr lang="ru-RU" sz="1600" dirty="0" smtClean="0">
                <a:solidFill>
                  <a:schemeClr val="accent1">
                    <a:lumMod val="75000"/>
                  </a:schemeClr>
                </a:solidFill>
              </a:rPr>
              <a:t>;</a:t>
            </a:r>
          </a:p>
          <a:p>
            <a:pPr algn="ctr">
              <a:lnSpc>
                <a:spcPct val="150000"/>
              </a:lnSpc>
              <a:buFont typeface="Wingdings" pitchFamily="2" charset="2"/>
              <a:buChar char="ü"/>
            </a:pPr>
            <a:r>
              <a:rPr lang="ru-RU" sz="1600" dirty="0" smtClean="0">
                <a:solidFill>
                  <a:schemeClr val="accent1">
                    <a:lumMod val="75000"/>
                  </a:schemeClr>
                </a:solidFill>
              </a:rPr>
              <a:t> </a:t>
            </a:r>
            <a:r>
              <a:rPr lang="ru-RU" b="1" dirty="0" smtClean="0">
                <a:solidFill>
                  <a:schemeClr val="accent1">
                    <a:lumMod val="75000"/>
                  </a:schemeClr>
                </a:solidFill>
              </a:rPr>
              <a:t>духовные</a:t>
            </a:r>
            <a:r>
              <a:rPr lang="ru-RU" dirty="0" smtClean="0">
                <a:solidFill>
                  <a:schemeClr val="accent1">
                    <a:lumMod val="75000"/>
                  </a:schemeClr>
                </a:solidFill>
              </a:rPr>
              <a:t> </a:t>
            </a:r>
          </a:p>
          <a:p>
            <a:pPr algn="ctr"/>
            <a:r>
              <a:rPr lang="ru-RU" sz="1400" dirty="0" smtClean="0">
                <a:solidFill>
                  <a:schemeClr val="accent1">
                    <a:lumMod val="75000"/>
                  </a:schemeClr>
                </a:solidFill>
              </a:rPr>
              <a:t>(отношение общества к выборам, правам и свободам гражданина).</a:t>
            </a:r>
            <a:endParaRPr lang="ru-RU" sz="1400" dirty="0">
              <a:solidFill>
                <a:schemeClr val="accent1">
                  <a:lumMod val="75000"/>
                </a:schemeClr>
              </a:solidFill>
            </a:endParaRPr>
          </a:p>
        </p:txBody>
      </p:sp>
      <p:cxnSp>
        <p:nvCxnSpPr>
          <p:cNvPr id="28" name="Прямая соединительная линия 27"/>
          <p:cNvCxnSpPr/>
          <p:nvPr/>
        </p:nvCxnSpPr>
        <p:spPr>
          <a:xfrm flipH="1">
            <a:off x="2123728" y="1268760"/>
            <a:ext cx="57606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123728" y="1268760"/>
            <a:ext cx="0" cy="7920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6372200" y="1268760"/>
            <a:ext cx="57606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6948264" y="1268760"/>
            <a:ext cx="0" cy="7920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5536" y="908720"/>
            <a:ext cx="8424936" cy="1800200"/>
          </a:xfrm>
          <a:prstGeom prst="rect">
            <a:avLst/>
          </a:prstGeom>
          <a:solidFill>
            <a:srgbClr val="FDE4CF"/>
          </a:solidFill>
          <a:ln>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bg2">
                    <a:lumMod val="25000"/>
                  </a:schemeClr>
                </a:solidFill>
              </a:rPr>
              <a:t>№67-ФЗ от 12.06.2002, ст.2:</a:t>
            </a:r>
          </a:p>
        </p:txBody>
      </p:sp>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3.2. Кандидат</a:t>
            </a:r>
            <a:endParaRPr lang="ru-RU" sz="3200" b="1" dirty="0">
              <a:effectLst>
                <a:outerShdw blurRad="38100" dist="38100" dir="2700000" algn="tl">
                  <a:srgbClr val="000000">
                    <a:alpha val="43137"/>
                  </a:srgbClr>
                </a:outerShdw>
              </a:effectLst>
            </a:endParaRPr>
          </a:p>
        </p:txBody>
      </p:sp>
      <p:sp>
        <p:nvSpPr>
          <p:cNvPr id="43" name="TextBox 42"/>
          <p:cNvSpPr txBox="1"/>
          <p:nvPr/>
        </p:nvSpPr>
        <p:spPr>
          <a:xfrm>
            <a:off x="971600" y="1196752"/>
            <a:ext cx="7848872" cy="1440160"/>
          </a:xfrm>
          <a:prstGeom prst="rect">
            <a:avLst/>
          </a:prstGeom>
          <a:noFill/>
        </p:spPr>
        <p:txBody>
          <a:bodyPr wrap="square" rtlCol="0" anchor="ctr" anchorCtr="0">
            <a:noAutofit/>
          </a:bodyPr>
          <a:lstStyle/>
          <a:p>
            <a:pPr algn="just">
              <a:lnSpc>
                <a:spcPct val="150000"/>
              </a:lnSpc>
            </a:pPr>
            <a:r>
              <a:rPr lang="ru-RU" sz="1600" b="1" dirty="0" smtClean="0">
                <a:solidFill>
                  <a:schemeClr val="bg2">
                    <a:lumMod val="25000"/>
                  </a:schemeClr>
                </a:solidFill>
              </a:rPr>
              <a:t>Кандидат</a:t>
            </a:r>
            <a:r>
              <a:rPr lang="ru-RU" sz="1600" dirty="0" smtClean="0">
                <a:solidFill>
                  <a:schemeClr val="bg2">
                    <a:lumMod val="25000"/>
                  </a:schemeClr>
                </a:solidFill>
              </a:rPr>
              <a:t> - лицо, выдвинутое в установленном законом порядке в качестве претендента на замещаемую посредством прямых выборов должность или на членство в органе государственной власти или органе местного самоуправления либо зарегистрированное соответствующей избирательной комиссией в качестве кандидата.</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31</a:t>
            </a:r>
            <a:endParaRPr lang="ru-RU" b="1" dirty="0">
              <a:solidFill>
                <a:schemeClr val="bg1"/>
              </a:solidFill>
            </a:endParaRPr>
          </a:p>
        </p:txBody>
      </p:sp>
      <p:sp>
        <p:nvSpPr>
          <p:cNvPr id="19" name="TextBox 18"/>
          <p:cNvSpPr txBox="1"/>
          <p:nvPr/>
        </p:nvSpPr>
        <p:spPr>
          <a:xfrm>
            <a:off x="3059832" y="2996952"/>
            <a:ext cx="3024336" cy="360040"/>
          </a:xfrm>
          <a:prstGeom prst="rect">
            <a:avLst/>
          </a:prstGeom>
          <a:solidFill>
            <a:srgbClr val="FCF5CC"/>
          </a:solidFill>
          <a:ln w="3175">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dirty="0" smtClean="0">
                <a:solidFill>
                  <a:schemeClr val="bg2">
                    <a:lumMod val="25000"/>
                  </a:schemeClr>
                </a:solidFill>
              </a:rPr>
              <a:t>Выдвижение</a:t>
            </a:r>
            <a:r>
              <a:rPr lang="ru-RU" b="1" dirty="0" smtClean="0">
                <a:solidFill>
                  <a:schemeClr val="bg2">
                    <a:lumMod val="25000"/>
                  </a:schemeClr>
                </a:solidFill>
              </a:rPr>
              <a:t> </a:t>
            </a:r>
            <a:r>
              <a:rPr lang="ru-RU" dirty="0" smtClean="0">
                <a:solidFill>
                  <a:schemeClr val="bg2">
                    <a:lumMod val="25000"/>
                  </a:schemeClr>
                </a:solidFill>
              </a:rPr>
              <a:t>кандидата</a:t>
            </a:r>
          </a:p>
        </p:txBody>
      </p:sp>
      <p:sp>
        <p:nvSpPr>
          <p:cNvPr id="20" name="TextBox 19"/>
          <p:cNvSpPr txBox="1"/>
          <p:nvPr/>
        </p:nvSpPr>
        <p:spPr>
          <a:xfrm>
            <a:off x="1115616" y="3933056"/>
            <a:ext cx="3024336" cy="792088"/>
          </a:xfrm>
          <a:prstGeom prst="rect">
            <a:avLst/>
          </a:prstGeom>
          <a:solidFill>
            <a:srgbClr val="FCF5CC"/>
          </a:solidFill>
          <a:ln w="3175">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dirty="0" smtClean="0">
                <a:solidFill>
                  <a:schemeClr val="bg2">
                    <a:lumMod val="25000"/>
                  </a:schemeClr>
                </a:solidFill>
              </a:rPr>
              <a:t>самовыдвижение</a:t>
            </a:r>
          </a:p>
        </p:txBody>
      </p:sp>
      <p:sp>
        <p:nvSpPr>
          <p:cNvPr id="22" name="TextBox 21"/>
          <p:cNvSpPr txBox="1"/>
          <p:nvPr/>
        </p:nvSpPr>
        <p:spPr>
          <a:xfrm>
            <a:off x="5076056" y="3933056"/>
            <a:ext cx="3024336" cy="792088"/>
          </a:xfrm>
          <a:prstGeom prst="rect">
            <a:avLst/>
          </a:prstGeom>
          <a:solidFill>
            <a:srgbClr val="FCF5CC"/>
          </a:solidFill>
          <a:ln w="3175">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dirty="0" smtClean="0">
                <a:solidFill>
                  <a:schemeClr val="bg2">
                    <a:lumMod val="25000"/>
                  </a:schemeClr>
                </a:solidFill>
              </a:rPr>
              <a:t>по инициативе избирательного объединения</a:t>
            </a:r>
          </a:p>
        </p:txBody>
      </p:sp>
      <p:sp>
        <p:nvSpPr>
          <p:cNvPr id="23" name="Стрелка вправо 22"/>
          <p:cNvSpPr/>
          <p:nvPr/>
        </p:nvSpPr>
        <p:spPr>
          <a:xfrm rot="8100000">
            <a:off x="2802522" y="3584883"/>
            <a:ext cx="562300" cy="184947"/>
          </a:xfrm>
          <a:prstGeom prst="rightArrow">
            <a:avLst/>
          </a:prstGeom>
          <a:solidFill>
            <a:schemeClr val="bg2">
              <a:lumMod val="5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24" name="Стрелка вправо 23"/>
          <p:cNvSpPr/>
          <p:nvPr/>
        </p:nvSpPr>
        <p:spPr>
          <a:xfrm rot="2700000">
            <a:off x="5851186" y="3574829"/>
            <a:ext cx="562300" cy="184947"/>
          </a:xfrm>
          <a:prstGeom prst="rightArrow">
            <a:avLst/>
          </a:prstGeom>
          <a:solidFill>
            <a:schemeClr val="bg2">
              <a:lumMod val="5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25" name="TextBox 24"/>
          <p:cNvSpPr txBox="1"/>
          <p:nvPr/>
        </p:nvSpPr>
        <p:spPr>
          <a:xfrm>
            <a:off x="395536" y="5229200"/>
            <a:ext cx="8424936" cy="1152128"/>
          </a:xfrm>
          <a:prstGeom prst="rect">
            <a:avLst/>
          </a:prstGeom>
          <a:solidFill>
            <a:srgbClr val="FDE4CF"/>
          </a:solidFill>
          <a:ln>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r>
              <a:rPr lang="ru-RU" sz="1600" b="1" dirty="0" smtClean="0">
                <a:solidFill>
                  <a:schemeClr val="bg2">
                    <a:lumMod val="25000"/>
                  </a:schemeClr>
                </a:solidFill>
              </a:rPr>
              <a:t>В отношении кандидата допускается существование:</a:t>
            </a:r>
          </a:p>
        </p:txBody>
      </p:sp>
      <p:sp>
        <p:nvSpPr>
          <p:cNvPr id="26" name="TextBox 25"/>
          <p:cNvSpPr txBox="1"/>
          <p:nvPr/>
        </p:nvSpPr>
        <p:spPr>
          <a:xfrm>
            <a:off x="1115616" y="5733256"/>
            <a:ext cx="7488832" cy="432048"/>
          </a:xfrm>
          <a:prstGeom prst="rect">
            <a:avLst/>
          </a:prstGeom>
          <a:noFill/>
        </p:spPr>
        <p:txBody>
          <a:bodyPr wrap="square" rtlCol="0" anchor="ctr" anchorCtr="0">
            <a:noAutofit/>
          </a:bodyPr>
          <a:lstStyle/>
          <a:p>
            <a:pPr algn="just">
              <a:lnSpc>
                <a:spcPct val="150000"/>
              </a:lnSpc>
              <a:buFont typeface="Courier New" pitchFamily="49" charset="0"/>
              <a:buChar char="o"/>
            </a:pPr>
            <a:r>
              <a:rPr lang="ru-RU" sz="1600" b="1" dirty="0" smtClean="0">
                <a:solidFill>
                  <a:schemeClr val="bg2">
                    <a:lumMod val="25000"/>
                  </a:schemeClr>
                </a:solidFill>
              </a:rPr>
              <a:t> </a:t>
            </a:r>
            <a:r>
              <a:rPr lang="ru-RU" sz="1600" dirty="0" smtClean="0">
                <a:solidFill>
                  <a:schemeClr val="bg2">
                    <a:lumMod val="25000"/>
                  </a:schemeClr>
                </a:solidFill>
              </a:rPr>
              <a:t>возрастного ценза;</a:t>
            </a:r>
          </a:p>
          <a:p>
            <a:pPr algn="just">
              <a:lnSpc>
                <a:spcPct val="150000"/>
              </a:lnSpc>
              <a:buFont typeface="Courier New" pitchFamily="49" charset="0"/>
              <a:buChar char="o"/>
            </a:pPr>
            <a:r>
              <a:rPr lang="ru-RU" sz="1600" dirty="0" smtClean="0">
                <a:solidFill>
                  <a:schemeClr val="bg2">
                    <a:lumMod val="25000"/>
                  </a:schemeClr>
                </a:solidFill>
              </a:rPr>
              <a:t> ценза оседлости.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1412669880_6974824.jpg"/>
          <p:cNvPicPr>
            <a:picLocks noChangeAspect="1"/>
          </p:cNvPicPr>
          <p:nvPr/>
        </p:nvPicPr>
        <p:blipFill>
          <a:blip r:embed="rId2" cstate="print"/>
          <a:stretch>
            <a:fillRect/>
          </a:stretch>
        </p:blipFill>
        <p:spPr>
          <a:xfrm>
            <a:off x="2699792" y="1628800"/>
            <a:ext cx="3465364" cy="4211075"/>
          </a:xfrm>
          <a:prstGeom prst="rect">
            <a:avLst/>
          </a:prstGeom>
        </p:spPr>
      </p:pic>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3.2. Кандидат</a:t>
            </a:r>
            <a:endParaRPr lang="ru-RU" sz="3200" b="1" dirty="0">
              <a:effectLst>
                <a:outerShdw blurRad="38100" dist="38100" dir="2700000" algn="tl">
                  <a:srgbClr val="000000">
                    <a:alpha val="43137"/>
                  </a:srgbClr>
                </a:outerShdw>
              </a:effectLst>
            </a:endParaRPr>
          </a:p>
        </p:txBody>
      </p:sp>
      <p:sp>
        <p:nvSpPr>
          <p:cNvPr id="14" name="TextBox 13"/>
          <p:cNvSpPr txBox="1"/>
          <p:nvPr/>
        </p:nvSpPr>
        <p:spPr>
          <a:xfrm>
            <a:off x="395536" y="1196752"/>
            <a:ext cx="8352928" cy="5040560"/>
          </a:xfrm>
          <a:prstGeom prst="rect">
            <a:avLst/>
          </a:prstGeom>
          <a:solidFill>
            <a:schemeClr val="accent4">
              <a:lumMod val="20000"/>
              <a:lumOff val="80000"/>
              <a:alpha val="74902"/>
            </a:schemeClr>
          </a:solidFill>
          <a:ln>
            <a:no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ctr">
              <a:lnSpc>
                <a:spcPct val="150000"/>
              </a:lnSpc>
            </a:pPr>
            <a:r>
              <a:rPr lang="ru-RU" sz="2400" b="1" dirty="0" smtClean="0">
                <a:solidFill>
                  <a:schemeClr val="accent2">
                    <a:lumMod val="50000"/>
                  </a:schemeClr>
                </a:solidFill>
              </a:rPr>
              <a:t>Кандидатами </a:t>
            </a:r>
            <a:r>
              <a:rPr lang="ru-RU" sz="2400" b="1" u="sng" dirty="0" smtClean="0">
                <a:solidFill>
                  <a:schemeClr val="accent2">
                    <a:lumMod val="50000"/>
                  </a:schemeClr>
                </a:solidFill>
              </a:rPr>
              <a:t>не могут </a:t>
            </a:r>
            <a:r>
              <a:rPr lang="ru-RU" sz="2400" b="1" dirty="0" smtClean="0">
                <a:solidFill>
                  <a:schemeClr val="accent2">
                    <a:lumMod val="50000"/>
                  </a:schemeClr>
                </a:solidFill>
              </a:rPr>
              <a:t>быть лица:</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32</a:t>
            </a:r>
            <a:endParaRPr lang="ru-RU" b="1" dirty="0">
              <a:solidFill>
                <a:schemeClr val="bg1"/>
              </a:solidFill>
            </a:endParaRPr>
          </a:p>
        </p:txBody>
      </p:sp>
      <p:sp>
        <p:nvSpPr>
          <p:cNvPr id="16" name="TextBox 15"/>
          <p:cNvSpPr txBox="1"/>
          <p:nvPr/>
        </p:nvSpPr>
        <p:spPr>
          <a:xfrm>
            <a:off x="539552" y="1700808"/>
            <a:ext cx="7992888" cy="4248472"/>
          </a:xfrm>
          <a:prstGeom prst="rect">
            <a:avLst/>
          </a:prstGeom>
          <a:noFill/>
        </p:spPr>
        <p:txBody>
          <a:bodyPr wrap="square" rtlCol="0" anchor="ctr" anchorCtr="0">
            <a:noAutofit/>
          </a:bodyPr>
          <a:lstStyle/>
          <a:p>
            <a:pPr algn="just">
              <a:lnSpc>
                <a:spcPct val="150000"/>
              </a:lnSpc>
              <a:buFont typeface="Wingdings" pitchFamily="2" charset="2"/>
              <a:buChar char="Ø"/>
            </a:pPr>
            <a:r>
              <a:rPr lang="ru-RU" dirty="0" smtClean="0">
                <a:solidFill>
                  <a:schemeClr val="accent2">
                    <a:lumMod val="50000"/>
                  </a:schemeClr>
                </a:solidFill>
              </a:rPr>
              <a:t> признанные судом недееспособными;</a:t>
            </a:r>
          </a:p>
          <a:p>
            <a:pPr algn="just">
              <a:lnSpc>
                <a:spcPct val="150000"/>
              </a:lnSpc>
              <a:buFont typeface="Wingdings" pitchFamily="2" charset="2"/>
              <a:buChar char="Ø"/>
            </a:pPr>
            <a:r>
              <a:rPr lang="ru-RU" dirty="0" smtClean="0">
                <a:solidFill>
                  <a:schemeClr val="accent2">
                    <a:lumMod val="50000"/>
                  </a:schemeClr>
                </a:solidFill>
              </a:rPr>
              <a:t> содержащиеся в местах лишения свободы по приговору суда;</a:t>
            </a:r>
          </a:p>
          <a:p>
            <a:pPr algn="just">
              <a:lnSpc>
                <a:spcPct val="150000"/>
              </a:lnSpc>
              <a:buFont typeface="Wingdings" pitchFamily="2" charset="2"/>
              <a:buChar char="Ø"/>
            </a:pPr>
            <a:r>
              <a:rPr lang="ru-RU" dirty="0" smtClean="0">
                <a:solidFill>
                  <a:schemeClr val="accent2">
                    <a:lumMod val="50000"/>
                  </a:schemeClr>
                </a:solidFill>
              </a:rPr>
              <a:t> иностранные граждане;</a:t>
            </a:r>
          </a:p>
          <a:p>
            <a:pPr algn="just">
              <a:lnSpc>
                <a:spcPct val="150000"/>
              </a:lnSpc>
              <a:buFont typeface="Wingdings" pitchFamily="2" charset="2"/>
              <a:buChar char="Ø"/>
            </a:pPr>
            <a:r>
              <a:rPr lang="ru-RU" dirty="0" smtClean="0">
                <a:solidFill>
                  <a:schemeClr val="accent2">
                    <a:lumMod val="50000"/>
                  </a:schemeClr>
                </a:solidFill>
              </a:rPr>
              <a:t> осужденные к лишению свободы за совершение тяжких, особо тяжких преступлений и преступлений экстремистской направленности и имеющие неснятую и непогашенную судимость;</a:t>
            </a:r>
          </a:p>
          <a:p>
            <a:pPr algn="just">
              <a:lnSpc>
                <a:spcPct val="150000"/>
              </a:lnSpc>
              <a:buFont typeface="Wingdings" pitchFamily="2" charset="2"/>
              <a:buChar char="Ø"/>
            </a:pPr>
            <a:r>
              <a:rPr lang="ru-RU" dirty="0" smtClean="0">
                <a:solidFill>
                  <a:schemeClr val="accent2">
                    <a:lumMod val="50000"/>
                  </a:schemeClr>
                </a:solidFill>
              </a:rPr>
              <a:t> подвергнутые административному наказанию за пропаганду нацистской символики, распространение экстремистских материалов;</a:t>
            </a:r>
          </a:p>
          <a:p>
            <a:pPr algn="just">
              <a:lnSpc>
                <a:spcPct val="150000"/>
              </a:lnSpc>
              <a:buFont typeface="Wingdings" pitchFamily="2" charset="2"/>
              <a:buChar char="Ø"/>
            </a:pPr>
            <a:r>
              <a:rPr lang="ru-RU" dirty="0" smtClean="0">
                <a:solidFill>
                  <a:schemeClr val="accent2">
                    <a:lumMod val="50000"/>
                  </a:schemeClr>
                </a:solidFill>
              </a:rPr>
              <a:t> осуществлявшие высказывания или действия экстремистской направленности при проведении предвыборной агитации.</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3.2. Кандидат</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179512" y="1268760"/>
            <a:ext cx="8784976" cy="2448272"/>
          </a:xfrm>
          <a:prstGeom prst="rect">
            <a:avLst/>
          </a:prstGeom>
          <a:solidFill>
            <a:srgbClr val="FDE4CF">
              <a:alpha val="74902"/>
            </a:srgbClr>
          </a:solidFill>
          <a:ln>
            <a:noFill/>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nSpc>
                <a:spcPct val="150000"/>
              </a:lnSpc>
            </a:pPr>
            <a:r>
              <a:rPr lang="ru-RU" sz="2400" b="1" dirty="0" smtClean="0">
                <a:solidFill>
                  <a:schemeClr val="accent2">
                    <a:lumMod val="50000"/>
                  </a:schemeClr>
                </a:solidFill>
              </a:rPr>
              <a:t>Кандидаты </a:t>
            </a:r>
            <a:r>
              <a:rPr lang="ru-RU" sz="2400" b="1" u="sng" dirty="0" smtClean="0">
                <a:solidFill>
                  <a:schemeClr val="accent2">
                    <a:lumMod val="50000"/>
                  </a:schemeClr>
                </a:solidFill>
              </a:rPr>
              <a:t>вправе</a:t>
            </a:r>
            <a:r>
              <a:rPr lang="ru-RU" sz="2400" b="1" dirty="0" smtClean="0">
                <a:solidFill>
                  <a:schemeClr val="accent2">
                    <a:lumMod val="50000"/>
                  </a:schemeClr>
                </a:solidFill>
              </a:rPr>
              <a:t> </a:t>
            </a:r>
            <a:r>
              <a:rPr lang="ru-RU" sz="2400" b="1" u="sng" dirty="0" smtClean="0">
                <a:solidFill>
                  <a:schemeClr val="accent2">
                    <a:lumMod val="50000"/>
                  </a:schemeClr>
                </a:solidFill>
              </a:rPr>
              <a:t>или обязаны</a:t>
            </a:r>
            <a:r>
              <a:rPr lang="ru-RU" sz="2400" b="1" dirty="0" smtClean="0">
                <a:solidFill>
                  <a:schemeClr val="accent2">
                    <a:lumMod val="50000"/>
                  </a:schemeClr>
                </a:solidFill>
              </a:rPr>
              <a:t> назначать:</a:t>
            </a:r>
          </a:p>
        </p:txBody>
      </p:sp>
      <p:sp>
        <p:nvSpPr>
          <p:cNvPr id="45" name="TextBox 44"/>
          <p:cNvSpPr txBox="1"/>
          <p:nvPr/>
        </p:nvSpPr>
        <p:spPr>
          <a:xfrm>
            <a:off x="755576" y="1772816"/>
            <a:ext cx="8064896" cy="1872208"/>
          </a:xfrm>
          <a:prstGeom prst="rect">
            <a:avLst/>
          </a:prstGeom>
          <a:noFill/>
        </p:spPr>
        <p:txBody>
          <a:bodyPr wrap="square" rtlCol="0" anchor="ctr" anchorCtr="0">
            <a:noAutofit/>
          </a:bodyPr>
          <a:lstStyle/>
          <a:p>
            <a:pPr algn="just">
              <a:lnSpc>
                <a:spcPct val="150000"/>
              </a:lnSpc>
              <a:buFont typeface="Wingdings" pitchFamily="2" charset="2"/>
              <a:buChar char="ü"/>
            </a:pPr>
            <a:r>
              <a:rPr lang="ru-RU" dirty="0" smtClean="0">
                <a:solidFill>
                  <a:schemeClr val="accent2">
                    <a:lumMod val="50000"/>
                  </a:schemeClr>
                </a:solidFill>
              </a:rPr>
              <a:t> уполномоченных представителей по финансовым вопросам;</a:t>
            </a:r>
          </a:p>
          <a:p>
            <a:pPr algn="just">
              <a:lnSpc>
                <a:spcPct val="150000"/>
              </a:lnSpc>
              <a:buFont typeface="Wingdings" pitchFamily="2" charset="2"/>
              <a:buChar char="ü"/>
            </a:pPr>
            <a:r>
              <a:rPr lang="ru-RU" dirty="0" smtClean="0">
                <a:solidFill>
                  <a:schemeClr val="accent2">
                    <a:lumMod val="50000"/>
                  </a:schemeClr>
                </a:solidFill>
              </a:rPr>
              <a:t> доверенных лиц;</a:t>
            </a:r>
          </a:p>
          <a:p>
            <a:pPr algn="just">
              <a:lnSpc>
                <a:spcPct val="150000"/>
              </a:lnSpc>
              <a:buFont typeface="Wingdings" pitchFamily="2" charset="2"/>
              <a:buChar char="ü"/>
            </a:pPr>
            <a:r>
              <a:rPr lang="ru-RU" dirty="0" smtClean="0">
                <a:solidFill>
                  <a:schemeClr val="accent2">
                    <a:lumMod val="50000"/>
                  </a:schemeClr>
                </a:solidFill>
              </a:rPr>
              <a:t> членов комиссий с  правом совещательного голоса;</a:t>
            </a:r>
          </a:p>
          <a:p>
            <a:pPr algn="just">
              <a:lnSpc>
                <a:spcPct val="150000"/>
              </a:lnSpc>
              <a:buFont typeface="Wingdings" pitchFamily="2" charset="2"/>
              <a:buChar char="ü"/>
            </a:pPr>
            <a:r>
              <a:rPr lang="ru-RU" dirty="0" smtClean="0">
                <a:solidFill>
                  <a:schemeClr val="accent2">
                    <a:lumMod val="50000"/>
                  </a:schemeClr>
                </a:solidFill>
              </a:rPr>
              <a:t> наблюдателей.</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33</a:t>
            </a:r>
            <a:endParaRPr lang="ru-RU" b="1" dirty="0">
              <a:solidFill>
                <a:schemeClr val="bg1"/>
              </a:solidFill>
            </a:endParaRPr>
          </a:p>
        </p:txBody>
      </p:sp>
      <p:sp>
        <p:nvSpPr>
          <p:cNvPr id="46" name="TextBox 45"/>
          <p:cNvSpPr txBox="1"/>
          <p:nvPr/>
        </p:nvSpPr>
        <p:spPr>
          <a:xfrm>
            <a:off x="179512" y="4005064"/>
            <a:ext cx="8784976" cy="864096"/>
          </a:xfrm>
          <a:prstGeom prst="rect">
            <a:avLst/>
          </a:prstGeom>
          <a:solidFill>
            <a:srgbClr val="FDE4CF">
              <a:alpha val="74902"/>
            </a:srgbClr>
          </a:solidFill>
          <a:ln>
            <a:no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just">
              <a:lnSpc>
                <a:spcPct val="150000"/>
              </a:lnSpc>
            </a:pPr>
            <a:r>
              <a:rPr lang="ru-RU" b="1" dirty="0" smtClean="0">
                <a:solidFill>
                  <a:schemeClr val="accent2">
                    <a:lumMod val="50000"/>
                  </a:schemeClr>
                </a:solidFill>
              </a:rPr>
              <a:t>Представители кандидата подлежат регистрации избирательными комиссиями.</a:t>
            </a:r>
          </a:p>
        </p:txBody>
      </p:sp>
      <p:sp>
        <p:nvSpPr>
          <p:cNvPr id="47" name="TextBox 46"/>
          <p:cNvSpPr txBox="1"/>
          <p:nvPr/>
        </p:nvSpPr>
        <p:spPr>
          <a:xfrm>
            <a:off x="179512" y="5157192"/>
            <a:ext cx="8784976" cy="864096"/>
          </a:xfrm>
          <a:prstGeom prst="rect">
            <a:avLst/>
          </a:prstGeom>
          <a:solidFill>
            <a:srgbClr val="FDE4CF">
              <a:alpha val="74902"/>
            </a:srgbClr>
          </a:solidFill>
          <a:ln>
            <a:no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just">
              <a:lnSpc>
                <a:spcPct val="150000"/>
              </a:lnSpc>
            </a:pPr>
            <a:r>
              <a:rPr lang="ru-RU" b="1" dirty="0" smtClean="0">
                <a:solidFill>
                  <a:schemeClr val="accent2">
                    <a:lumMod val="50000"/>
                  </a:schemeClr>
                </a:solidFill>
              </a:rPr>
              <a:t>Представители кандидата представляют его интересы и действуют от его имени.</a:t>
            </a:r>
          </a:p>
        </p:txBody>
      </p:sp>
      <p:sp>
        <p:nvSpPr>
          <p:cNvPr id="9" name="TextBox 8"/>
          <p:cNvSpPr txBox="1"/>
          <p:nvPr/>
        </p:nvSpPr>
        <p:spPr>
          <a:xfrm>
            <a:off x="467544" y="764704"/>
            <a:ext cx="8136904" cy="36004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lnSpc>
                <a:spcPct val="150000"/>
              </a:lnSpc>
            </a:pPr>
            <a:r>
              <a:rPr lang="ru-RU" sz="2400" b="1" dirty="0" smtClean="0">
                <a:solidFill>
                  <a:schemeClr val="accent2">
                    <a:lumMod val="50000"/>
                  </a:schemeClr>
                </a:solidFill>
              </a:rPr>
              <a:t>Представители кандидата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3.2. Кандидат</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179512" y="1124744"/>
            <a:ext cx="8784976" cy="2592288"/>
          </a:xfrm>
          <a:prstGeom prst="rect">
            <a:avLst/>
          </a:prstGeom>
          <a:solidFill>
            <a:schemeClr val="accent1">
              <a:lumMod val="20000"/>
              <a:lumOff val="80000"/>
              <a:alpha val="74902"/>
            </a:schemeClr>
          </a:solid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just"/>
            <a:r>
              <a:rPr lang="ru-RU" b="1" dirty="0" smtClean="0">
                <a:solidFill>
                  <a:schemeClr val="accent1">
                    <a:lumMod val="75000"/>
                  </a:schemeClr>
                </a:solidFill>
              </a:rPr>
              <a:t>Выдвинутый кандидат: </a:t>
            </a:r>
            <a:r>
              <a:rPr lang="ru-RU" dirty="0" smtClean="0">
                <a:solidFill>
                  <a:schemeClr val="accent1">
                    <a:lumMod val="75000"/>
                  </a:schemeClr>
                </a:solidFill>
              </a:rPr>
              <a:t>кандидат, представивший в соответствующую избирательную комиссию письменное уведомление о выдвижении и заявление о согласии баллотироваться по соответствующему избирательному округу.</a:t>
            </a:r>
            <a:endParaRPr lang="ru-RU" b="1" dirty="0" smtClean="0">
              <a:solidFill>
                <a:schemeClr val="accent1">
                  <a:lumMod val="75000"/>
                </a:schemeClr>
              </a:solidFill>
            </a:endParaRPr>
          </a:p>
        </p:txBody>
      </p:sp>
      <p:sp>
        <p:nvSpPr>
          <p:cNvPr id="45" name="TextBox 44"/>
          <p:cNvSpPr txBox="1"/>
          <p:nvPr/>
        </p:nvSpPr>
        <p:spPr>
          <a:xfrm>
            <a:off x="755576" y="1988840"/>
            <a:ext cx="6984776" cy="1728192"/>
          </a:xfrm>
          <a:prstGeom prst="rect">
            <a:avLst/>
          </a:prstGeom>
          <a:noFill/>
        </p:spPr>
        <p:txBody>
          <a:bodyPr wrap="square" rtlCol="0" anchor="ctr" anchorCtr="0">
            <a:noAutofit/>
          </a:bodyPr>
          <a:lstStyle/>
          <a:p>
            <a:pPr algn="just"/>
            <a:r>
              <a:rPr lang="ru-RU" b="1" dirty="0" smtClean="0">
                <a:solidFill>
                  <a:schemeClr val="accent1">
                    <a:lumMod val="75000"/>
                  </a:schemeClr>
                </a:solidFill>
              </a:rPr>
              <a:t>Его права</a:t>
            </a:r>
            <a:r>
              <a:rPr lang="ru-RU" dirty="0" smtClean="0">
                <a:solidFill>
                  <a:schemeClr val="accent1">
                    <a:lumMod val="75000"/>
                  </a:schemeClr>
                </a:solidFill>
              </a:rPr>
              <a:t>:</a:t>
            </a:r>
          </a:p>
          <a:p>
            <a:pPr algn="just">
              <a:buFont typeface="Wingdings" pitchFamily="2" charset="2"/>
              <a:buChar char="§"/>
            </a:pPr>
            <a:r>
              <a:rPr lang="ru-RU" dirty="0" smtClean="0">
                <a:solidFill>
                  <a:schemeClr val="accent1">
                    <a:lumMod val="75000"/>
                  </a:schemeClr>
                </a:solidFill>
              </a:rPr>
              <a:t> собирать подписи в поддержку своей кандидатуры;</a:t>
            </a:r>
          </a:p>
          <a:p>
            <a:pPr algn="just">
              <a:buFont typeface="Wingdings" pitchFamily="2" charset="2"/>
              <a:buChar char="§"/>
            </a:pPr>
            <a:r>
              <a:rPr lang="ru-RU" dirty="0" smtClean="0">
                <a:solidFill>
                  <a:schemeClr val="accent1">
                    <a:lumMod val="75000"/>
                  </a:schemeClr>
                </a:solidFill>
              </a:rPr>
              <a:t> распоряжаться избирательным фондом;</a:t>
            </a:r>
          </a:p>
          <a:p>
            <a:pPr algn="just">
              <a:buFont typeface="Wingdings" pitchFamily="2" charset="2"/>
              <a:buChar char="§"/>
            </a:pPr>
            <a:r>
              <a:rPr lang="ru-RU" dirty="0" smtClean="0">
                <a:solidFill>
                  <a:schemeClr val="accent1">
                    <a:lumMod val="75000"/>
                  </a:schemeClr>
                </a:solidFill>
              </a:rPr>
              <a:t> заключать с гражданами договоры о сборе подписей;</a:t>
            </a:r>
          </a:p>
          <a:p>
            <a:pPr algn="just">
              <a:buFont typeface="Wingdings" pitchFamily="2" charset="2"/>
              <a:buChar char="§"/>
            </a:pPr>
            <a:r>
              <a:rPr lang="ru-RU" dirty="0" smtClean="0">
                <a:solidFill>
                  <a:schemeClr val="accent1">
                    <a:lumMod val="75000"/>
                  </a:schemeClr>
                </a:solidFill>
              </a:rPr>
              <a:t> присутствовать при проверке подписей;</a:t>
            </a:r>
          </a:p>
          <a:p>
            <a:pPr algn="just">
              <a:buFont typeface="Wingdings" pitchFamily="2" charset="2"/>
              <a:buChar char="§"/>
            </a:pPr>
            <a:r>
              <a:rPr lang="ru-RU" dirty="0" smtClean="0">
                <a:solidFill>
                  <a:schemeClr val="accent1">
                    <a:lumMod val="75000"/>
                  </a:schemeClr>
                </a:solidFill>
              </a:rPr>
              <a:t> обжаловать отказ в регистрации, иные нарушения его прав.</a:t>
            </a:r>
          </a:p>
        </p:txBody>
      </p:sp>
      <p:sp>
        <p:nvSpPr>
          <p:cNvPr id="7" name="TextBox 6"/>
          <p:cNvSpPr txBox="1"/>
          <p:nvPr/>
        </p:nvSpPr>
        <p:spPr>
          <a:xfrm>
            <a:off x="179512" y="3861048"/>
            <a:ext cx="8784976" cy="2592288"/>
          </a:xfrm>
          <a:prstGeom prst="rect">
            <a:avLst/>
          </a:prstGeom>
          <a:solidFill>
            <a:schemeClr val="accent1">
              <a:lumMod val="20000"/>
              <a:lumOff val="80000"/>
              <a:alpha val="74902"/>
            </a:schemeClr>
          </a:solid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just"/>
            <a:r>
              <a:rPr lang="ru-RU" b="1" dirty="0" smtClean="0">
                <a:solidFill>
                  <a:schemeClr val="accent1">
                    <a:lumMod val="75000"/>
                  </a:schemeClr>
                </a:solidFill>
              </a:rPr>
              <a:t>Зарегистрированный кандидат: </a:t>
            </a:r>
            <a:r>
              <a:rPr lang="ru-RU" dirty="0" smtClean="0">
                <a:solidFill>
                  <a:schemeClr val="accent1">
                    <a:lumMod val="75000"/>
                  </a:schemeClr>
                </a:solidFill>
              </a:rPr>
              <a:t>кандидат, в отношении которого соответствующей избирательной комиссией принято решение о регистрации. </a:t>
            </a:r>
          </a:p>
          <a:p>
            <a:pPr algn="just"/>
            <a:endParaRPr lang="ru-RU" b="1" dirty="0" smtClean="0">
              <a:solidFill>
                <a:schemeClr val="accent1">
                  <a:lumMod val="75000"/>
                </a:schemeClr>
              </a:solidFill>
            </a:endParaRPr>
          </a:p>
        </p:txBody>
      </p:sp>
      <p:sp>
        <p:nvSpPr>
          <p:cNvPr id="9" name="TextBox 8"/>
          <p:cNvSpPr txBox="1"/>
          <p:nvPr/>
        </p:nvSpPr>
        <p:spPr>
          <a:xfrm>
            <a:off x="755576" y="4509120"/>
            <a:ext cx="6984776" cy="1872208"/>
          </a:xfrm>
          <a:prstGeom prst="rect">
            <a:avLst/>
          </a:prstGeom>
          <a:noFill/>
        </p:spPr>
        <p:txBody>
          <a:bodyPr wrap="square" rtlCol="0" anchor="ctr" anchorCtr="0">
            <a:noAutofit/>
          </a:bodyPr>
          <a:lstStyle/>
          <a:p>
            <a:pPr algn="just"/>
            <a:r>
              <a:rPr lang="ru-RU" b="1" dirty="0" smtClean="0">
                <a:solidFill>
                  <a:schemeClr val="accent1">
                    <a:lumMod val="75000"/>
                  </a:schemeClr>
                </a:solidFill>
              </a:rPr>
              <a:t>Его права</a:t>
            </a:r>
            <a:r>
              <a:rPr lang="ru-RU" dirty="0" smtClean="0">
                <a:solidFill>
                  <a:schemeClr val="accent1">
                    <a:lumMod val="75000"/>
                  </a:schemeClr>
                </a:solidFill>
              </a:rPr>
              <a:t>:</a:t>
            </a:r>
          </a:p>
          <a:p>
            <a:pPr algn="just">
              <a:buFont typeface="Wingdings" pitchFamily="2" charset="2"/>
              <a:buChar char="§"/>
            </a:pPr>
            <a:r>
              <a:rPr lang="ru-RU" dirty="0" smtClean="0">
                <a:solidFill>
                  <a:schemeClr val="accent1">
                    <a:lumMod val="75000"/>
                  </a:schemeClr>
                </a:solidFill>
              </a:rPr>
              <a:t> вести предвыборную агитацию;</a:t>
            </a:r>
          </a:p>
          <a:p>
            <a:pPr algn="just">
              <a:buFont typeface="Wingdings" pitchFamily="2" charset="2"/>
              <a:buChar char="§"/>
            </a:pPr>
            <a:r>
              <a:rPr lang="ru-RU" dirty="0" smtClean="0">
                <a:solidFill>
                  <a:schemeClr val="accent1">
                    <a:lumMod val="75000"/>
                  </a:schemeClr>
                </a:solidFill>
              </a:rPr>
              <a:t> участвовать в деятельности избирательной комиссии, назначать членов комиссий с правом совещательного голоса;</a:t>
            </a:r>
          </a:p>
          <a:p>
            <a:pPr algn="just">
              <a:buFont typeface="Wingdings" pitchFamily="2" charset="2"/>
              <a:buChar char="§"/>
            </a:pPr>
            <a:r>
              <a:rPr lang="ru-RU" dirty="0" smtClean="0">
                <a:solidFill>
                  <a:schemeClr val="accent1">
                    <a:lumMod val="75000"/>
                  </a:schemeClr>
                </a:solidFill>
              </a:rPr>
              <a:t> назначать уполномоченных по финансовым вопросам, доверенных лиц, наблюдателей;</a:t>
            </a:r>
          </a:p>
          <a:p>
            <a:pPr algn="just">
              <a:buFont typeface="Wingdings" pitchFamily="2" charset="2"/>
              <a:buChar char="§"/>
            </a:pPr>
            <a:r>
              <a:rPr lang="ru-RU" dirty="0" smtClean="0">
                <a:solidFill>
                  <a:schemeClr val="accent1">
                    <a:lumMod val="75000"/>
                  </a:schemeClr>
                </a:solidFill>
              </a:rPr>
              <a:t> обжаловать действия и решения избирательной комиссии.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34</a:t>
            </a:r>
            <a:endParaRPr lang="ru-RU" b="1" dirty="0">
              <a:solidFill>
                <a:schemeClr val="bg1"/>
              </a:solidFill>
            </a:endParaRPr>
          </a:p>
        </p:txBody>
      </p:sp>
      <p:sp>
        <p:nvSpPr>
          <p:cNvPr id="10" name="TextBox 9"/>
          <p:cNvSpPr txBox="1"/>
          <p:nvPr/>
        </p:nvSpPr>
        <p:spPr>
          <a:xfrm>
            <a:off x="1979712" y="692696"/>
            <a:ext cx="5040560" cy="360040"/>
          </a:xfrm>
          <a:prstGeom prst="rect">
            <a:avLst/>
          </a:prstGeom>
          <a:no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ru-RU" sz="2400" b="1" dirty="0" smtClean="0">
                <a:solidFill>
                  <a:schemeClr val="accent1">
                    <a:lumMod val="75000"/>
                  </a:schemeClr>
                </a:solidFill>
                <a:effectLst>
                  <a:outerShdw blurRad="38100" dist="38100" dir="2700000" algn="tl">
                    <a:srgbClr val="000000">
                      <a:alpha val="43137"/>
                    </a:srgbClr>
                  </a:outerShdw>
                </a:effectLst>
              </a:rPr>
              <a:t>Права кандидата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3.2. Кандидат</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179512" y="1196752"/>
            <a:ext cx="8784976" cy="1872208"/>
          </a:xfrm>
          <a:prstGeom prst="rect">
            <a:avLst/>
          </a:prstGeom>
          <a:solidFill>
            <a:srgbClr val="FFFF99">
              <a:alpha val="74902"/>
            </a:srgbClr>
          </a:solid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just">
              <a:lnSpc>
                <a:spcPct val="150000"/>
              </a:lnSpc>
            </a:pPr>
            <a:r>
              <a:rPr lang="ru-RU" b="1" dirty="0" smtClean="0">
                <a:solidFill>
                  <a:schemeClr val="tx1">
                    <a:lumMod val="65000"/>
                    <a:lumOff val="35000"/>
                  </a:schemeClr>
                </a:solidFill>
              </a:rPr>
              <a:t>Гарантии личной неприкосновенности – </a:t>
            </a:r>
            <a:r>
              <a:rPr lang="ru-RU" dirty="0" smtClean="0">
                <a:solidFill>
                  <a:schemeClr val="tx1">
                    <a:lumMod val="65000"/>
                    <a:lumOff val="35000"/>
                  </a:schemeClr>
                </a:solidFill>
              </a:rPr>
              <a:t>зарегистрированный кандидат</a:t>
            </a:r>
            <a:r>
              <a:rPr lang="ru-RU" b="1" dirty="0" smtClean="0">
                <a:solidFill>
                  <a:schemeClr val="tx1">
                    <a:lumMod val="65000"/>
                    <a:lumOff val="35000"/>
                  </a:schemeClr>
                </a:solidFill>
              </a:rPr>
              <a:t> </a:t>
            </a:r>
            <a:r>
              <a:rPr lang="ru-RU" dirty="0" smtClean="0">
                <a:solidFill>
                  <a:schemeClr val="tx1">
                    <a:lumMod val="65000"/>
                    <a:lumOff val="35000"/>
                  </a:schemeClr>
                </a:solidFill>
              </a:rPr>
              <a:t>не может быть привлечён без согласия председателя Следственного Комитета РФ, руководителя следственного органа Следственного Комитета РФ (соответственно уровню выборов) к уголовной ответственности, арестован, подвергнут административному наказанию.</a:t>
            </a:r>
            <a:endParaRPr lang="ru-RU" b="1" dirty="0" smtClean="0">
              <a:solidFill>
                <a:schemeClr val="tx1">
                  <a:lumMod val="65000"/>
                  <a:lumOff val="35000"/>
                </a:schemeClr>
              </a:solidFill>
            </a:endParaRPr>
          </a:p>
        </p:txBody>
      </p:sp>
      <p:sp>
        <p:nvSpPr>
          <p:cNvPr id="7" name="TextBox 6"/>
          <p:cNvSpPr txBox="1"/>
          <p:nvPr/>
        </p:nvSpPr>
        <p:spPr>
          <a:xfrm>
            <a:off x="179512" y="3284984"/>
            <a:ext cx="8784976" cy="2304256"/>
          </a:xfrm>
          <a:prstGeom prst="rect">
            <a:avLst/>
          </a:prstGeom>
          <a:solidFill>
            <a:srgbClr val="FFFF99">
              <a:alpha val="74902"/>
            </a:srgbClr>
          </a:solid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just"/>
            <a:r>
              <a:rPr lang="ru-RU" b="1" dirty="0" smtClean="0">
                <a:solidFill>
                  <a:schemeClr val="tx1">
                    <a:lumMod val="65000"/>
                    <a:lumOff val="35000"/>
                  </a:schemeClr>
                </a:solidFill>
              </a:rPr>
              <a:t>Гарантии трудовых прав:</a:t>
            </a:r>
            <a:endParaRPr lang="ru-RU" dirty="0" smtClean="0">
              <a:solidFill>
                <a:schemeClr val="tx1">
                  <a:lumMod val="65000"/>
                  <a:lumOff val="35000"/>
                </a:schemeClr>
              </a:solidFill>
            </a:endParaRPr>
          </a:p>
          <a:p>
            <a:pPr algn="just"/>
            <a:endParaRPr lang="ru-RU" b="1" dirty="0" smtClean="0">
              <a:solidFill>
                <a:schemeClr val="tx1">
                  <a:lumMod val="65000"/>
                  <a:lumOff val="35000"/>
                </a:schemeClr>
              </a:solidFill>
            </a:endParaRPr>
          </a:p>
        </p:txBody>
      </p:sp>
      <p:sp>
        <p:nvSpPr>
          <p:cNvPr id="9" name="TextBox 8"/>
          <p:cNvSpPr txBox="1"/>
          <p:nvPr/>
        </p:nvSpPr>
        <p:spPr>
          <a:xfrm>
            <a:off x="683568" y="3573016"/>
            <a:ext cx="7920880" cy="2016224"/>
          </a:xfrm>
          <a:prstGeom prst="rect">
            <a:avLst/>
          </a:prstGeom>
          <a:noFill/>
        </p:spPr>
        <p:txBody>
          <a:bodyPr wrap="square" rtlCol="0" anchor="ctr" anchorCtr="0">
            <a:noAutofit/>
          </a:bodyPr>
          <a:lstStyle/>
          <a:p>
            <a:pPr algn="just">
              <a:lnSpc>
                <a:spcPct val="150000"/>
              </a:lnSpc>
              <a:buFontTx/>
              <a:buChar char="-"/>
            </a:pPr>
            <a:r>
              <a:rPr lang="ru-RU" dirty="0" smtClean="0">
                <a:solidFill>
                  <a:schemeClr val="tx1">
                    <a:lumMod val="65000"/>
                    <a:lumOff val="35000"/>
                  </a:schemeClr>
                </a:solidFill>
              </a:rPr>
              <a:t>  кандидат по заявлению освобождается от работы, служебных обязанностей, занятий до дня официального опубликования результатов выборов;</a:t>
            </a:r>
          </a:p>
          <a:p>
            <a:pPr algn="just">
              <a:lnSpc>
                <a:spcPct val="150000"/>
              </a:lnSpc>
              <a:buFontTx/>
              <a:buChar char="-"/>
            </a:pPr>
            <a:r>
              <a:rPr lang="ru-RU" dirty="0" smtClean="0">
                <a:solidFill>
                  <a:schemeClr val="tx1">
                    <a:lumMod val="65000"/>
                    <a:lumOff val="35000"/>
                  </a:schemeClr>
                </a:solidFill>
              </a:rPr>
              <a:t>  зарегистрированный кандидат во время выборов не может быть уволен, отчислен, переведён на другую работу, направлен в командировку, призван на военную службу.</a:t>
            </a:r>
          </a:p>
        </p:txBody>
      </p:sp>
      <p:sp>
        <p:nvSpPr>
          <p:cNvPr id="10" name="TextBox 9"/>
          <p:cNvSpPr txBox="1"/>
          <p:nvPr/>
        </p:nvSpPr>
        <p:spPr>
          <a:xfrm>
            <a:off x="179512" y="5805264"/>
            <a:ext cx="8784976" cy="432048"/>
          </a:xfrm>
          <a:prstGeom prst="rect">
            <a:avLst/>
          </a:prstGeom>
          <a:solidFill>
            <a:srgbClr val="FFFF99">
              <a:alpha val="74902"/>
            </a:srgbClr>
          </a:solid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just"/>
            <a:r>
              <a:rPr lang="ru-RU" b="1" dirty="0" smtClean="0">
                <a:solidFill>
                  <a:schemeClr val="tx1">
                    <a:lumMod val="65000"/>
                    <a:lumOff val="35000"/>
                  </a:schemeClr>
                </a:solidFill>
              </a:rPr>
              <a:t>Санкция для кандидата – отмена регистрации.</a:t>
            </a:r>
            <a:endParaRPr lang="ru-RU" dirty="0" smtClean="0">
              <a:solidFill>
                <a:schemeClr val="tx1">
                  <a:lumMod val="65000"/>
                  <a:lumOff val="3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35</a:t>
            </a:r>
            <a:endParaRPr lang="ru-RU" b="1" dirty="0">
              <a:solidFill>
                <a:schemeClr val="bg1"/>
              </a:solidFill>
            </a:endParaRPr>
          </a:p>
        </p:txBody>
      </p:sp>
      <p:sp>
        <p:nvSpPr>
          <p:cNvPr id="11" name="TextBox 10"/>
          <p:cNvSpPr txBox="1"/>
          <p:nvPr/>
        </p:nvSpPr>
        <p:spPr>
          <a:xfrm>
            <a:off x="2555776" y="764704"/>
            <a:ext cx="4176464" cy="288032"/>
          </a:xfrm>
          <a:prstGeom prst="rect">
            <a:avLst/>
          </a:prstGeom>
          <a:noFill/>
          <a:ln>
            <a:noFill/>
          </a:ln>
          <a:effectLst>
            <a:outerShdw blurRad="63500" sx="102000" sy="102000" algn="ctr" rotWithShape="0">
              <a:schemeClr val="tx2">
                <a:lumMod val="50000"/>
                <a:alpha val="42000"/>
              </a:schemeClr>
            </a:outerShdw>
          </a:effectLst>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lnSpc>
                <a:spcPct val="150000"/>
              </a:lnSpc>
            </a:pPr>
            <a:r>
              <a:rPr lang="ru-RU" sz="2400" b="1" dirty="0" smtClean="0">
                <a:solidFill>
                  <a:schemeClr val="tx1">
                    <a:lumMod val="65000"/>
                    <a:lumOff val="35000"/>
                  </a:schemeClr>
                </a:solidFill>
              </a:rPr>
              <a:t>Гарантии для кандидата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3.3. Избирательное объединение</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395536" y="1052736"/>
            <a:ext cx="8424936" cy="439248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algn="ctr">
              <a:lnSpc>
                <a:spcPct val="150000"/>
              </a:lnSpc>
            </a:pPr>
            <a:r>
              <a:rPr lang="ru-RU" sz="2000" b="1" dirty="0" smtClean="0">
                <a:solidFill>
                  <a:schemeClr val="tx1">
                    <a:lumMod val="65000"/>
                    <a:lumOff val="35000"/>
                  </a:schemeClr>
                </a:solidFill>
              </a:rPr>
              <a:t>Ст.2 67-ФЗ №67-ФЗ от 12.06.2002:</a:t>
            </a:r>
          </a:p>
          <a:p>
            <a:pPr algn="just">
              <a:lnSpc>
                <a:spcPct val="150000"/>
              </a:lnSpc>
            </a:pPr>
            <a:r>
              <a:rPr lang="ru-RU" sz="2000" b="1" dirty="0" smtClean="0">
                <a:solidFill>
                  <a:schemeClr val="tx1">
                    <a:lumMod val="65000"/>
                    <a:lumOff val="35000"/>
                  </a:schemeClr>
                </a:solidFill>
              </a:rPr>
              <a:t>   </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36</a:t>
            </a:r>
            <a:endParaRPr lang="ru-RU" b="1" dirty="0">
              <a:solidFill>
                <a:schemeClr val="bg1"/>
              </a:solidFill>
            </a:endParaRPr>
          </a:p>
        </p:txBody>
      </p:sp>
      <p:sp>
        <p:nvSpPr>
          <p:cNvPr id="11" name="TextBox 10"/>
          <p:cNvSpPr txBox="1"/>
          <p:nvPr/>
        </p:nvSpPr>
        <p:spPr>
          <a:xfrm>
            <a:off x="1259632" y="1580307"/>
            <a:ext cx="7056784" cy="4008933"/>
          </a:xfrm>
          <a:prstGeom prst="rect">
            <a:avLst/>
          </a:prstGeom>
          <a:noFill/>
        </p:spPr>
        <p:txBody>
          <a:bodyPr wrap="square" rtlCol="0">
            <a:spAutoFit/>
          </a:bodyPr>
          <a:lstStyle/>
          <a:p>
            <a:pPr>
              <a:lnSpc>
                <a:spcPct val="150000"/>
              </a:lnSpc>
            </a:pPr>
            <a:r>
              <a:rPr lang="ru-RU" sz="2400" b="1" dirty="0" smtClean="0">
                <a:solidFill>
                  <a:schemeClr val="tx1">
                    <a:lumMod val="65000"/>
                    <a:lumOff val="35000"/>
                  </a:schemeClr>
                </a:solidFill>
              </a:rPr>
              <a:t>Избирательное объединение </a:t>
            </a:r>
            <a:r>
              <a:rPr lang="ru-RU" sz="2400" dirty="0" smtClean="0">
                <a:solidFill>
                  <a:schemeClr val="tx1">
                    <a:lumMod val="65000"/>
                    <a:lumOff val="35000"/>
                  </a:schemeClr>
                </a:solidFill>
              </a:rPr>
              <a:t>это:</a:t>
            </a:r>
          </a:p>
          <a:p>
            <a:pPr marL="342900" indent="-342900">
              <a:lnSpc>
                <a:spcPct val="150000"/>
              </a:lnSpc>
              <a:buAutoNum type="arabicPeriod"/>
            </a:pPr>
            <a:r>
              <a:rPr lang="ru-RU" sz="2000" dirty="0" smtClean="0">
                <a:solidFill>
                  <a:schemeClr val="tx1">
                    <a:lumMod val="65000"/>
                    <a:lumOff val="35000"/>
                  </a:schemeClr>
                </a:solidFill>
              </a:rPr>
              <a:t>политическая партия, имеющая право участвовать в выборах;</a:t>
            </a:r>
          </a:p>
          <a:p>
            <a:pPr marL="342900" indent="-342900">
              <a:lnSpc>
                <a:spcPct val="150000"/>
              </a:lnSpc>
              <a:buAutoNum type="arabicPeriod"/>
            </a:pPr>
            <a:r>
              <a:rPr lang="ru-RU" sz="2000" dirty="0" smtClean="0">
                <a:solidFill>
                  <a:schemeClr val="tx1">
                    <a:lumMod val="65000"/>
                    <a:lumOff val="35000"/>
                  </a:schemeClr>
                </a:solidFill>
              </a:rPr>
              <a:t>региональное отделение или иное структурное подразделение политической партии;</a:t>
            </a:r>
          </a:p>
          <a:p>
            <a:pPr marL="342900" indent="-342900">
              <a:lnSpc>
                <a:spcPct val="150000"/>
              </a:lnSpc>
              <a:buAutoNum type="arabicPeriod"/>
            </a:pPr>
            <a:r>
              <a:rPr lang="ru-RU" sz="2000" dirty="0" smtClean="0">
                <a:solidFill>
                  <a:schemeClr val="tx1">
                    <a:lumMod val="65000"/>
                    <a:lumOff val="35000"/>
                  </a:schemeClr>
                </a:solidFill>
              </a:rPr>
              <a:t>общественное объединение, устав которого предусматривает участие в выборах (при проведении выборов в органы местного самоуправления).</a:t>
            </a:r>
          </a:p>
        </p:txBody>
      </p:sp>
      <p:sp>
        <p:nvSpPr>
          <p:cNvPr id="12" name="TextBox 11"/>
          <p:cNvSpPr txBox="1"/>
          <p:nvPr/>
        </p:nvSpPr>
        <p:spPr>
          <a:xfrm>
            <a:off x="1187624" y="5661248"/>
            <a:ext cx="7128793" cy="830997"/>
          </a:xfrm>
          <a:prstGeom prst="rect">
            <a:avLst/>
          </a:prstGeom>
          <a:noFill/>
        </p:spPr>
        <p:txBody>
          <a:bodyPr wrap="square" rtlCol="0">
            <a:spAutoFit/>
          </a:bodyPr>
          <a:lstStyle/>
          <a:p>
            <a:pPr algn="ctr"/>
            <a:r>
              <a:rPr lang="ru-RU" sz="2400" dirty="0" smtClean="0">
                <a:solidFill>
                  <a:schemeClr val="tx1">
                    <a:lumMod val="65000"/>
                    <a:lumOff val="35000"/>
                  </a:schemeClr>
                </a:solidFill>
              </a:rPr>
              <a:t>Основной вид избирательного объединения </a:t>
            </a:r>
          </a:p>
          <a:p>
            <a:pPr algn="ctr"/>
            <a:r>
              <a:rPr lang="ru-RU" sz="2400" dirty="0" smtClean="0">
                <a:solidFill>
                  <a:schemeClr val="tx1">
                    <a:lumMod val="65000"/>
                    <a:lumOff val="35000"/>
                  </a:schemeClr>
                </a:solidFill>
              </a:rPr>
              <a:t>– </a:t>
            </a:r>
            <a:r>
              <a:rPr lang="ru-RU" sz="2400" b="1" dirty="0" smtClean="0">
                <a:solidFill>
                  <a:schemeClr val="tx1">
                    <a:lumMod val="65000"/>
                    <a:lumOff val="35000"/>
                  </a:schemeClr>
                </a:solidFill>
              </a:rPr>
              <a:t>политическая партия.</a:t>
            </a:r>
            <a:endParaRPr lang="ru-RU" sz="2400" b="1" dirty="0">
              <a:solidFill>
                <a:schemeClr val="tx1">
                  <a:lumMod val="65000"/>
                  <a:lumOff val="3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3.3. Избирательное объединение</a:t>
            </a:r>
            <a:endParaRPr lang="ru-RU" sz="3200" b="1" dirty="0">
              <a:effectLst>
                <a:outerShdw blurRad="38100" dist="38100" dir="2700000" algn="tl">
                  <a:srgbClr val="000000">
                    <a:alpha val="43137"/>
                  </a:srgbClr>
                </a:outerShdw>
              </a:effectLst>
            </a:endParaRPr>
          </a:p>
        </p:txBody>
      </p:sp>
      <p:sp>
        <p:nvSpPr>
          <p:cNvPr id="28" name="TextBox 27"/>
          <p:cNvSpPr txBox="1"/>
          <p:nvPr/>
        </p:nvSpPr>
        <p:spPr>
          <a:xfrm>
            <a:off x="611560" y="908720"/>
            <a:ext cx="8064896" cy="2808312"/>
          </a:xfrm>
          <a:prstGeom prst="rect">
            <a:avLst/>
          </a:prstGeom>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wrap="square" rtlCol="0" anchor="t" anchorCtr="0">
            <a:noAutofit/>
          </a:bodyPr>
          <a:lstStyle/>
          <a:p>
            <a:pPr algn="just">
              <a:lnSpc>
                <a:spcPct val="150000"/>
              </a:lnSpc>
            </a:pPr>
            <a:r>
              <a:rPr lang="ru-RU" b="1" dirty="0" smtClean="0">
                <a:solidFill>
                  <a:schemeClr val="tx1">
                    <a:lumMod val="65000"/>
                    <a:lumOff val="35000"/>
                  </a:schemeClr>
                </a:solidFill>
              </a:rPr>
              <a:t>Зарегистрированные в избирательных комиссиях избирательные объединения вправе:</a:t>
            </a:r>
          </a:p>
          <a:p>
            <a:pPr algn="just">
              <a:lnSpc>
                <a:spcPct val="150000"/>
              </a:lnSpc>
            </a:pPr>
            <a:r>
              <a:rPr lang="ru-RU" b="1" dirty="0" smtClean="0">
                <a:solidFill>
                  <a:schemeClr val="tx1">
                    <a:lumMod val="65000"/>
                    <a:lumOff val="35000"/>
                  </a:schemeClr>
                </a:solidFill>
              </a:rPr>
              <a:t>   </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37</a:t>
            </a:r>
            <a:endParaRPr lang="ru-RU" b="1" dirty="0">
              <a:solidFill>
                <a:schemeClr val="bg1"/>
              </a:solidFill>
            </a:endParaRPr>
          </a:p>
        </p:txBody>
      </p:sp>
      <p:sp>
        <p:nvSpPr>
          <p:cNvPr id="11" name="TextBox 10"/>
          <p:cNvSpPr txBox="1"/>
          <p:nvPr/>
        </p:nvSpPr>
        <p:spPr>
          <a:xfrm>
            <a:off x="1259632" y="1700808"/>
            <a:ext cx="7056784" cy="1754326"/>
          </a:xfrm>
          <a:prstGeom prst="rect">
            <a:avLst/>
          </a:prstGeom>
          <a:noFill/>
        </p:spPr>
        <p:txBody>
          <a:bodyPr wrap="square" rtlCol="0">
            <a:spAutoFit/>
          </a:bodyPr>
          <a:lstStyle/>
          <a:p>
            <a:pPr marL="342900" indent="-342900">
              <a:lnSpc>
                <a:spcPct val="150000"/>
              </a:lnSpc>
              <a:buFont typeface="Wingdings" pitchFamily="2" charset="2"/>
              <a:buChar char="ü"/>
            </a:pPr>
            <a:r>
              <a:rPr lang="ru-RU" dirty="0" smtClean="0">
                <a:solidFill>
                  <a:schemeClr val="tx1">
                    <a:lumMod val="65000"/>
                    <a:lumOff val="35000"/>
                  </a:schemeClr>
                </a:solidFill>
              </a:rPr>
              <a:t>выдвигать кандидатов и списки кандидатов;</a:t>
            </a:r>
          </a:p>
          <a:p>
            <a:pPr marL="342900" indent="-342900">
              <a:lnSpc>
                <a:spcPct val="150000"/>
              </a:lnSpc>
              <a:buFont typeface="Wingdings" pitchFamily="2" charset="2"/>
              <a:buChar char="ü"/>
            </a:pPr>
            <a:r>
              <a:rPr lang="ru-RU" dirty="0" smtClean="0">
                <a:solidFill>
                  <a:schemeClr val="tx1">
                    <a:lumMod val="65000"/>
                    <a:lumOff val="35000"/>
                  </a:schemeClr>
                </a:solidFill>
              </a:rPr>
              <a:t>создавать избирательный фонд;</a:t>
            </a:r>
          </a:p>
          <a:p>
            <a:pPr marL="342900" indent="-342900">
              <a:lnSpc>
                <a:spcPct val="150000"/>
              </a:lnSpc>
              <a:buFont typeface="Wingdings" pitchFamily="2" charset="2"/>
              <a:buChar char="ü"/>
            </a:pPr>
            <a:r>
              <a:rPr lang="ru-RU" dirty="0" smtClean="0">
                <a:solidFill>
                  <a:schemeClr val="tx1">
                    <a:lumMod val="65000"/>
                    <a:lumOff val="35000"/>
                  </a:schemeClr>
                </a:solidFill>
              </a:rPr>
              <a:t>назначать представителей;</a:t>
            </a:r>
          </a:p>
          <a:p>
            <a:pPr marL="342900" indent="-342900">
              <a:lnSpc>
                <a:spcPct val="150000"/>
              </a:lnSpc>
              <a:buFont typeface="Wingdings" pitchFamily="2" charset="2"/>
              <a:buChar char="ü"/>
            </a:pPr>
            <a:r>
              <a:rPr lang="ru-RU" dirty="0" smtClean="0">
                <a:solidFill>
                  <a:schemeClr val="tx1">
                    <a:lumMod val="65000"/>
                    <a:lumOff val="35000"/>
                  </a:schemeClr>
                </a:solidFill>
              </a:rPr>
              <a:t>проводить предвыборную агитацию.</a:t>
            </a:r>
          </a:p>
        </p:txBody>
      </p:sp>
      <p:sp>
        <p:nvSpPr>
          <p:cNvPr id="9" name="TextBox 8"/>
          <p:cNvSpPr txBox="1"/>
          <p:nvPr/>
        </p:nvSpPr>
        <p:spPr>
          <a:xfrm>
            <a:off x="611560" y="4077072"/>
            <a:ext cx="8064896" cy="1368152"/>
          </a:xfrm>
          <a:prstGeom prst="rect">
            <a:avLst/>
          </a:prstGeom>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wrap="square" rtlCol="0" anchor="t" anchorCtr="0">
            <a:noAutofit/>
          </a:bodyPr>
          <a:lstStyle/>
          <a:p>
            <a:pPr algn="just">
              <a:lnSpc>
                <a:spcPct val="150000"/>
              </a:lnSpc>
            </a:pPr>
            <a:r>
              <a:rPr lang="ru-RU" b="1" dirty="0" smtClean="0">
                <a:solidFill>
                  <a:schemeClr val="tx1">
                    <a:lumMod val="65000"/>
                    <a:lumOff val="35000"/>
                  </a:schemeClr>
                </a:solidFill>
              </a:rPr>
              <a:t>Льготы для избирательных объединений:</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0" name="TextBox 9"/>
          <p:cNvSpPr txBox="1"/>
          <p:nvPr/>
        </p:nvSpPr>
        <p:spPr>
          <a:xfrm>
            <a:off x="1259632" y="4437112"/>
            <a:ext cx="7128792" cy="923330"/>
          </a:xfrm>
          <a:prstGeom prst="rect">
            <a:avLst/>
          </a:prstGeom>
          <a:noFill/>
        </p:spPr>
        <p:txBody>
          <a:bodyPr wrap="square" rtlCol="0">
            <a:spAutoFit/>
          </a:bodyPr>
          <a:lstStyle/>
          <a:p>
            <a:pPr>
              <a:lnSpc>
                <a:spcPct val="150000"/>
              </a:lnSpc>
              <a:buFont typeface="Wingdings" pitchFamily="2" charset="2"/>
              <a:buChar char="ü"/>
            </a:pPr>
            <a:r>
              <a:rPr lang="ru-RU" dirty="0" smtClean="0">
                <a:solidFill>
                  <a:schemeClr val="tx1">
                    <a:lumMod val="65000"/>
                    <a:lumOff val="35000"/>
                  </a:schemeClr>
                </a:solidFill>
              </a:rPr>
              <a:t> освобождение от сбора подписей;</a:t>
            </a:r>
          </a:p>
          <a:p>
            <a:pPr>
              <a:lnSpc>
                <a:spcPct val="150000"/>
              </a:lnSpc>
              <a:buFont typeface="Wingdings" pitchFamily="2" charset="2"/>
              <a:buChar char="ü"/>
            </a:pPr>
            <a:r>
              <a:rPr lang="ru-RU" dirty="0" smtClean="0">
                <a:solidFill>
                  <a:schemeClr val="tx1">
                    <a:lumMod val="65000"/>
                    <a:lumOff val="35000"/>
                  </a:schemeClr>
                </a:solidFill>
              </a:rPr>
              <a:t> распределение эфирного времени.</a:t>
            </a:r>
            <a:endParaRPr lang="ru-RU" dirty="0">
              <a:solidFill>
                <a:schemeClr val="tx1">
                  <a:lumMod val="65000"/>
                  <a:lumOff val="35000"/>
                </a:schemeClr>
              </a:solidFill>
            </a:endParaRPr>
          </a:p>
        </p:txBody>
      </p:sp>
      <p:sp>
        <p:nvSpPr>
          <p:cNvPr id="13" name="TextBox 12"/>
          <p:cNvSpPr txBox="1"/>
          <p:nvPr/>
        </p:nvSpPr>
        <p:spPr>
          <a:xfrm>
            <a:off x="611560" y="5805264"/>
            <a:ext cx="8064896" cy="576064"/>
          </a:xfrm>
          <a:prstGeom prst="rect">
            <a:avLst/>
          </a:prstGeom>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algn="just">
              <a:lnSpc>
                <a:spcPct val="150000"/>
              </a:lnSpc>
            </a:pPr>
            <a:r>
              <a:rPr lang="ru-RU" b="1" dirty="0" smtClean="0">
                <a:solidFill>
                  <a:schemeClr val="tx1">
                    <a:lumMod val="65000"/>
                    <a:lumOff val="35000"/>
                  </a:schemeClr>
                </a:solidFill>
              </a:rPr>
              <a:t>Санкция для избирательных объединений – отмена регистрации.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95536" y="836712"/>
            <a:ext cx="8352928"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0" i="0" u="none" strike="noStrike" kern="1200" cap="none" spc="0" normalizeH="0" baseline="0" noProof="0" dirty="0" smtClean="0">
                <a:ln w="6350">
                  <a:solidFill>
                    <a:schemeClr val="accent1">
                      <a:shade val="43000"/>
                    </a:schemeClr>
                  </a:solidFill>
                </a:ln>
                <a:solidFill>
                  <a:schemeClr val="dk1"/>
                </a:solidFill>
                <a:uLnTx/>
                <a:uFillTx/>
                <a:latin typeface="Times New Roman" pitchFamily="18" charset="0"/>
                <a:ea typeface="Microsoft JhengHei" pitchFamily="34" charset="-120"/>
                <a:cs typeface="Times New Roman" pitchFamily="18" charset="0"/>
              </a:rPr>
              <a:t>Субъекты проведения выборов в иностранных государствах</a:t>
            </a:r>
            <a:endParaRPr kumimoji="0" lang="ru-RU" sz="2200" b="0" i="0" u="none" strike="noStrike" kern="1200" cap="none" spc="0" normalizeH="0" baseline="0" noProof="0" dirty="0">
              <a:ln w="6350">
                <a:solidFill>
                  <a:schemeClr val="accent1">
                    <a:shade val="43000"/>
                  </a:schemeClr>
                </a:solidFill>
              </a:ln>
              <a:solidFill>
                <a:schemeClr val="dk1"/>
              </a:solidFill>
              <a:uLnTx/>
              <a:uFillTx/>
              <a:latin typeface="Times New Roman" pitchFamily="18" charset="0"/>
              <a:ea typeface="Microsoft JhengHei" pitchFamily="34" charset="-120"/>
              <a:cs typeface="Times New Roman" pitchFamily="18" charset="0"/>
            </a:endParaRPr>
          </a:p>
        </p:txBody>
      </p:sp>
      <p:sp>
        <p:nvSpPr>
          <p:cNvPr id="5" name="TextBox 4"/>
          <p:cNvSpPr txBox="1"/>
          <p:nvPr/>
        </p:nvSpPr>
        <p:spPr>
          <a:xfrm>
            <a:off x="539552" y="1484784"/>
            <a:ext cx="3096344" cy="648072"/>
          </a:xfrm>
          <a:prstGeom prst="rect">
            <a:avLst/>
          </a:prstGeom>
          <a:gradFill flip="none" rotWithShape="1">
            <a:gsLst>
              <a:gs pos="0">
                <a:schemeClr val="accent1">
                  <a:lumMod val="40000"/>
                  <a:lumOff val="60000"/>
                </a:schemeClr>
              </a:gs>
              <a:gs pos="30000">
                <a:srgbClr val="FFFF99"/>
              </a:gs>
              <a:gs pos="75000">
                <a:schemeClr val="accent4">
                  <a:tint val="55000"/>
                  <a:satMod val="255000"/>
                </a:schemeClr>
              </a:gs>
              <a:gs pos="100000">
                <a:schemeClr val="accent4">
                  <a:tint val="70000"/>
                  <a:satMod val="255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ctr"/>
            <a:r>
              <a:rPr lang="ru-RU" sz="2200" dirty="0" smtClean="0">
                <a:solidFill>
                  <a:srgbClr val="002060"/>
                </a:solidFill>
              </a:rPr>
              <a:t>Бельгия, Италия, Нидерланды</a:t>
            </a:r>
            <a:endParaRPr lang="ru-RU" sz="2200" dirty="0">
              <a:solidFill>
                <a:srgbClr val="002060"/>
              </a:solidFill>
            </a:endParaRPr>
          </a:p>
        </p:txBody>
      </p:sp>
      <p:sp>
        <p:nvSpPr>
          <p:cNvPr id="6" name="TextBox 5"/>
          <p:cNvSpPr txBox="1"/>
          <p:nvPr/>
        </p:nvSpPr>
        <p:spPr>
          <a:xfrm>
            <a:off x="539552" y="3212976"/>
            <a:ext cx="3096344" cy="576064"/>
          </a:xfrm>
          <a:prstGeom prst="rect">
            <a:avLst/>
          </a:prstGeom>
          <a:gradFill flip="none" rotWithShape="1">
            <a:gsLst>
              <a:gs pos="0">
                <a:schemeClr val="accent4">
                  <a:tint val="35000"/>
                  <a:satMod val="260000"/>
                </a:schemeClr>
              </a:gs>
              <a:gs pos="30000">
                <a:srgbClr val="FFFF99"/>
              </a:gs>
              <a:gs pos="75000">
                <a:schemeClr val="accent4">
                  <a:tint val="55000"/>
                  <a:satMod val="255000"/>
                </a:schemeClr>
              </a:gs>
              <a:gs pos="100000">
                <a:schemeClr val="accent4">
                  <a:tint val="70000"/>
                  <a:satMod val="255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ctr"/>
            <a:r>
              <a:rPr lang="ru-RU" sz="2400" dirty="0" smtClean="0">
                <a:solidFill>
                  <a:srgbClr val="002060"/>
                </a:solidFill>
              </a:rPr>
              <a:t>США</a:t>
            </a:r>
            <a:endParaRPr lang="ru-RU" sz="2400" dirty="0">
              <a:solidFill>
                <a:srgbClr val="002060"/>
              </a:solidFill>
            </a:endParaRPr>
          </a:p>
        </p:txBody>
      </p:sp>
      <p:sp>
        <p:nvSpPr>
          <p:cNvPr id="7" name="TextBox 6"/>
          <p:cNvSpPr txBox="1"/>
          <p:nvPr/>
        </p:nvSpPr>
        <p:spPr>
          <a:xfrm>
            <a:off x="539552" y="4869160"/>
            <a:ext cx="3096344" cy="578169"/>
          </a:xfrm>
          <a:prstGeom prst="rect">
            <a:avLst/>
          </a:prstGeom>
          <a:gradFill flip="none" rotWithShape="1">
            <a:gsLst>
              <a:gs pos="0">
                <a:schemeClr val="accent4">
                  <a:tint val="35000"/>
                  <a:satMod val="260000"/>
                </a:schemeClr>
              </a:gs>
              <a:gs pos="30000">
                <a:srgbClr val="FFFF99"/>
              </a:gs>
              <a:gs pos="75000">
                <a:schemeClr val="accent4">
                  <a:tint val="55000"/>
                  <a:satMod val="255000"/>
                </a:schemeClr>
              </a:gs>
              <a:gs pos="100000">
                <a:schemeClr val="accent4">
                  <a:tint val="70000"/>
                  <a:satMod val="255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ctr"/>
            <a:r>
              <a:rPr lang="ru-RU" sz="2400" dirty="0" smtClean="0">
                <a:solidFill>
                  <a:srgbClr val="002060"/>
                </a:solidFill>
              </a:rPr>
              <a:t>Великобритания</a:t>
            </a:r>
            <a:endParaRPr lang="ru-RU" sz="2400" dirty="0">
              <a:solidFill>
                <a:srgbClr val="002060"/>
              </a:solidFill>
            </a:endParaRPr>
          </a:p>
        </p:txBody>
      </p:sp>
      <p:sp>
        <p:nvSpPr>
          <p:cNvPr id="8" name="Стрелка вправо 7"/>
          <p:cNvSpPr/>
          <p:nvPr/>
        </p:nvSpPr>
        <p:spPr>
          <a:xfrm>
            <a:off x="3851920" y="1628800"/>
            <a:ext cx="432048" cy="216024"/>
          </a:xfrm>
          <a:prstGeom prst="rightArrow">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3851920" y="3356992"/>
            <a:ext cx="432048" cy="216024"/>
          </a:xfrm>
          <a:prstGeom prst="rightArrow">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851920" y="5085184"/>
            <a:ext cx="432048" cy="216024"/>
          </a:xfrm>
          <a:prstGeom prst="rightArrow">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4572000" y="1484784"/>
            <a:ext cx="4176464" cy="576064"/>
          </a:xfrm>
          <a:prstGeom prst="roundRect">
            <a:avLst/>
          </a:prstGeom>
          <a:solidFill>
            <a:srgbClr val="FFFF99"/>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Министерства внутренних дел</a:t>
            </a:r>
            <a:endParaRPr lang="ru-RU" dirty="0">
              <a:solidFill>
                <a:srgbClr val="002060"/>
              </a:solidFill>
            </a:endParaRPr>
          </a:p>
        </p:txBody>
      </p:sp>
      <p:sp>
        <p:nvSpPr>
          <p:cNvPr id="13" name="Скругленный прямоугольник 12"/>
          <p:cNvSpPr/>
          <p:nvPr/>
        </p:nvSpPr>
        <p:spPr>
          <a:xfrm>
            <a:off x="4572000" y="2420888"/>
            <a:ext cx="4176464" cy="2016224"/>
          </a:xfrm>
          <a:prstGeom prst="roundRect">
            <a:avLst/>
          </a:prstGeom>
          <a:solidFill>
            <a:srgbClr val="FFFF99"/>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1400" b="1" dirty="0" smtClean="0">
                <a:solidFill>
                  <a:srgbClr val="002060"/>
                </a:solidFill>
              </a:rPr>
              <a:t> </a:t>
            </a:r>
            <a:r>
              <a:rPr lang="ru-RU" sz="1500" b="1" dirty="0" smtClean="0">
                <a:solidFill>
                  <a:srgbClr val="002060"/>
                </a:solidFill>
              </a:rPr>
              <a:t>Федеральная избирательная комиссия </a:t>
            </a:r>
            <a:r>
              <a:rPr lang="ru-RU" sz="1500" dirty="0" smtClean="0">
                <a:solidFill>
                  <a:srgbClr val="002060"/>
                </a:solidFill>
              </a:rPr>
              <a:t>(финансирование, соблюдение законодательства, информационный центр), </a:t>
            </a:r>
          </a:p>
          <a:p>
            <a:pPr algn="just">
              <a:buFont typeface="Arial" pitchFamily="34" charset="0"/>
              <a:buChar char="•"/>
            </a:pPr>
            <a:r>
              <a:rPr lang="ru-RU" sz="1500" b="1" dirty="0" smtClean="0">
                <a:solidFill>
                  <a:srgbClr val="002060"/>
                </a:solidFill>
              </a:rPr>
              <a:t> Министерство юстиции, </a:t>
            </a:r>
          </a:p>
          <a:p>
            <a:pPr algn="just">
              <a:buFont typeface="Arial" pitchFamily="34" charset="0"/>
              <a:buChar char="•"/>
            </a:pPr>
            <a:r>
              <a:rPr lang="ru-RU" sz="1500" b="1" dirty="0" smtClean="0">
                <a:solidFill>
                  <a:srgbClr val="002060"/>
                </a:solidFill>
              </a:rPr>
              <a:t> Министерство обороны, </a:t>
            </a:r>
          </a:p>
          <a:p>
            <a:pPr algn="just">
              <a:buFont typeface="Arial" pitchFamily="34" charset="0"/>
              <a:buChar char="•"/>
            </a:pPr>
            <a:r>
              <a:rPr lang="ru-RU" sz="1500" b="1" dirty="0" smtClean="0">
                <a:solidFill>
                  <a:srgbClr val="002060"/>
                </a:solidFill>
              </a:rPr>
              <a:t> Бюро переписи населения, </a:t>
            </a:r>
          </a:p>
          <a:p>
            <a:pPr algn="just">
              <a:buFont typeface="Arial" pitchFamily="34" charset="0"/>
              <a:buChar char="•"/>
            </a:pPr>
            <a:r>
              <a:rPr lang="ru-RU" sz="1500" b="1" dirty="0" smtClean="0">
                <a:solidFill>
                  <a:srgbClr val="002060"/>
                </a:solidFill>
              </a:rPr>
              <a:t> На уровне штатов – государственный секретарь штата, избирательный совет штата</a:t>
            </a:r>
          </a:p>
        </p:txBody>
      </p:sp>
      <p:sp>
        <p:nvSpPr>
          <p:cNvPr id="14" name="Скругленный прямоугольник 13"/>
          <p:cNvSpPr/>
          <p:nvPr/>
        </p:nvSpPr>
        <p:spPr>
          <a:xfrm>
            <a:off x="4644008" y="4797152"/>
            <a:ext cx="4104456" cy="720080"/>
          </a:xfrm>
          <a:prstGeom prst="roundRect">
            <a:avLst/>
          </a:prstGeom>
          <a:solidFill>
            <a:srgbClr val="FFFF99"/>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rPr>
              <a:t>Избирательная комиссия </a:t>
            </a:r>
          </a:p>
          <a:p>
            <a:pPr algn="ctr"/>
            <a:r>
              <a:rPr lang="ru-RU" dirty="0" smtClean="0">
                <a:solidFill>
                  <a:srgbClr val="002060"/>
                </a:solidFill>
              </a:rPr>
              <a:t>(до 2000 г. – МВД, шерифы графств)</a:t>
            </a:r>
            <a:endParaRPr lang="ru-RU" dirty="0">
              <a:solidFill>
                <a:srgbClr val="002060"/>
              </a:solidFill>
            </a:endParaRPr>
          </a:p>
        </p:txBody>
      </p:sp>
      <p:sp>
        <p:nvSpPr>
          <p:cNvPr id="15" name="Прямоугольник 14"/>
          <p:cNvSpPr/>
          <p:nvPr/>
        </p:nvSpPr>
        <p:spPr>
          <a:xfrm>
            <a:off x="179512" y="5805264"/>
            <a:ext cx="8712968" cy="504056"/>
          </a:xfrm>
          <a:prstGeom prst="rect">
            <a:avLst/>
          </a:prstGeom>
          <a:noFill/>
          <a:ln>
            <a:noFill/>
          </a:ln>
          <a:scene3d>
            <a:camera prst="orthographicFront"/>
            <a:lightRig rig="threePt" dir="t"/>
          </a:scene3d>
          <a:sp3d extrusionH="76200">
            <a:extrusionClr>
              <a:srgbClr val="DFDDCF"/>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0"/>
              </a:spcBef>
              <a:defRPr/>
            </a:pPr>
            <a:r>
              <a:rPr lang="ru-RU" dirty="0" smtClean="0">
                <a:ln w="6350">
                  <a:solidFill>
                    <a:schemeClr val="accent1">
                      <a:shade val="43000"/>
                    </a:schemeClr>
                  </a:solidFill>
                </a:ln>
                <a:solidFill>
                  <a:schemeClr val="dk1"/>
                </a:solidFill>
                <a:latin typeface="Times New Roman" pitchFamily="18" charset="0"/>
                <a:ea typeface="Microsoft JhengHei" pitchFamily="34" charset="-120"/>
                <a:cs typeface="Times New Roman" pitchFamily="18" charset="0"/>
              </a:rPr>
              <a:t>Мировой тренд – создание профессиональных, независимых избирательных комиссий.</a:t>
            </a:r>
            <a:endParaRPr lang="ru-RU" dirty="0">
              <a:ln w="6350">
                <a:solidFill>
                  <a:schemeClr val="accent1">
                    <a:shade val="43000"/>
                  </a:schemeClr>
                </a:solidFill>
              </a:ln>
              <a:solidFill>
                <a:schemeClr val="dk1"/>
              </a:solidFill>
              <a:latin typeface="Times New Roman" pitchFamily="18" charset="0"/>
              <a:ea typeface="Microsoft JhengHei" pitchFamily="34" charset="-120"/>
              <a:cs typeface="Times New Roman" pitchFamily="18" charset="0"/>
            </a:endParaRPr>
          </a:p>
        </p:txBody>
      </p:sp>
      <p:pic>
        <p:nvPicPr>
          <p:cNvPr id="16" name="Рисунок 15" descr="1500x500.jpg"/>
          <p:cNvPicPr>
            <a:picLocks noChangeAspect="1"/>
          </p:cNvPicPr>
          <p:nvPr/>
        </p:nvPicPr>
        <p:blipFill>
          <a:blip r:embed="rId2" cstate="print"/>
          <a:stretch>
            <a:fillRect/>
          </a:stretch>
        </p:blipFill>
        <p:spPr>
          <a:xfrm>
            <a:off x="0" y="0"/>
            <a:ext cx="9144000" cy="692696"/>
          </a:xfrm>
          <a:prstGeom prst="rect">
            <a:avLst/>
          </a:prstGeom>
        </p:spPr>
      </p:pic>
      <p:sp>
        <p:nvSpPr>
          <p:cNvPr id="18" name="Прямоугольник 17"/>
          <p:cNvSpPr/>
          <p:nvPr/>
        </p:nvSpPr>
        <p:spPr>
          <a:xfrm>
            <a:off x="0" y="-27384"/>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9" name="Прямоугольник 1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38</a:t>
            </a:r>
            <a:endParaRPr lang="ru-RU"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120714"/>
          <a:ext cx="8352928" cy="2157686"/>
        </p:xfrm>
        <a:graphic>
          <a:graphicData uri="http://schemas.openxmlformats.org/drawingml/2006/table">
            <a:tbl>
              <a:tblPr firstRow="1" bandRow="1">
                <a:tableStyleId>{5C22544A-7EE6-4342-B048-85BDC9FD1C3A}</a:tableStyleId>
              </a:tblPr>
              <a:tblGrid>
                <a:gridCol w="7078753"/>
                <a:gridCol w="1274175"/>
              </a:tblGrid>
              <a:tr h="361794">
                <a:tc>
                  <a:txBody>
                    <a:bodyPr/>
                    <a:lstStyle/>
                    <a:p>
                      <a:pPr algn="ctr"/>
                      <a:r>
                        <a:rPr lang="ru-RU" sz="1400" dirty="0" smtClean="0">
                          <a:solidFill>
                            <a:schemeClr val="bg1"/>
                          </a:solidFill>
                        </a:rPr>
                        <a:t>НАИМЕНОВАНИЕ РАЗДЕЛА</a:t>
                      </a:r>
                      <a:endParaRPr lang="ru-RU" sz="1400" dirty="0">
                        <a:solidFill>
                          <a:schemeClr val="bg1"/>
                        </a:solidFill>
                      </a:endParaRPr>
                    </a:p>
                  </a:txBody>
                  <a:tcPr/>
                </a:tc>
                <a:tc>
                  <a:txBody>
                    <a:bodyPr/>
                    <a:lstStyle/>
                    <a:p>
                      <a:r>
                        <a:rPr lang="ru-RU" sz="1400" dirty="0" smtClean="0"/>
                        <a:t>СТРАНИЦА</a:t>
                      </a:r>
                      <a:endParaRPr lang="ru-RU" sz="1400" dirty="0"/>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u="none" dirty="0" smtClean="0">
                          <a:hlinkClick r:id="rId2" action="ppaction://hlinksldjump"/>
                        </a:rPr>
                        <a:t>4.2.10. Определение результатов</a:t>
                      </a:r>
                      <a:r>
                        <a:rPr lang="ru-RU" sz="1300" u="none" baseline="0" dirty="0" smtClean="0">
                          <a:hlinkClick r:id="rId2" action="ppaction://hlinksldjump"/>
                        </a:rPr>
                        <a:t> выборов</a:t>
                      </a:r>
                      <a:endParaRPr lang="ru-RU" sz="1300" dirty="0" smtClean="0"/>
                    </a:p>
                  </a:txBody>
                  <a:tcPr/>
                </a:tc>
                <a:tc>
                  <a:txBody>
                    <a:bodyPr/>
                    <a:lstStyle/>
                    <a:p>
                      <a:pPr algn="ctr"/>
                      <a:r>
                        <a:rPr lang="ru-RU" sz="1200" dirty="0" smtClean="0">
                          <a:solidFill>
                            <a:srgbClr val="0000FF"/>
                          </a:solidFill>
                        </a:rPr>
                        <a:t>139</a:t>
                      </a:r>
                      <a:endParaRPr lang="ru-RU" sz="1200" dirty="0">
                        <a:solidFill>
                          <a:srgbClr val="0000FF"/>
                        </a:solidFill>
                      </a:endParaRPr>
                    </a:p>
                  </a:txBody>
                  <a:tcPr/>
                </a:tc>
              </a:tr>
              <a:tr h="208660">
                <a:tc>
                  <a:txBody>
                    <a:bodyPr/>
                    <a:lstStyle/>
                    <a:p>
                      <a:pPr algn="l"/>
                      <a:r>
                        <a:rPr lang="ru-RU" sz="1300" u="none" dirty="0" smtClean="0"/>
                        <a:t>          </a:t>
                      </a:r>
                      <a:r>
                        <a:rPr lang="ru-RU" sz="1300" u="none" dirty="0" smtClean="0">
                          <a:hlinkClick r:id="rId3" action="ppaction://hlinksldjump"/>
                        </a:rPr>
                        <a:t>4.2.11. Рассмотрение избирательных споров</a:t>
                      </a:r>
                      <a:endParaRPr lang="ru-RU" sz="1300" b="1" dirty="0"/>
                    </a:p>
                  </a:txBody>
                  <a:tcPr anchor="ctr"/>
                </a:tc>
                <a:tc>
                  <a:txBody>
                    <a:bodyPr/>
                    <a:lstStyle/>
                    <a:p>
                      <a:pPr algn="ctr"/>
                      <a:r>
                        <a:rPr lang="ru-RU" sz="1200" dirty="0" smtClean="0">
                          <a:solidFill>
                            <a:srgbClr val="0000FF"/>
                          </a:solidFill>
                        </a:rPr>
                        <a:t>148</a:t>
                      </a:r>
                      <a:endParaRPr lang="ru-RU" sz="1200" dirty="0">
                        <a:solidFill>
                          <a:srgbClr val="0000FF"/>
                        </a:solidFill>
                      </a:endParaRPr>
                    </a:p>
                  </a:txBody>
                  <a:tcPr/>
                </a:tc>
              </a:tr>
              <a:tr h="279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hlinkClick r:id="rId4" action="ppaction://hlinksldjump"/>
                        </a:rPr>
                        <a:t>5. Ответственность</a:t>
                      </a:r>
                      <a:endParaRPr lang="ru-RU" sz="1300" b="1" dirty="0" smtClean="0"/>
                    </a:p>
                  </a:txBody>
                  <a:tcPr anchor="ctr"/>
                </a:tc>
                <a:tc>
                  <a:txBody>
                    <a:bodyPr/>
                    <a:lstStyle/>
                    <a:p>
                      <a:pPr algn="ctr"/>
                      <a:r>
                        <a:rPr lang="ru-RU" sz="1200" b="1" dirty="0" smtClean="0">
                          <a:solidFill>
                            <a:srgbClr val="0000FF"/>
                          </a:solidFill>
                        </a:rPr>
                        <a:t>150</a:t>
                      </a:r>
                      <a:endParaRPr lang="ru-RU" sz="1200" b="1" dirty="0">
                        <a:solidFill>
                          <a:srgbClr val="0000FF"/>
                        </a:solidFill>
                      </a:endParaRPr>
                    </a:p>
                  </a:txBody>
                  <a:tcPr/>
                </a:tc>
              </a:tr>
              <a:tr h="205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5" action="ppaction://hlinksldjump"/>
                        </a:rPr>
                        <a:t>5.1. Конституционно-правовая</a:t>
                      </a:r>
                      <a:r>
                        <a:rPr lang="ru-RU" sz="1300" baseline="0" dirty="0" smtClean="0">
                          <a:hlinkClick r:id="rId5" action="ppaction://hlinksldjump"/>
                        </a:rPr>
                        <a:t> ответственность</a:t>
                      </a:r>
                      <a:endParaRPr lang="ru-RU" sz="1300" dirty="0" smtClean="0"/>
                    </a:p>
                  </a:txBody>
                  <a:tcPr anchor="ctr"/>
                </a:tc>
                <a:tc>
                  <a:txBody>
                    <a:bodyPr/>
                    <a:lstStyle/>
                    <a:p>
                      <a:pPr algn="ctr"/>
                      <a:r>
                        <a:rPr lang="ru-RU" sz="1200" dirty="0" smtClean="0">
                          <a:solidFill>
                            <a:srgbClr val="0000FF"/>
                          </a:solidFill>
                        </a:rPr>
                        <a:t>152</a:t>
                      </a:r>
                      <a:endParaRPr lang="ru-RU" sz="1200" dirty="0">
                        <a:solidFill>
                          <a:srgbClr val="0000FF"/>
                        </a:solidFill>
                      </a:endParaRPr>
                    </a:p>
                  </a:txBody>
                  <a:tcPr/>
                </a:tc>
              </a:tr>
              <a:tr h="348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6" action="ppaction://hlinksldjump"/>
                        </a:rPr>
                        <a:t>5.2. Административная</a:t>
                      </a:r>
                      <a:r>
                        <a:rPr lang="ru-RU" sz="1300" baseline="0" dirty="0" smtClean="0">
                          <a:hlinkClick r:id="rId6" action="ppaction://hlinksldjump"/>
                        </a:rPr>
                        <a:t> ответственность</a:t>
                      </a:r>
                      <a:endParaRPr lang="ru-RU" sz="1300" dirty="0" smtClean="0"/>
                    </a:p>
                  </a:txBody>
                  <a:tcPr anchor="ctr"/>
                </a:tc>
                <a:tc>
                  <a:txBody>
                    <a:bodyPr/>
                    <a:lstStyle/>
                    <a:p>
                      <a:pPr algn="ctr"/>
                      <a:r>
                        <a:rPr lang="ru-RU" sz="1200" dirty="0" smtClean="0">
                          <a:solidFill>
                            <a:srgbClr val="0000FF"/>
                          </a:solidFill>
                        </a:rPr>
                        <a:t>155</a:t>
                      </a:r>
                      <a:endParaRPr lang="ru-RU" sz="1200" dirty="0">
                        <a:solidFill>
                          <a:srgbClr val="0000FF"/>
                        </a:solidFill>
                      </a:endParaRPr>
                    </a:p>
                  </a:txBody>
                  <a:tcPr/>
                </a:tc>
              </a:tr>
              <a:tr h="286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smtClean="0"/>
                        <a:t>    </a:t>
                      </a:r>
                      <a:r>
                        <a:rPr lang="ru-RU" sz="1300" dirty="0" smtClean="0">
                          <a:hlinkClick r:id="rId7" action="ppaction://hlinksldjump"/>
                        </a:rPr>
                        <a:t>5.3. Уголовная</a:t>
                      </a:r>
                      <a:r>
                        <a:rPr lang="ru-RU" sz="1300" baseline="0" dirty="0" smtClean="0">
                          <a:hlinkClick r:id="rId7" action="ppaction://hlinksldjump"/>
                        </a:rPr>
                        <a:t> ответственность</a:t>
                      </a:r>
                      <a:endParaRPr lang="ru-RU" sz="1300" dirty="0" smtClean="0"/>
                    </a:p>
                  </a:txBody>
                  <a:tcPr anchor="ctr"/>
                </a:tc>
                <a:tc>
                  <a:txBody>
                    <a:bodyPr/>
                    <a:lstStyle/>
                    <a:p>
                      <a:pPr algn="ctr"/>
                      <a:r>
                        <a:rPr lang="ru-RU" sz="1200" dirty="0" smtClean="0">
                          <a:solidFill>
                            <a:srgbClr val="0000FF"/>
                          </a:solidFill>
                        </a:rPr>
                        <a:t>174</a:t>
                      </a:r>
                      <a:endParaRPr lang="ru-RU" sz="1200" dirty="0">
                        <a:solidFill>
                          <a:srgbClr val="0000FF"/>
                        </a:solidFill>
                      </a:endParaRPr>
                    </a:p>
                  </a:txBody>
                  <a:tcPr/>
                </a:tc>
              </a:tr>
            </a:tbl>
          </a:graphicData>
        </a:graphic>
      </p:graphicFrame>
      <p:sp>
        <p:nvSpPr>
          <p:cNvPr id="3" name="Прямоугольник 2"/>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a:t>
            </a:r>
            <a:endParaRPr lang="ru-RU"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1500x500.jpg"/>
          <p:cNvPicPr>
            <a:picLocks noChangeAspect="1"/>
          </p:cNvPicPr>
          <p:nvPr/>
        </p:nvPicPr>
        <p:blipFill>
          <a:blip r:embed="rId3" cstate="print"/>
          <a:stretch>
            <a:fillRect/>
          </a:stretch>
        </p:blipFill>
        <p:spPr>
          <a:xfrm>
            <a:off x="0" y="-27384"/>
            <a:ext cx="9144000" cy="692696"/>
          </a:xfrm>
          <a:prstGeom prst="rect">
            <a:avLst/>
          </a:prstGeom>
        </p:spPr>
      </p:pic>
      <p:sp>
        <p:nvSpPr>
          <p:cNvPr id="5" name="Подзаголовок 4"/>
          <p:cNvSpPr>
            <a:spLocks noGrp="1"/>
          </p:cNvSpPr>
          <p:nvPr>
            <p:ph type="subTitle" idx="1"/>
          </p:nvPr>
        </p:nvSpPr>
        <p:spPr>
          <a:xfrm>
            <a:off x="323528" y="836712"/>
            <a:ext cx="8568952" cy="5688632"/>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sp>
        <p:nvSpPr>
          <p:cNvPr id="7" name="Прямоугольник 6"/>
          <p:cNvSpPr/>
          <p:nvPr/>
        </p:nvSpPr>
        <p:spPr>
          <a:xfrm>
            <a:off x="755576" y="1196752"/>
            <a:ext cx="8064896" cy="72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b="1" dirty="0" smtClean="0">
                <a:solidFill>
                  <a:schemeClr val="tx1">
                    <a:lumMod val="95000"/>
                    <a:lumOff val="5000"/>
                  </a:schemeClr>
                </a:solidFill>
              </a:rPr>
              <a:t>избирательная комиссия - коллегиальный орган, формируемый в порядке и сроки, которые установлены законом, организующий и обеспечивающий подготовку и проведение выборов</a:t>
            </a:r>
            <a:r>
              <a:rPr lang="ru-RU" sz="1400" b="1" dirty="0" smtClean="0">
                <a:solidFill>
                  <a:schemeClr val="bg1"/>
                </a:solidFill>
              </a:rPr>
              <a:t> </a:t>
            </a:r>
            <a:r>
              <a:rPr lang="ru-RU" sz="1400" b="1" dirty="0" smtClean="0">
                <a:solidFill>
                  <a:schemeClr val="accent5">
                    <a:lumMod val="75000"/>
                  </a:schemeClr>
                </a:solidFill>
              </a:rPr>
              <a:t>(п.21 ст.2 67-ФЗ от 12.06.2002)</a:t>
            </a:r>
            <a:r>
              <a:rPr lang="ru-RU" sz="1400" b="1" dirty="0" smtClean="0">
                <a:solidFill>
                  <a:schemeClr val="tx1">
                    <a:lumMod val="95000"/>
                    <a:lumOff val="5000"/>
                  </a:schemeClr>
                </a:solidFill>
              </a:rPr>
              <a:t>;</a:t>
            </a:r>
            <a:endParaRPr lang="ru-RU" sz="1400" b="1" dirty="0">
              <a:solidFill>
                <a:schemeClr val="tx1">
                  <a:lumMod val="95000"/>
                  <a:lumOff val="5000"/>
                </a:schemeClr>
              </a:solidFill>
            </a:endParaRPr>
          </a:p>
        </p:txBody>
      </p:sp>
      <p:sp>
        <p:nvSpPr>
          <p:cNvPr id="10" name="Прямоугольник 9"/>
          <p:cNvSpPr/>
          <p:nvPr/>
        </p:nvSpPr>
        <p:spPr>
          <a:xfrm>
            <a:off x="323528" y="1556792"/>
            <a:ext cx="288032" cy="7200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55576" y="2132856"/>
            <a:ext cx="8064896"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b="1" dirty="0" smtClean="0">
                <a:solidFill>
                  <a:schemeClr val="tx1">
                    <a:lumMod val="95000"/>
                    <a:lumOff val="5000"/>
                  </a:schemeClr>
                </a:solidFill>
              </a:rPr>
              <a:t>вышестоящая избирательная комиссия – определенная в качестве таковой законом избирательная комиссия, организующая и обеспечивающая подготовку и проведение выборов, по отношению к иным избирательным комиссиям, организующим и обеспечивающим подготовку и проведение этих же выборов </a:t>
            </a:r>
            <a:r>
              <a:rPr lang="ru-RU" sz="1400" b="1" dirty="0" smtClean="0">
                <a:solidFill>
                  <a:schemeClr val="accent5">
                    <a:lumMod val="75000"/>
                  </a:schemeClr>
                </a:solidFill>
              </a:rPr>
              <a:t>(п.22 ст.2 67-ФЗ от 12.06.2002)</a:t>
            </a:r>
            <a:r>
              <a:rPr lang="ru-RU" sz="1400" b="1" dirty="0" smtClean="0"/>
              <a:t>; </a:t>
            </a:r>
            <a:endParaRPr lang="ru-RU" sz="1400" b="1" dirty="0"/>
          </a:p>
        </p:txBody>
      </p:sp>
      <p:sp>
        <p:nvSpPr>
          <p:cNvPr id="12" name="Прямоугольник 11"/>
          <p:cNvSpPr/>
          <p:nvPr/>
        </p:nvSpPr>
        <p:spPr>
          <a:xfrm>
            <a:off x="323528" y="2564904"/>
            <a:ext cx="288032" cy="7200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55576" y="3284984"/>
            <a:ext cx="8064896" cy="936104"/>
          </a:xfrm>
          <a:prstGeom prst="rect">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b="1" dirty="0" smtClean="0"/>
              <a:t>нижестоящая избирательная комиссия - определенная в качестве таковой законом избирательная комиссия, организующая и обеспечивающая подготовку и проведение выборов, по отношению к иным избирательным комиссиям, организующим и обеспечивающим подготовку и проведение этих же выборов </a:t>
            </a:r>
            <a:r>
              <a:rPr lang="ru-RU" sz="1400" b="1" dirty="0" smtClean="0">
                <a:solidFill>
                  <a:schemeClr val="accent5">
                    <a:lumMod val="75000"/>
                  </a:schemeClr>
                </a:solidFill>
              </a:rPr>
              <a:t>(п.23 ст.2 67-ФЗ от 12.06.2002)</a:t>
            </a:r>
            <a:r>
              <a:rPr lang="ru-RU" sz="1400" b="1" dirty="0" smtClean="0"/>
              <a:t>;</a:t>
            </a:r>
            <a:endParaRPr lang="ru-RU" sz="1400" b="1" dirty="0"/>
          </a:p>
        </p:txBody>
      </p:sp>
      <p:sp>
        <p:nvSpPr>
          <p:cNvPr id="14" name="Прямоугольник 13"/>
          <p:cNvSpPr/>
          <p:nvPr/>
        </p:nvSpPr>
        <p:spPr>
          <a:xfrm>
            <a:off x="323528" y="3717032"/>
            <a:ext cx="288032" cy="7200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755576" y="4437112"/>
            <a:ext cx="8064896" cy="792088"/>
          </a:xfrm>
          <a:prstGeom prst="rect">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b="1" dirty="0" smtClean="0"/>
              <a:t>организующая выборы избирательная комиссия - избирательная комиссия, на которую законом возложено руководство деятельностью всех избирательных комиссий по подготовке и проведению соответствующих выборов </a:t>
            </a:r>
            <a:r>
              <a:rPr lang="ru-RU" sz="1400" b="1" dirty="0" smtClean="0">
                <a:solidFill>
                  <a:schemeClr val="accent5">
                    <a:lumMod val="75000"/>
                  </a:schemeClr>
                </a:solidFill>
              </a:rPr>
              <a:t>(п.24 ст.2 67-ФЗ от 12.06.2002)</a:t>
            </a:r>
            <a:r>
              <a:rPr lang="ru-RU" sz="1400" b="1" dirty="0" smtClean="0"/>
              <a:t>;</a:t>
            </a:r>
            <a:endParaRPr lang="ru-RU" sz="1400" b="1" dirty="0"/>
          </a:p>
        </p:txBody>
      </p:sp>
      <p:sp>
        <p:nvSpPr>
          <p:cNvPr id="16" name="Прямоугольник 15"/>
          <p:cNvSpPr/>
          <p:nvPr/>
        </p:nvSpPr>
        <p:spPr>
          <a:xfrm>
            <a:off x="323528" y="4797152"/>
            <a:ext cx="288032" cy="7200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55576" y="5445224"/>
            <a:ext cx="8064896" cy="936104"/>
          </a:xfrm>
          <a:prstGeom prst="rect">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400" b="1" dirty="0" smtClean="0"/>
              <a:t>при проведении соответствующих референдумов Центральная избирательная комиссия Российской Федерации, избирательные комиссии субъектов Российской Федерации, избирательные комиссии муниципальных образований, территориальные, участковые избирательные комиссии действуют в качестве комиссий референдума </a:t>
            </a:r>
            <a:r>
              <a:rPr lang="ru-RU" sz="1400" b="1" dirty="0" smtClean="0">
                <a:solidFill>
                  <a:schemeClr val="accent5">
                    <a:lumMod val="75000"/>
                  </a:schemeClr>
                </a:solidFill>
              </a:rPr>
              <a:t>(п.2 ст.20 67-ФЗ от 12.06.2002)</a:t>
            </a:r>
            <a:r>
              <a:rPr lang="ru-RU" sz="1400" b="1" dirty="0" smtClean="0"/>
              <a:t>.</a:t>
            </a:r>
            <a:endParaRPr lang="ru-RU" sz="1400" b="1" dirty="0"/>
          </a:p>
        </p:txBody>
      </p:sp>
      <p:sp>
        <p:nvSpPr>
          <p:cNvPr id="18" name="Прямоугольник 17"/>
          <p:cNvSpPr/>
          <p:nvPr/>
        </p:nvSpPr>
        <p:spPr>
          <a:xfrm>
            <a:off x="323528" y="5877272"/>
            <a:ext cx="288032" cy="7200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Заголовок 1"/>
          <p:cNvSpPr txBox="1">
            <a:spLocks/>
          </p:cNvSpPr>
          <p:nvPr/>
        </p:nvSpPr>
        <p:spPr>
          <a:xfrm>
            <a:off x="0" y="764705"/>
            <a:ext cx="9144000" cy="288031"/>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Система избирательных </a:t>
            </a:r>
            <a:r>
              <a:rPr kumimoji="0" lang="ru-RU" sz="2000" b="0" i="0" u="none" strike="noStrike" kern="1200" cap="none" spc="0" normalizeH="0" baseline="0" noProof="0" dirty="0" smtClean="0">
                <a:ln w="6350">
                  <a:solidFill>
                    <a:schemeClr val="accent1">
                      <a:shade val="43000"/>
                    </a:schemeClr>
                  </a:solidFill>
                </a:ln>
                <a:solidFill>
                  <a:schemeClr val="dk1"/>
                </a:solidFill>
                <a:uLnTx/>
                <a:uFillTx/>
                <a:latin typeface="+mn-lt"/>
                <a:ea typeface="Microsoft JhengHei" pitchFamily="34" charset="-120"/>
                <a:cs typeface="+mn-cs"/>
              </a:rPr>
              <a:t>комиссий</a:t>
            </a: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 в Российской Федерации</a:t>
            </a:r>
            <a:endParaRPr kumimoji="0" lang="ru-RU" sz="2000" b="0" i="0" u="none" strike="noStrike" kern="1200" cap="none" spc="0" normalizeH="0" baseline="0" noProof="0" dirty="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endParaRPr>
          </a:p>
        </p:txBody>
      </p:sp>
      <p:sp>
        <p:nvSpPr>
          <p:cNvPr id="20" name="Прямоугольник 19"/>
          <p:cNvSpPr/>
          <p:nvPr/>
        </p:nvSpPr>
        <p:spPr>
          <a:xfrm>
            <a:off x="179512" y="-27384"/>
            <a:ext cx="8964488"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23" name="Прямоугольник 22"/>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39</a:t>
            </a:r>
            <a:endParaRPr lang="ru-RU" b="1"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419872" y="1340768"/>
            <a:ext cx="2160240" cy="432048"/>
          </a:xfrm>
          <a:prstGeom prst="roundRect">
            <a:avLst/>
          </a:prstGeom>
          <a:solidFill>
            <a:srgbClr val="FFFF99"/>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75000"/>
                  </a:schemeClr>
                </a:solidFill>
              </a:rPr>
              <a:t>Ветви власти</a:t>
            </a:r>
            <a:endParaRPr lang="ru-RU" sz="2000" b="1" dirty="0">
              <a:solidFill>
                <a:schemeClr val="accent1">
                  <a:lumMod val="75000"/>
                </a:schemeClr>
              </a:solidFill>
            </a:endParaRPr>
          </a:p>
        </p:txBody>
      </p:sp>
      <p:sp>
        <p:nvSpPr>
          <p:cNvPr id="7" name="Скругленный прямоугольник 6"/>
          <p:cNvSpPr/>
          <p:nvPr/>
        </p:nvSpPr>
        <p:spPr>
          <a:xfrm>
            <a:off x="683568" y="2492896"/>
            <a:ext cx="2376264" cy="648072"/>
          </a:xfrm>
          <a:prstGeom prst="roundRect">
            <a:avLst/>
          </a:prstGeom>
          <a:gradFill flip="none" rotWithShape="1">
            <a:gsLst>
              <a:gs pos="27000">
                <a:srgbClr val="FFFF99"/>
              </a:gs>
              <a:gs pos="49000">
                <a:schemeClr val="accent1">
                  <a:tint val="44500"/>
                  <a:satMod val="160000"/>
                </a:schemeClr>
              </a:gs>
              <a:gs pos="100000">
                <a:schemeClr val="accent1">
                  <a:tint val="23500"/>
                  <a:satMod val="160000"/>
                </a:schemeClr>
              </a:gs>
            </a:gsLst>
            <a:lin ang="2700000" scaled="1"/>
            <a:tileRect/>
          </a:gra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75000"/>
                  </a:schemeClr>
                </a:solidFill>
              </a:rPr>
              <a:t>исполнительная</a:t>
            </a:r>
            <a:endParaRPr lang="ru-RU" sz="2000" b="1" dirty="0">
              <a:solidFill>
                <a:schemeClr val="accent1">
                  <a:lumMod val="75000"/>
                </a:schemeClr>
              </a:solidFill>
            </a:endParaRPr>
          </a:p>
        </p:txBody>
      </p:sp>
      <p:sp>
        <p:nvSpPr>
          <p:cNvPr id="8" name="Скругленный прямоугольник 7"/>
          <p:cNvSpPr/>
          <p:nvPr/>
        </p:nvSpPr>
        <p:spPr>
          <a:xfrm>
            <a:off x="3275856" y="2492896"/>
            <a:ext cx="2592288" cy="648072"/>
          </a:xfrm>
          <a:prstGeom prst="roundRect">
            <a:avLst/>
          </a:prstGeom>
          <a:gradFill>
            <a:gsLst>
              <a:gs pos="27000">
                <a:srgbClr val="FFFF99"/>
              </a:gs>
              <a:gs pos="49000">
                <a:schemeClr val="accent1">
                  <a:tint val="44500"/>
                  <a:satMod val="160000"/>
                </a:schemeClr>
              </a:gs>
              <a:gs pos="100000">
                <a:schemeClr val="accent1">
                  <a:tint val="23500"/>
                  <a:satMod val="160000"/>
                </a:schemeClr>
              </a:gs>
            </a:gsLst>
            <a:lin ang="2700000" scaled="1"/>
          </a:gra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75000"/>
                  </a:schemeClr>
                </a:solidFill>
              </a:rPr>
              <a:t>законодательная</a:t>
            </a:r>
            <a:endParaRPr lang="ru-RU" sz="2000" b="1" dirty="0">
              <a:solidFill>
                <a:schemeClr val="accent1">
                  <a:lumMod val="75000"/>
                </a:schemeClr>
              </a:solidFill>
            </a:endParaRPr>
          </a:p>
        </p:txBody>
      </p:sp>
      <p:sp>
        <p:nvSpPr>
          <p:cNvPr id="9" name="Скругленный прямоугольник 8"/>
          <p:cNvSpPr/>
          <p:nvPr/>
        </p:nvSpPr>
        <p:spPr>
          <a:xfrm>
            <a:off x="6084168" y="2492896"/>
            <a:ext cx="2016224" cy="648072"/>
          </a:xfrm>
          <a:prstGeom prst="roundRect">
            <a:avLst/>
          </a:prstGeom>
          <a:gradFill>
            <a:gsLst>
              <a:gs pos="27000">
                <a:srgbClr val="FFFF99"/>
              </a:gs>
              <a:gs pos="49000">
                <a:schemeClr val="accent1">
                  <a:tint val="44500"/>
                  <a:satMod val="160000"/>
                </a:schemeClr>
              </a:gs>
              <a:gs pos="100000">
                <a:schemeClr val="accent1">
                  <a:tint val="23500"/>
                  <a:satMod val="160000"/>
                </a:schemeClr>
              </a:gs>
            </a:gsLst>
            <a:lin ang="2700000" scaled="1"/>
          </a:gra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75000"/>
                  </a:schemeClr>
                </a:solidFill>
              </a:rPr>
              <a:t>судебная</a:t>
            </a:r>
            <a:endParaRPr lang="ru-RU" sz="2000" b="1" dirty="0">
              <a:solidFill>
                <a:schemeClr val="accent1">
                  <a:lumMod val="75000"/>
                </a:schemeClr>
              </a:solidFill>
            </a:endParaRPr>
          </a:p>
        </p:txBody>
      </p:sp>
      <p:sp>
        <p:nvSpPr>
          <p:cNvPr id="10" name="Стрелка вниз 9"/>
          <p:cNvSpPr/>
          <p:nvPr/>
        </p:nvSpPr>
        <p:spPr>
          <a:xfrm rot="3526024">
            <a:off x="2625588" y="1530966"/>
            <a:ext cx="297547" cy="1004546"/>
          </a:xfrm>
          <a:prstGeom prst="downArrow">
            <a:avLst/>
          </a:prstGeom>
          <a:solidFill>
            <a:srgbClr val="FFFF99"/>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18098140">
            <a:off x="6114604" y="1564926"/>
            <a:ext cx="297547" cy="956755"/>
          </a:xfrm>
          <a:prstGeom prst="downArrow">
            <a:avLst/>
          </a:prstGeom>
          <a:solidFill>
            <a:srgbClr val="FFFF99"/>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355976" y="1850113"/>
            <a:ext cx="297547" cy="498767"/>
          </a:xfrm>
          <a:prstGeom prst="downArrow">
            <a:avLst/>
          </a:prstGeom>
          <a:solidFill>
            <a:srgbClr val="FFFF99"/>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51520" y="3429000"/>
            <a:ext cx="8496944" cy="432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rPr>
              <a:t>Система избирательных комиссий не входит ни в одну из них.</a:t>
            </a:r>
            <a:endParaRPr lang="ru-RU" sz="2000" b="1" dirty="0">
              <a:solidFill>
                <a:schemeClr val="accent1">
                  <a:lumMod val="50000"/>
                </a:schemeClr>
              </a:solidFill>
            </a:endParaRPr>
          </a:p>
        </p:txBody>
      </p:sp>
      <p:sp>
        <p:nvSpPr>
          <p:cNvPr id="14" name="Прямоугольник 13"/>
          <p:cNvSpPr/>
          <p:nvPr/>
        </p:nvSpPr>
        <p:spPr>
          <a:xfrm>
            <a:off x="1475656" y="4077072"/>
            <a:ext cx="1008112" cy="576064"/>
          </a:xfrm>
          <a:prstGeom prst="rect">
            <a:avLst/>
          </a:prstGeom>
          <a:solidFill>
            <a:srgbClr val="FF5050">
              <a:alpha val="6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rPr>
              <a:t>НО:</a:t>
            </a:r>
            <a:endParaRPr lang="ru-RU" sz="2800" b="1" dirty="0">
              <a:solidFill>
                <a:schemeClr val="accent1">
                  <a:lumMod val="50000"/>
                </a:schemeClr>
              </a:solidFill>
            </a:endParaRPr>
          </a:p>
        </p:txBody>
      </p:sp>
      <p:sp>
        <p:nvSpPr>
          <p:cNvPr id="15" name="Прямоугольник 14"/>
          <p:cNvSpPr/>
          <p:nvPr/>
        </p:nvSpPr>
        <p:spPr>
          <a:xfrm>
            <a:off x="2627784" y="4077072"/>
            <a:ext cx="612068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accent1">
                    <a:lumMod val="50000"/>
                  </a:schemeClr>
                </a:solidFill>
              </a:rPr>
              <a:t>ЦИК России и избирательные комиссии субъектов РФ являются государственными органами.</a:t>
            </a:r>
            <a:endParaRPr lang="ru-RU" b="1" dirty="0">
              <a:solidFill>
                <a:schemeClr val="accent1">
                  <a:lumMod val="50000"/>
                </a:schemeClr>
              </a:solidFill>
            </a:endParaRPr>
          </a:p>
        </p:txBody>
      </p:sp>
      <p:sp>
        <p:nvSpPr>
          <p:cNvPr id="16" name="Прямоугольник 15"/>
          <p:cNvSpPr/>
          <p:nvPr/>
        </p:nvSpPr>
        <p:spPr>
          <a:xfrm>
            <a:off x="251520" y="5373216"/>
            <a:ext cx="2232248" cy="576064"/>
          </a:xfrm>
          <a:prstGeom prst="rect">
            <a:avLst/>
          </a:prstGeom>
          <a:solidFill>
            <a:srgbClr val="FF5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solidFill>
                  <a:schemeClr val="accent1">
                    <a:lumMod val="50000"/>
                  </a:schemeClr>
                </a:solidFill>
              </a:rPr>
              <a:t>Таким образом:</a:t>
            </a:r>
            <a:endParaRPr lang="ru-RU" sz="2300" b="1" dirty="0">
              <a:solidFill>
                <a:schemeClr val="accent1">
                  <a:lumMod val="50000"/>
                </a:schemeClr>
              </a:solidFill>
            </a:endParaRPr>
          </a:p>
        </p:txBody>
      </p:sp>
      <p:sp>
        <p:nvSpPr>
          <p:cNvPr id="17" name="Прямоугольник 16"/>
          <p:cNvSpPr/>
          <p:nvPr/>
        </p:nvSpPr>
        <p:spPr>
          <a:xfrm>
            <a:off x="2627784" y="5373216"/>
            <a:ext cx="6120680" cy="936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accent1">
                    <a:lumMod val="50000"/>
                  </a:schemeClr>
                </a:solidFill>
              </a:rPr>
              <a:t>ЦИК России и избирательные комиссии субъектов РФ – органы государственной власти с особым статусом.</a:t>
            </a:r>
            <a:endParaRPr lang="ru-RU" b="1" dirty="0">
              <a:solidFill>
                <a:schemeClr val="accent1">
                  <a:lumMod val="50000"/>
                </a:schemeClr>
              </a:solidFill>
            </a:endParaRPr>
          </a:p>
        </p:txBody>
      </p:sp>
      <p:pic>
        <p:nvPicPr>
          <p:cNvPr id="18" name="Рисунок 17" descr="1500x500.jpg"/>
          <p:cNvPicPr>
            <a:picLocks noChangeAspect="1"/>
          </p:cNvPicPr>
          <p:nvPr/>
        </p:nvPicPr>
        <p:blipFill>
          <a:blip r:embed="rId2" cstate="print"/>
          <a:stretch>
            <a:fillRect/>
          </a:stretch>
        </p:blipFill>
        <p:spPr>
          <a:xfrm>
            <a:off x="0" y="0"/>
            <a:ext cx="9144000" cy="692696"/>
          </a:xfrm>
          <a:prstGeom prst="rect">
            <a:avLst/>
          </a:prstGeom>
        </p:spPr>
      </p:pic>
      <p:sp>
        <p:nvSpPr>
          <p:cNvPr id="24" name="Прямоугольник 23"/>
          <p:cNvSpPr/>
          <p:nvPr/>
        </p:nvSpPr>
        <p:spPr>
          <a:xfrm>
            <a:off x="0" y="116632"/>
            <a:ext cx="9144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25" name="Прямоугольник 2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40</a:t>
            </a:r>
            <a:endParaRPr lang="ru-RU" b="1" dirty="0">
              <a:solidFill>
                <a:schemeClr val="bg1"/>
              </a:solidFill>
            </a:endParaRPr>
          </a:p>
        </p:txBody>
      </p:sp>
      <p:sp>
        <p:nvSpPr>
          <p:cNvPr id="19" name="Скругленный прямоугольник 18"/>
          <p:cNvSpPr/>
          <p:nvPr/>
        </p:nvSpPr>
        <p:spPr>
          <a:xfrm>
            <a:off x="467544" y="836712"/>
            <a:ext cx="8352928" cy="36004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75000"/>
                  </a:schemeClr>
                </a:solidFill>
                <a:effectLst>
                  <a:outerShdw blurRad="38100" dist="38100" dir="2700000" algn="tl">
                    <a:srgbClr val="000000">
                      <a:alpha val="43137"/>
                    </a:srgbClr>
                  </a:outerShdw>
                </a:effectLst>
              </a:rPr>
              <a:t>Статус избирательных комиссий Российской Федерации</a:t>
            </a:r>
            <a:endParaRPr lang="ru-RU" sz="2400" b="1" dirty="0">
              <a:solidFill>
                <a:schemeClr val="accent1">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1342509"/>
            <a:ext cx="5040560" cy="646331"/>
          </a:xfrm>
          <a:prstGeom prst="rect">
            <a:avLst/>
          </a:prstGeom>
          <a:solidFill>
            <a:schemeClr val="accent3">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smtClean="0"/>
              <a:t>Центральная избирательная </a:t>
            </a:r>
            <a:r>
              <a:rPr lang="ru-RU" dirty="0"/>
              <a:t>комиссия Российской Федерации</a:t>
            </a:r>
          </a:p>
        </p:txBody>
      </p:sp>
      <p:sp>
        <p:nvSpPr>
          <p:cNvPr id="7" name="TextBox 6"/>
          <p:cNvSpPr txBox="1"/>
          <p:nvPr/>
        </p:nvSpPr>
        <p:spPr>
          <a:xfrm>
            <a:off x="395536" y="2708920"/>
            <a:ext cx="324036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a:t>Избирательные </a:t>
            </a:r>
            <a:r>
              <a:rPr lang="ru-RU" dirty="0" smtClean="0"/>
              <a:t>комиссии</a:t>
            </a:r>
          </a:p>
          <a:p>
            <a:pPr algn="ctr"/>
            <a:r>
              <a:rPr lang="ru-RU" b="1" dirty="0" smtClean="0"/>
              <a:t>субъектов</a:t>
            </a:r>
            <a:r>
              <a:rPr lang="ru-RU" dirty="0" smtClean="0"/>
              <a:t> </a:t>
            </a:r>
          </a:p>
          <a:p>
            <a:pPr algn="ctr"/>
            <a:r>
              <a:rPr lang="ru-RU" dirty="0" smtClean="0"/>
              <a:t>Российской </a:t>
            </a:r>
            <a:r>
              <a:rPr lang="ru-RU" dirty="0"/>
              <a:t>Федерации</a:t>
            </a:r>
          </a:p>
        </p:txBody>
      </p:sp>
      <p:sp>
        <p:nvSpPr>
          <p:cNvPr id="8" name="TextBox 7"/>
          <p:cNvSpPr txBox="1"/>
          <p:nvPr/>
        </p:nvSpPr>
        <p:spPr>
          <a:xfrm>
            <a:off x="4716016" y="4653136"/>
            <a:ext cx="345638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dirty="0"/>
              <a:t>Избирательные </a:t>
            </a:r>
            <a:r>
              <a:rPr lang="ru-RU" dirty="0" smtClean="0"/>
              <a:t>комиссии</a:t>
            </a:r>
          </a:p>
          <a:p>
            <a:r>
              <a:rPr lang="ru-RU" b="1" dirty="0" smtClean="0"/>
              <a:t>муниципальных</a:t>
            </a:r>
            <a:r>
              <a:rPr lang="ru-RU" dirty="0" smtClean="0"/>
              <a:t> </a:t>
            </a:r>
            <a:r>
              <a:rPr lang="ru-RU" dirty="0"/>
              <a:t>образований</a:t>
            </a:r>
          </a:p>
        </p:txBody>
      </p:sp>
      <p:sp>
        <p:nvSpPr>
          <p:cNvPr id="9" name="TextBox 8"/>
          <p:cNvSpPr txBox="1"/>
          <p:nvPr/>
        </p:nvSpPr>
        <p:spPr>
          <a:xfrm>
            <a:off x="4716016" y="3356992"/>
            <a:ext cx="3456384" cy="646331"/>
          </a:xfrm>
          <a:prstGeom prst="rect">
            <a:avLst/>
          </a:prstGeom>
          <a:ln>
            <a:prstDash val="lgDash"/>
          </a:ln>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t>Окружные</a:t>
            </a:r>
          </a:p>
          <a:p>
            <a:r>
              <a:rPr lang="ru-RU" dirty="0" smtClean="0"/>
              <a:t>избирательные </a:t>
            </a:r>
            <a:r>
              <a:rPr lang="ru-RU" dirty="0"/>
              <a:t>комиссии</a:t>
            </a:r>
          </a:p>
        </p:txBody>
      </p:sp>
      <p:sp>
        <p:nvSpPr>
          <p:cNvPr id="10" name="TextBox 9"/>
          <p:cNvSpPr txBox="1"/>
          <p:nvPr/>
        </p:nvSpPr>
        <p:spPr>
          <a:xfrm>
            <a:off x="395536" y="3933056"/>
            <a:ext cx="324036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a:t>Территориальные </a:t>
            </a:r>
            <a:endParaRPr lang="ru-RU" b="1" dirty="0" smtClean="0"/>
          </a:p>
          <a:p>
            <a:r>
              <a:rPr lang="ru-RU" dirty="0" smtClean="0"/>
              <a:t>(районные</a:t>
            </a:r>
            <a:r>
              <a:rPr lang="ru-RU" dirty="0"/>
              <a:t>, городские и др</a:t>
            </a:r>
            <a:r>
              <a:rPr lang="ru-RU" dirty="0" smtClean="0"/>
              <a:t>.) избирательные </a:t>
            </a:r>
            <a:r>
              <a:rPr lang="ru-RU" dirty="0"/>
              <a:t>комиссии</a:t>
            </a:r>
          </a:p>
        </p:txBody>
      </p:sp>
      <p:sp>
        <p:nvSpPr>
          <p:cNvPr id="11" name="TextBox 10"/>
          <p:cNvSpPr txBox="1"/>
          <p:nvPr/>
        </p:nvSpPr>
        <p:spPr>
          <a:xfrm>
            <a:off x="467544" y="5445224"/>
            <a:ext cx="31683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t>Участковые</a:t>
            </a:r>
          </a:p>
          <a:p>
            <a:r>
              <a:rPr lang="ru-RU" dirty="0" smtClean="0"/>
              <a:t>избирательные </a:t>
            </a:r>
            <a:r>
              <a:rPr lang="ru-RU" dirty="0"/>
              <a:t>комиссии</a:t>
            </a:r>
          </a:p>
        </p:txBody>
      </p:sp>
      <p:pic>
        <p:nvPicPr>
          <p:cNvPr id="1026" name="Picture 2" descr="http://www.ykt.ru/izbirkom_gd2011/index_files/cik_rf_2.jpg"/>
          <p:cNvPicPr>
            <a:picLocks noChangeAspect="1" noChangeArrowheads="1"/>
          </p:cNvPicPr>
          <p:nvPr/>
        </p:nvPicPr>
        <p:blipFill>
          <a:blip r:embed="rId2" cstate="print"/>
          <a:srcRect/>
          <a:stretch>
            <a:fillRect/>
          </a:stretch>
        </p:blipFill>
        <p:spPr bwMode="auto">
          <a:xfrm>
            <a:off x="1043608" y="1124744"/>
            <a:ext cx="1152128" cy="1152128"/>
          </a:xfrm>
          <a:prstGeom prst="rect">
            <a:avLst/>
          </a:prstGeom>
          <a:noFill/>
        </p:spPr>
      </p:pic>
      <p:sp>
        <p:nvSpPr>
          <p:cNvPr id="14" name="Стрелка вниз 13"/>
          <p:cNvSpPr/>
          <p:nvPr/>
        </p:nvSpPr>
        <p:spPr>
          <a:xfrm>
            <a:off x="1619672" y="3645024"/>
            <a:ext cx="792088" cy="360040"/>
          </a:xfrm>
          <a:prstGeom prst="downArrow">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1619672" y="5157192"/>
            <a:ext cx="864096" cy="360040"/>
          </a:xfrm>
          <a:prstGeom prst="downArrow">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0" y="2492896"/>
            <a:ext cx="914400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41</a:t>
            </a:r>
            <a:endParaRPr lang="ru-RU" b="1" dirty="0">
              <a:solidFill>
                <a:schemeClr val="bg1"/>
              </a:solidFill>
            </a:endParaRPr>
          </a:p>
        </p:txBody>
      </p:sp>
      <p:pic>
        <p:nvPicPr>
          <p:cNvPr id="17" name="Рисунок 16" descr="1500x500.jpg"/>
          <p:cNvPicPr>
            <a:picLocks noChangeAspect="1"/>
          </p:cNvPicPr>
          <p:nvPr/>
        </p:nvPicPr>
        <p:blipFill>
          <a:blip r:embed="rId3" cstate="print"/>
          <a:stretch>
            <a:fillRect/>
          </a:stretch>
        </p:blipFill>
        <p:spPr>
          <a:xfrm>
            <a:off x="0" y="0"/>
            <a:ext cx="9144000" cy="620688"/>
          </a:xfrm>
          <a:prstGeom prst="rect">
            <a:avLst/>
          </a:prstGeom>
        </p:spPr>
      </p:pic>
      <p:sp>
        <p:nvSpPr>
          <p:cNvPr id="19" name="Прямоугольник 18"/>
          <p:cNvSpPr/>
          <p:nvPr/>
        </p:nvSpPr>
        <p:spPr>
          <a:xfrm>
            <a:off x="0" y="116632"/>
            <a:ext cx="9144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8" name="Заголовок 1"/>
          <p:cNvSpPr txBox="1">
            <a:spLocks/>
          </p:cNvSpPr>
          <p:nvPr/>
        </p:nvSpPr>
        <p:spPr>
          <a:xfrm>
            <a:off x="0" y="692696"/>
            <a:ext cx="9144000" cy="432049"/>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Система избирательных </a:t>
            </a:r>
            <a:r>
              <a:rPr kumimoji="0" lang="ru-RU" sz="2000" b="0" i="0" u="none" strike="noStrike" kern="1200" cap="none" spc="0" normalizeH="0" baseline="0" noProof="0" dirty="0" smtClean="0">
                <a:ln w="6350">
                  <a:solidFill>
                    <a:schemeClr val="accent1">
                      <a:shade val="43000"/>
                    </a:schemeClr>
                  </a:solidFill>
                </a:ln>
                <a:solidFill>
                  <a:schemeClr val="dk1"/>
                </a:solidFill>
                <a:uLnTx/>
                <a:uFillTx/>
                <a:latin typeface="+mn-lt"/>
                <a:ea typeface="Microsoft JhengHei" pitchFamily="34" charset="-120"/>
                <a:cs typeface="+mn-cs"/>
              </a:rPr>
              <a:t>комиссий</a:t>
            </a: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 в Российской Федерации</a:t>
            </a:r>
            <a:endParaRPr kumimoji="0" lang="ru-RU" sz="2000" b="0" i="0" u="none" strike="noStrike" kern="1200" cap="none" spc="0" normalizeH="0" baseline="0" noProof="0" dirty="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endParaRPr>
          </a:p>
        </p:txBody>
      </p:sp>
    </p:spTree>
  </p:cSld>
  <p:clrMapOvr>
    <a:masterClrMapping/>
  </p:clrMapOvr>
  <p:transition>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9552" y="2420888"/>
            <a:ext cx="8424936" cy="769441"/>
          </a:xfrm>
          <a:prstGeom prst="rect">
            <a:avLst/>
          </a:prstGeom>
          <a:noFill/>
        </p:spPr>
        <p:txBody>
          <a:bodyPr wrap="square" rtlCol="0">
            <a:spAutoFit/>
          </a:bodyPr>
          <a:lstStyle/>
          <a:p>
            <a:r>
              <a:rPr lang="ru-RU" sz="4400" dirty="0" smtClean="0">
                <a:solidFill>
                  <a:schemeClr val="accent2">
                    <a:lumMod val="75000"/>
                  </a:schemeClr>
                </a:solidFill>
              </a:rPr>
              <a:t>85 </a:t>
            </a:r>
            <a:r>
              <a:rPr lang="ru-RU" sz="2300" dirty="0" smtClean="0">
                <a:solidFill>
                  <a:schemeClr val="accent2">
                    <a:lumMod val="75000"/>
                  </a:schemeClr>
                </a:solidFill>
              </a:rPr>
              <a:t>Избирательных комиссий субъектов Российской Федерации</a:t>
            </a:r>
            <a:endParaRPr lang="ru-RU" sz="2300" dirty="0">
              <a:solidFill>
                <a:schemeClr val="accent2">
                  <a:lumMod val="75000"/>
                </a:schemeClr>
              </a:solidFill>
            </a:endParaRPr>
          </a:p>
        </p:txBody>
      </p:sp>
      <p:sp>
        <p:nvSpPr>
          <p:cNvPr id="21" name="TextBox 20"/>
          <p:cNvSpPr txBox="1"/>
          <p:nvPr/>
        </p:nvSpPr>
        <p:spPr>
          <a:xfrm>
            <a:off x="539552" y="3573016"/>
            <a:ext cx="8352928" cy="769441"/>
          </a:xfrm>
          <a:prstGeom prst="rect">
            <a:avLst/>
          </a:prstGeom>
          <a:noFill/>
        </p:spPr>
        <p:txBody>
          <a:bodyPr wrap="square" rtlCol="0">
            <a:spAutoFit/>
          </a:bodyPr>
          <a:lstStyle/>
          <a:p>
            <a:r>
              <a:rPr lang="ru-RU" sz="4400" dirty="0" smtClean="0">
                <a:solidFill>
                  <a:schemeClr val="accent2">
                    <a:lumMod val="75000"/>
                  </a:schemeClr>
                </a:solidFill>
              </a:rPr>
              <a:t>2 771 </a:t>
            </a:r>
            <a:r>
              <a:rPr lang="ru-RU" sz="2300" dirty="0" smtClean="0">
                <a:solidFill>
                  <a:schemeClr val="accent2">
                    <a:lumMod val="75000"/>
                  </a:schemeClr>
                </a:solidFill>
              </a:rPr>
              <a:t>Территориальная избирательная комиссия</a:t>
            </a:r>
            <a:endParaRPr lang="ru-RU" sz="2300" dirty="0">
              <a:solidFill>
                <a:schemeClr val="accent2">
                  <a:lumMod val="75000"/>
                </a:schemeClr>
              </a:solidFill>
            </a:endParaRPr>
          </a:p>
        </p:txBody>
      </p:sp>
      <p:sp>
        <p:nvSpPr>
          <p:cNvPr id="23" name="TextBox 22"/>
          <p:cNvSpPr txBox="1"/>
          <p:nvPr/>
        </p:nvSpPr>
        <p:spPr>
          <a:xfrm>
            <a:off x="539552" y="4725144"/>
            <a:ext cx="8424936" cy="769441"/>
          </a:xfrm>
          <a:prstGeom prst="rect">
            <a:avLst/>
          </a:prstGeom>
          <a:noFill/>
        </p:spPr>
        <p:txBody>
          <a:bodyPr wrap="square" rtlCol="0">
            <a:spAutoFit/>
          </a:bodyPr>
          <a:lstStyle/>
          <a:p>
            <a:r>
              <a:rPr lang="ru-RU" sz="4400" dirty="0" smtClean="0">
                <a:solidFill>
                  <a:schemeClr val="accent2">
                    <a:lumMod val="75000"/>
                  </a:schemeClr>
                </a:solidFill>
              </a:rPr>
              <a:t>94 429 </a:t>
            </a:r>
            <a:r>
              <a:rPr lang="ru-RU" sz="2300" dirty="0" smtClean="0">
                <a:solidFill>
                  <a:schemeClr val="accent2">
                    <a:lumMod val="75000"/>
                  </a:schemeClr>
                </a:solidFill>
              </a:rPr>
              <a:t>Участковых избирательных комиссий</a:t>
            </a:r>
            <a:endParaRPr lang="ru-RU" sz="2300" dirty="0">
              <a:solidFill>
                <a:schemeClr val="accent2">
                  <a:lumMod val="75000"/>
                </a:schemeClr>
              </a:solidFill>
            </a:endParaRPr>
          </a:p>
        </p:txBody>
      </p:sp>
      <p:sp>
        <p:nvSpPr>
          <p:cNvPr id="24" name="TextBox 23"/>
          <p:cNvSpPr txBox="1"/>
          <p:nvPr/>
        </p:nvSpPr>
        <p:spPr>
          <a:xfrm>
            <a:off x="539552" y="1412776"/>
            <a:ext cx="8424936" cy="769441"/>
          </a:xfrm>
          <a:prstGeom prst="rect">
            <a:avLst/>
          </a:prstGeom>
          <a:noFill/>
        </p:spPr>
        <p:txBody>
          <a:bodyPr wrap="square" rtlCol="0">
            <a:spAutoFit/>
          </a:bodyPr>
          <a:lstStyle/>
          <a:p>
            <a:r>
              <a:rPr lang="ru-RU" sz="4400" dirty="0" smtClean="0">
                <a:solidFill>
                  <a:schemeClr val="accent2">
                    <a:lumMod val="75000"/>
                  </a:schemeClr>
                </a:solidFill>
              </a:rPr>
              <a:t>Ц</a:t>
            </a:r>
            <a:r>
              <a:rPr lang="ru-RU" sz="2300" dirty="0" smtClean="0">
                <a:solidFill>
                  <a:schemeClr val="accent2">
                    <a:lumMod val="75000"/>
                  </a:schemeClr>
                </a:solidFill>
              </a:rPr>
              <a:t>ентральная избирательная комиссия Российской Федерации</a:t>
            </a:r>
            <a:endParaRPr lang="ru-RU" sz="2300" dirty="0">
              <a:solidFill>
                <a:schemeClr val="accent2">
                  <a:lumMod val="75000"/>
                </a:schemeClr>
              </a:solidFill>
            </a:endParaRPr>
          </a:p>
        </p:txBody>
      </p:sp>
      <p:sp>
        <p:nvSpPr>
          <p:cNvPr id="10" name="TextBox 9"/>
          <p:cNvSpPr txBox="1"/>
          <p:nvPr/>
        </p:nvSpPr>
        <p:spPr>
          <a:xfrm>
            <a:off x="827584" y="6093296"/>
            <a:ext cx="5040560" cy="338554"/>
          </a:xfrm>
          <a:prstGeom prst="rect">
            <a:avLst/>
          </a:prstGeom>
          <a:noFill/>
        </p:spPr>
        <p:txBody>
          <a:bodyPr wrap="square" rtlCol="0">
            <a:spAutoFit/>
          </a:bodyPr>
          <a:lstStyle/>
          <a:p>
            <a:r>
              <a:rPr lang="ru-RU" sz="1600" dirty="0" smtClean="0">
                <a:solidFill>
                  <a:schemeClr val="accent2">
                    <a:lumMod val="75000"/>
                  </a:schemeClr>
                </a:solidFill>
              </a:rPr>
              <a:t>* По состоянию на  сентябрь 2016 года </a:t>
            </a:r>
            <a:endParaRPr lang="ru-RU" sz="1600" dirty="0">
              <a:solidFill>
                <a:schemeClr val="accent2">
                  <a:lumMod val="75000"/>
                </a:schemeClr>
              </a:solidFill>
            </a:endParaRPr>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42</a:t>
            </a:r>
            <a:endParaRPr lang="ru-RU" b="1" dirty="0">
              <a:solidFill>
                <a:schemeClr val="bg1"/>
              </a:solidFill>
            </a:endParaRPr>
          </a:p>
        </p:txBody>
      </p:sp>
      <p:pic>
        <p:nvPicPr>
          <p:cNvPr id="12" name="Рисунок 11" descr="1500x500.jpg"/>
          <p:cNvPicPr>
            <a:picLocks noChangeAspect="1"/>
          </p:cNvPicPr>
          <p:nvPr/>
        </p:nvPicPr>
        <p:blipFill>
          <a:blip r:embed="rId2" cstate="print"/>
          <a:stretch>
            <a:fillRect/>
          </a:stretch>
        </p:blipFill>
        <p:spPr>
          <a:xfrm>
            <a:off x="0" y="0"/>
            <a:ext cx="9144000" cy="692696"/>
          </a:xfrm>
          <a:prstGeom prst="rect">
            <a:avLst/>
          </a:prstGeom>
        </p:spPr>
      </p:pic>
      <p:sp>
        <p:nvSpPr>
          <p:cNvPr id="13" name="Прямоугольник 12"/>
          <p:cNvSpPr/>
          <p:nvPr/>
        </p:nvSpPr>
        <p:spPr>
          <a:xfrm>
            <a:off x="0" y="116632"/>
            <a:ext cx="9144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1" name="Заголовок 1"/>
          <p:cNvSpPr txBox="1">
            <a:spLocks/>
          </p:cNvSpPr>
          <p:nvPr/>
        </p:nvSpPr>
        <p:spPr>
          <a:xfrm>
            <a:off x="0" y="836712"/>
            <a:ext cx="9144000"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w="6350">
                  <a:solidFill>
                    <a:schemeClr val="accent1">
                      <a:shade val="43000"/>
                    </a:schemeClr>
                  </a:solidFill>
                </a:ln>
                <a:solidFill>
                  <a:schemeClr val="accent2">
                    <a:lumMod val="75000"/>
                  </a:schemeClr>
                </a:solidFill>
                <a:uLnTx/>
                <a:uFillTx/>
                <a:latin typeface="+mn-lt"/>
                <a:ea typeface="Microsoft JhengHei" pitchFamily="34" charset="-120"/>
                <a:cs typeface="+mn-cs"/>
              </a:rPr>
              <a:t>Система избирательных комиссий в Российской Федерации</a:t>
            </a:r>
            <a:endParaRPr kumimoji="0" lang="ru-RU" sz="2000" b="0" i="0" u="none" strike="noStrike" kern="1200" cap="none" spc="0" normalizeH="0" baseline="0" noProof="0" dirty="0">
              <a:ln w="6350">
                <a:solidFill>
                  <a:schemeClr val="accent1">
                    <a:shade val="43000"/>
                  </a:schemeClr>
                </a:solidFill>
              </a:ln>
              <a:solidFill>
                <a:schemeClr val="accent2">
                  <a:lumMod val="75000"/>
                </a:schemeClr>
              </a:solidFill>
              <a:uLnTx/>
              <a:uFillTx/>
              <a:latin typeface="+mn-lt"/>
              <a:ea typeface="Microsoft JhengHei" pitchFamily="34" charset="-120"/>
              <a:cs typeface="+mn-cs"/>
            </a:endParaRPr>
          </a:p>
        </p:txBody>
      </p:sp>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1628800"/>
            <a:ext cx="2736304" cy="504056"/>
          </a:xfrm>
          <a:prstGeom prst="rect">
            <a:avLst/>
          </a:prstGeom>
          <a:solidFill>
            <a:schemeClr val="accent1">
              <a:lumMod val="60000"/>
              <a:lumOff val="40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accent1">
                    <a:lumMod val="50000"/>
                  </a:schemeClr>
                </a:solidFill>
              </a:rPr>
              <a:t>      Избирателей</a:t>
            </a:r>
            <a:endParaRPr lang="ru-RU" sz="2400" b="1" dirty="0">
              <a:solidFill>
                <a:schemeClr val="accent1">
                  <a:lumMod val="50000"/>
                </a:schemeClr>
              </a:solidFill>
            </a:endParaRPr>
          </a:p>
        </p:txBody>
      </p:sp>
      <p:sp>
        <p:nvSpPr>
          <p:cNvPr id="6" name="Прямоугольник 5"/>
          <p:cNvSpPr/>
          <p:nvPr/>
        </p:nvSpPr>
        <p:spPr>
          <a:xfrm>
            <a:off x="683568" y="2636912"/>
            <a:ext cx="2880320"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Членов ЦИК России</a:t>
            </a:r>
            <a:endParaRPr lang="ru-RU" sz="2400" b="1" dirty="0"/>
          </a:p>
        </p:txBody>
      </p:sp>
      <p:sp>
        <p:nvSpPr>
          <p:cNvPr id="7" name="Прямоугольник 6"/>
          <p:cNvSpPr/>
          <p:nvPr/>
        </p:nvSpPr>
        <p:spPr>
          <a:xfrm>
            <a:off x="683568" y="3212976"/>
            <a:ext cx="2880320"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Членов ИКС РФ</a:t>
            </a:r>
            <a:endParaRPr lang="ru-RU" sz="2400" b="1" dirty="0"/>
          </a:p>
        </p:txBody>
      </p:sp>
      <p:sp>
        <p:nvSpPr>
          <p:cNvPr id="8" name="Прямоугольник 7"/>
          <p:cNvSpPr/>
          <p:nvPr/>
        </p:nvSpPr>
        <p:spPr>
          <a:xfrm>
            <a:off x="683568" y="3789040"/>
            <a:ext cx="2880320"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Членов ТИК РФ</a:t>
            </a:r>
            <a:endParaRPr lang="ru-RU" sz="2400" b="1" dirty="0"/>
          </a:p>
        </p:txBody>
      </p:sp>
      <p:sp>
        <p:nvSpPr>
          <p:cNvPr id="9" name="Прямоугольник 8"/>
          <p:cNvSpPr/>
          <p:nvPr/>
        </p:nvSpPr>
        <p:spPr>
          <a:xfrm>
            <a:off x="683568" y="4365104"/>
            <a:ext cx="2880320"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Членов УИК РФ</a:t>
            </a:r>
            <a:endParaRPr lang="ru-RU" sz="2400" b="1" dirty="0"/>
          </a:p>
        </p:txBody>
      </p:sp>
      <p:sp>
        <p:nvSpPr>
          <p:cNvPr id="10" name="Прямоугольник 9"/>
          <p:cNvSpPr/>
          <p:nvPr/>
        </p:nvSpPr>
        <p:spPr>
          <a:xfrm>
            <a:off x="5292080" y="1628800"/>
            <a:ext cx="2808312" cy="504056"/>
          </a:xfrm>
          <a:prstGeom prst="rect">
            <a:avLst/>
          </a:prstGeom>
          <a:solidFill>
            <a:schemeClr val="accent1">
              <a:lumMod val="60000"/>
              <a:lumOff val="40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Около 110 000 000</a:t>
            </a:r>
            <a:endParaRPr lang="ru-RU" sz="2400" dirty="0">
              <a:solidFill>
                <a:schemeClr val="accent1">
                  <a:lumMod val="50000"/>
                </a:schemeClr>
              </a:solidFill>
            </a:endParaRPr>
          </a:p>
        </p:txBody>
      </p:sp>
      <p:sp>
        <p:nvSpPr>
          <p:cNvPr id="11" name="Прямоугольник 10"/>
          <p:cNvSpPr/>
          <p:nvPr/>
        </p:nvSpPr>
        <p:spPr>
          <a:xfrm>
            <a:off x="5292080" y="2636912"/>
            <a:ext cx="2808312"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15</a:t>
            </a:r>
            <a:endParaRPr lang="ru-RU" sz="2400" b="1" dirty="0"/>
          </a:p>
        </p:txBody>
      </p:sp>
      <p:sp>
        <p:nvSpPr>
          <p:cNvPr id="12" name="Прямоугольник 11"/>
          <p:cNvSpPr/>
          <p:nvPr/>
        </p:nvSpPr>
        <p:spPr>
          <a:xfrm>
            <a:off x="5292080" y="3212976"/>
            <a:ext cx="2808312"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более 1 000</a:t>
            </a:r>
            <a:endParaRPr lang="ru-RU" sz="2400" b="1" dirty="0"/>
          </a:p>
        </p:txBody>
      </p:sp>
      <p:sp>
        <p:nvSpPr>
          <p:cNvPr id="13" name="Прямоугольник 12"/>
          <p:cNvSpPr/>
          <p:nvPr/>
        </p:nvSpPr>
        <p:spPr>
          <a:xfrm>
            <a:off x="5292080" y="3789040"/>
            <a:ext cx="2808312"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более 27 000</a:t>
            </a:r>
            <a:endParaRPr lang="ru-RU" sz="2400" b="1" dirty="0"/>
          </a:p>
        </p:txBody>
      </p:sp>
      <p:sp>
        <p:nvSpPr>
          <p:cNvPr id="14" name="Прямоугольник 13"/>
          <p:cNvSpPr/>
          <p:nvPr/>
        </p:nvSpPr>
        <p:spPr>
          <a:xfrm>
            <a:off x="5292080" y="4365104"/>
            <a:ext cx="2808312" cy="432048"/>
          </a:xfrm>
          <a:prstGeom prst="rect">
            <a:avLst/>
          </a:prstGeom>
          <a:solidFill>
            <a:schemeClr val="accent1">
              <a:lumMod val="75000"/>
            </a:schemeClr>
          </a:solidFill>
          <a:ln w="127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более 842 000</a:t>
            </a:r>
            <a:endParaRPr lang="ru-RU" sz="2400" b="1" dirty="0"/>
          </a:p>
        </p:txBody>
      </p:sp>
      <p:sp>
        <p:nvSpPr>
          <p:cNvPr id="15" name="Прямоугольник 14"/>
          <p:cNvSpPr/>
          <p:nvPr/>
        </p:nvSpPr>
        <p:spPr>
          <a:xfrm>
            <a:off x="2627784" y="5229200"/>
            <a:ext cx="4248472" cy="504056"/>
          </a:xfrm>
          <a:prstGeom prst="rect">
            <a:avLst/>
          </a:prstGeom>
          <a:solidFill>
            <a:schemeClr val="accent1">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Итого: более 870 000</a:t>
            </a:r>
            <a:endParaRPr lang="ru-RU" sz="2800" b="1" dirty="0"/>
          </a:p>
        </p:txBody>
      </p:sp>
      <p:sp>
        <p:nvSpPr>
          <p:cNvPr id="18" name="Стрелка вправо 17"/>
          <p:cNvSpPr/>
          <p:nvPr/>
        </p:nvSpPr>
        <p:spPr>
          <a:xfrm>
            <a:off x="3995936" y="2708920"/>
            <a:ext cx="792088" cy="216024"/>
          </a:xfrm>
          <a:prstGeom prst="rightArrow">
            <a:avLst/>
          </a:prstGeom>
          <a:solidFill>
            <a:schemeClr val="accent1">
              <a:lumMod val="60000"/>
              <a:lumOff val="4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3995936" y="3284984"/>
            <a:ext cx="792088" cy="216024"/>
          </a:xfrm>
          <a:prstGeom prst="rightArrow">
            <a:avLst/>
          </a:prstGeom>
          <a:solidFill>
            <a:schemeClr val="accent1">
              <a:lumMod val="60000"/>
              <a:lumOff val="4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3995936" y="3933056"/>
            <a:ext cx="792088" cy="216024"/>
          </a:xfrm>
          <a:prstGeom prst="rightArrow">
            <a:avLst/>
          </a:prstGeom>
          <a:solidFill>
            <a:schemeClr val="accent1">
              <a:lumMod val="60000"/>
              <a:lumOff val="4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3995936" y="4437112"/>
            <a:ext cx="792088" cy="216024"/>
          </a:xfrm>
          <a:prstGeom prst="rightArrow">
            <a:avLst/>
          </a:prstGeom>
          <a:solidFill>
            <a:schemeClr val="accent1">
              <a:lumMod val="60000"/>
              <a:lumOff val="4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3923928" y="1700808"/>
            <a:ext cx="792088" cy="216024"/>
          </a:xfrm>
          <a:prstGeom prst="rightArrow">
            <a:avLst/>
          </a:prstGeom>
          <a:solidFill>
            <a:schemeClr val="accent1">
              <a:lumMod val="75000"/>
            </a:schemeClr>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endParaRPr>
          </a:p>
        </p:txBody>
      </p:sp>
      <p:sp>
        <p:nvSpPr>
          <p:cNvPr id="25" name="TextBox 24"/>
          <p:cNvSpPr txBox="1"/>
          <p:nvPr/>
        </p:nvSpPr>
        <p:spPr>
          <a:xfrm>
            <a:off x="827584" y="6114782"/>
            <a:ext cx="5040560" cy="338554"/>
          </a:xfrm>
          <a:prstGeom prst="rect">
            <a:avLst/>
          </a:prstGeom>
          <a:noFill/>
        </p:spPr>
        <p:txBody>
          <a:bodyPr wrap="square" rtlCol="0">
            <a:spAutoFit/>
          </a:bodyPr>
          <a:lstStyle/>
          <a:p>
            <a:r>
              <a:rPr lang="ru-RU" sz="1600" dirty="0" smtClean="0">
                <a:solidFill>
                  <a:schemeClr val="accent4">
                    <a:lumMod val="50000"/>
                  </a:schemeClr>
                </a:solidFill>
              </a:rPr>
              <a:t> </a:t>
            </a:r>
            <a:endParaRPr lang="ru-RU" sz="1600" dirty="0">
              <a:solidFill>
                <a:schemeClr val="accent4">
                  <a:lumMod val="50000"/>
                </a:schemeClr>
              </a:solidFill>
            </a:endParaRPr>
          </a:p>
        </p:txBody>
      </p:sp>
      <p:pic>
        <p:nvPicPr>
          <p:cNvPr id="23" name="Рисунок 22" descr="1500x500.jpg"/>
          <p:cNvPicPr>
            <a:picLocks noChangeAspect="1"/>
          </p:cNvPicPr>
          <p:nvPr/>
        </p:nvPicPr>
        <p:blipFill>
          <a:blip r:embed="rId2" cstate="print"/>
          <a:stretch>
            <a:fillRect/>
          </a:stretch>
        </p:blipFill>
        <p:spPr>
          <a:xfrm>
            <a:off x="0" y="-27384"/>
            <a:ext cx="9144000" cy="720080"/>
          </a:xfrm>
          <a:prstGeom prst="rect">
            <a:avLst/>
          </a:prstGeom>
        </p:spPr>
      </p:pic>
      <p:sp>
        <p:nvSpPr>
          <p:cNvPr id="24" name="Прямоугольник 23"/>
          <p:cNvSpPr/>
          <p:nvPr/>
        </p:nvSpPr>
        <p:spPr>
          <a:xfrm>
            <a:off x="0" y="44624"/>
            <a:ext cx="91440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28" name="Прямоугольник 27"/>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43</a:t>
            </a:r>
            <a:endParaRPr lang="ru-RU" b="1" dirty="0">
              <a:solidFill>
                <a:schemeClr val="bg1"/>
              </a:solidFill>
            </a:endParaRPr>
          </a:p>
        </p:txBody>
      </p:sp>
      <p:sp>
        <p:nvSpPr>
          <p:cNvPr id="26" name="Заголовок 1"/>
          <p:cNvSpPr txBox="1">
            <a:spLocks/>
          </p:cNvSpPr>
          <p:nvPr/>
        </p:nvSpPr>
        <p:spPr>
          <a:xfrm>
            <a:off x="0" y="836712"/>
            <a:ext cx="9144000"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Количество избирателей</a:t>
            </a:r>
            <a:r>
              <a:rPr kumimoji="0" lang="ru-RU" sz="2000" b="0" i="0" u="none" strike="noStrike" kern="1200" cap="none" spc="0" normalizeH="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 и членов</a:t>
            </a: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 избирательных </a:t>
            </a:r>
            <a:r>
              <a:rPr kumimoji="0" lang="ru-RU" sz="2000" b="0" i="0" u="none" strike="noStrike" kern="1200" cap="none" spc="0" normalizeH="0" baseline="0" noProof="0" dirty="0" smtClean="0">
                <a:ln w="6350">
                  <a:solidFill>
                    <a:schemeClr val="accent1">
                      <a:shade val="43000"/>
                    </a:schemeClr>
                  </a:solidFill>
                </a:ln>
                <a:solidFill>
                  <a:schemeClr val="dk1"/>
                </a:solidFill>
                <a:uLnTx/>
                <a:uFillTx/>
                <a:latin typeface="+mn-lt"/>
                <a:ea typeface="Microsoft JhengHei" pitchFamily="34" charset="-120"/>
                <a:cs typeface="+mn-cs"/>
              </a:rPr>
              <a:t>комиссий</a:t>
            </a:r>
            <a:r>
              <a:rPr kumimoji="0" lang="ru-RU" sz="2000" b="0" i="0" u="none" strike="noStrike" kern="1200" cap="none" spc="0" normalizeH="0" baseline="0" noProof="0" dirty="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rPr>
              <a:t> в Российской Федерации</a:t>
            </a:r>
            <a:endParaRPr kumimoji="0" lang="ru-RU" sz="2000" b="0" i="0" u="none" strike="noStrike" kern="1200" cap="none" spc="0" normalizeH="0" baseline="0" noProof="0" dirty="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icrosoft JhengHei" pitchFamily="34" charset="-120"/>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07504" y="1484784"/>
            <a:ext cx="8928992" cy="1944216"/>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dirty="0" smtClean="0">
                <a:solidFill>
                  <a:schemeClr val="accent4">
                    <a:lumMod val="50000"/>
                  </a:schemeClr>
                </a:solidFill>
              </a:rPr>
              <a:t>Совмещение комиссиями полномочий по подготовке и проведению выборов, референдумов </a:t>
            </a:r>
            <a:r>
              <a:rPr lang="ru-RU" sz="1700" u="sng" dirty="0" smtClean="0">
                <a:solidFill>
                  <a:schemeClr val="accent4">
                    <a:lumMod val="50000"/>
                  </a:schemeClr>
                </a:solidFill>
              </a:rPr>
              <a:t>различных уровней</a:t>
            </a:r>
            <a:r>
              <a:rPr lang="ru-RU" sz="1700" dirty="0" smtClean="0">
                <a:solidFill>
                  <a:schemeClr val="accent4">
                    <a:lumMod val="50000"/>
                  </a:schemeClr>
                </a:solidFill>
              </a:rPr>
              <a:t> возможно по решению комиссии, организующей выборы, референдум на определенной территории, которое принято на основании обращения комиссии, организующей выборы, референдум на части этой территории. Совмещение комиссиями полномочий по подготовке и проведению выборов, референдумов </a:t>
            </a:r>
            <a:r>
              <a:rPr lang="ru-RU" sz="1700" u="sng" dirty="0" smtClean="0">
                <a:solidFill>
                  <a:schemeClr val="accent4">
                    <a:lumMod val="50000"/>
                  </a:schemeClr>
                </a:solidFill>
              </a:rPr>
              <a:t>одного и того же уровня </a:t>
            </a:r>
            <a:r>
              <a:rPr lang="ru-RU" sz="1700" dirty="0" smtClean="0">
                <a:solidFill>
                  <a:schemeClr val="accent4">
                    <a:lumMod val="50000"/>
                  </a:schemeClr>
                </a:solidFill>
              </a:rPr>
              <a:t>производится по решению комиссии, организующей выборы, референдумы.</a:t>
            </a:r>
            <a:endParaRPr lang="ru-RU" sz="1700" dirty="0">
              <a:solidFill>
                <a:schemeClr val="accent4">
                  <a:lumMod val="50000"/>
                </a:schemeClr>
              </a:solidFill>
            </a:endParaRPr>
          </a:p>
        </p:txBody>
      </p:sp>
      <p:sp>
        <p:nvSpPr>
          <p:cNvPr id="7" name="Скругленный прямоугольник 6"/>
          <p:cNvSpPr/>
          <p:nvPr/>
        </p:nvSpPr>
        <p:spPr>
          <a:xfrm>
            <a:off x="107504" y="3573016"/>
            <a:ext cx="8928992" cy="64807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u="sng" dirty="0" smtClean="0">
                <a:solidFill>
                  <a:schemeClr val="accent4">
                    <a:lumMod val="50000"/>
                  </a:schemeClr>
                </a:solidFill>
              </a:rPr>
              <a:t>Решения</a:t>
            </a:r>
            <a:r>
              <a:rPr lang="ru-RU" sz="1700" dirty="0" smtClean="0">
                <a:solidFill>
                  <a:schemeClr val="accent4">
                    <a:lumMod val="50000"/>
                  </a:schemeClr>
                </a:solidFill>
              </a:rPr>
              <a:t> </a:t>
            </a:r>
            <a:r>
              <a:rPr lang="ru-RU" sz="1700" u="sng" dirty="0" smtClean="0">
                <a:solidFill>
                  <a:schemeClr val="accent4">
                    <a:lumMod val="50000"/>
                  </a:schemeClr>
                </a:solidFill>
              </a:rPr>
              <a:t>вышестоящей </a:t>
            </a:r>
            <a:r>
              <a:rPr lang="ru-RU" sz="1700" dirty="0" smtClean="0">
                <a:solidFill>
                  <a:schemeClr val="accent4">
                    <a:lumMod val="50000"/>
                  </a:schemeClr>
                </a:solidFill>
              </a:rPr>
              <a:t>комиссии, принятые в пределах ее компетенции, </a:t>
            </a:r>
            <a:r>
              <a:rPr lang="ru-RU" sz="1700" u="sng" dirty="0" smtClean="0">
                <a:solidFill>
                  <a:schemeClr val="accent4">
                    <a:lumMod val="50000"/>
                  </a:schemeClr>
                </a:solidFill>
              </a:rPr>
              <a:t>обязательны</a:t>
            </a:r>
            <a:r>
              <a:rPr lang="ru-RU" sz="1700" dirty="0" smtClean="0">
                <a:solidFill>
                  <a:schemeClr val="accent4">
                    <a:lumMod val="50000"/>
                  </a:schemeClr>
                </a:solidFill>
              </a:rPr>
              <a:t> для </a:t>
            </a:r>
            <a:r>
              <a:rPr lang="ru-RU" sz="1700" u="sng" dirty="0" smtClean="0">
                <a:solidFill>
                  <a:schemeClr val="accent4">
                    <a:lumMod val="50000"/>
                  </a:schemeClr>
                </a:solidFill>
              </a:rPr>
              <a:t>нижестоящих</a:t>
            </a:r>
            <a:r>
              <a:rPr lang="ru-RU" sz="1700" dirty="0" smtClean="0">
                <a:solidFill>
                  <a:schemeClr val="accent4">
                    <a:lumMod val="50000"/>
                  </a:schemeClr>
                </a:solidFill>
              </a:rPr>
              <a:t> комиссий.</a:t>
            </a:r>
            <a:endParaRPr lang="ru-RU" sz="1700" dirty="0">
              <a:solidFill>
                <a:schemeClr val="accent4">
                  <a:lumMod val="50000"/>
                </a:schemeClr>
              </a:solidFill>
            </a:endParaRPr>
          </a:p>
        </p:txBody>
      </p:sp>
      <p:sp>
        <p:nvSpPr>
          <p:cNvPr id="10" name="Скругленный прямоугольник 9"/>
          <p:cNvSpPr/>
          <p:nvPr/>
        </p:nvSpPr>
        <p:spPr>
          <a:xfrm>
            <a:off x="107504" y="4365104"/>
            <a:ext cx="8928992" cy="208823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dirty="0" smtClean="0">
                <a:solidFill>
                  <a:schemeClr val="accent4">
                    <a:lumMod val="50000"/>
                  </a:schemeClr>
                </a:solidFill>
              </a:rPr>
              <a:t>Решение комиссии, </a:t>
            </a:r>
            <a:r>
              <a:rPr lang="ru-RU" sz="1700" u="sng" dirty="0" smtClean="0">
                <a:solidFill>
                  <a:schemeClr val="accent4">
                    <a:lumMod val="50000"/>
                  </a:schemeClr>
                </a:solidFill>
              </a:rPr>
              <a:t>противоречащее закону</a:t>
            </a:r>
            <a:r>
              <a:rPr lang="ru-RU" sz="1700" dirty="0" smtClean="0">
                <a:solidFill>
                  <a:schemeClr val="accent4">
                    <a:lumMod val="50000"/>
                  </a:schemeClr>
                </a:solidFill>
              </a:rPr>
              <a:t> либо принятое с </a:t>
            </a:r>
            <a:r>
              <a:rPr lang="ru-RU" sz="1700" u="sng" dirty="0" smtClean="0">
                <a:solidFill>
                  <a:schemeClr val="accent4">
                    <a:lumMod val="50000"/>
                  </a:schemeClr>
                </a:solidFill>
              </a:rPr>
              <a:t>превышением</a:t>
            </a:r>
            <a:r>
              <a:rPr lang="ru-RU" sz="1700" dirty="0" smtClean="0">
                <a:solidFill>
                  <a:schemeClr val="accent4">
                    <a:lumMod val="50000"/>
                  </a:schemeClr>
                </a:solidFill>
              </a:rPr>
              <a:t> установленной </a:t>
            </a:r>
            <a:r>
              <a:rPr lang="ru-RU" sz="1700" u="sng" dirty="0" smtClean="0">
                <a:solidFill>
                  <a:schemeClr val="accent4">
                    <a:lumMod val="50000"/>
                  </a:schemeClr>
                </a:solidFill>
              </a:rPr>
              <a:t>компетенции</a:t>
            </a:r>
            <a:r>
              <a:rPr lang="ru-RU" sz="1700" dirty="0" smtClean="0">
                <a:solidFill>
                  <a:schemeClr val="accent4">
                    <a:lumMod val="50000"/>
                  </a:schemeClr>
                </a:solidFill>
              </a:rPr>
              <a:t>, подлежит отмене </a:t>
            </a:r>
            <a:r>
              <a:rPr lang="ru-RU" sz="1700" u="sng" dirty="0" smtClean="0">
                <a:solidFill>
                  <a:schemeClr val="accent4">
                    <a:lumMod val="50000"/>
                  </a:schemeClr>
                </a:solidFill>
              </a:rPr>
              <a:t>вышестоящей комиссией</a:t>
            </a:r>
            <a:r>
              <a:rPr lang="ru-RU" sz="1700" dirty="0" smtClean="0">
                <a:solidFill>
                  <a:schemeClr val="accent4">
                    <a:lumMod val="50000"/>
                  </a:schemeClr>
                </a:solidFill>
              </a:rPr>
              <a:t> или </a:t>
            </a:r>
            <a:r>
              <a:rPr lang="ru-RU" sz="1700" u="sng" dirty="0" smtClean="0">
                <a:solidFill>
                  <a:schemeClr val="accent4">
                    <a:lumMod val="50000"/>
                  </a:schemeClr>
                </a:solidFill>
              </a:rPr>
              <a:t>судом</a:t>
            </a:r>
            <a:r>
              <a:rPr lang="ru-RU" sz="1700" dirty="0" smtClean="0">
                <a:solidFill>
                  <a:schemeClr val="accent4">
                    <a:lumMod val="50000"/>
                  </a:schemeClr>
                </a:solidFill>
              </a:rPr>
              <a:t>. При этом вышестоящая комиссия вправе принять решение по существу вопроса или направить нижестоящей комиссии, решение которой было отменено, соответствующие материалы на повторное рассмотрение. В случае, если нижестоящая комиссия повторно не рассмотрит вопрос, решение по существу данного вопроса вправе принять вышестоящая комиссия.</a:t>
            </a:r>
            <a:endParaRPr lang="ru-RU" sz="1700" dirty="0">
              <a:solidFill>
                <a:schemeClr val="accent4">
                  <a:lumMod val="50000"/>
                </a:schemeClr>
              </a:solidFill>
            </a:endParaRPr>
          </a:p>
        </p:txBody>
      </p:sp>
      <p:sp>
        <p:nvSpPr>
          <p:cNvPr id="8" name="Прямоугольник 7"/>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44</a:t>
            </a:r>
            <a:endParaRPr lang="ru-RU" b="1" dirty="0">
              <a:solidFill>
                <a:schemeClr val="bg1"/>
              </a:solidFill>
            </a:endParaRPr>
          </a:p>
        </p:txBody>
      </p:sp>
      <p:pic>
        <p:nvPicPr>
          <p:cNvPr id="9" name="Рисунок 8" descr="1500x500.jpg"/>
          <p:cNvPicPr>
            <a:picLocks noChangeAspect="1"/>
          </p:cNvPicPr>
          <p:nvPr/>
        </p:nvPicPr>
        <p:blipFill>
          <a:blip r:embed="rId2" cstate="print"/>
          <a:stretch>
            <a:fillRect/>
          </a:stretch>
        </p:blipFill>
        <p:spPr>
          <a:xfrm>
            <a:off x="0" y="0"/>
            <a:ext cx="9144000" cy="692696"/>
          </a:xfrm>
          <a:prstGeom prst="rect">
            <a:avLst/>
          </a:prstGeom>
        </p:spPr>
      </p:pic>
      <p:sp>
        <p:nvSpPr>
          <p:cNvPr id="11" name="Прямоугольник 10"/>
          <p:cNvSpPr/>
          <p:nvPr/>
        </p:nvSpPr>
        <p:spPr>
          <a:xfrm>
            <a:off x="179512" y="116632"/>
            <a:ext cx="87849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2" name="Заголовок 1"/>
          <p:cNvSpPr txBox="1">
            <a:spLocks/>
          </p:cNvSpPr>
          <p:nvPr/>
        </p:nvSpPr>
        <p:spPr>
          <a:xfrm>
            <a:off x="0" y="764704"/>
            <a:ext cx="9144000"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sz="2000" b="1" dirty="0" smtClean="0">
                <a:solidFill>
                  <a:schemeClr val="accent1">
                    <a:lumMod val="50000"/>
                  </a:schemeClr>
                </a:solidFill>
              </a:rPr>
              <a:t>Система избирательных комиссий в Российской Федерации</a:t>
            </a:r>
          </a:p>
          <a:p>
            <a:pPr algn="ctr"/>
            <a:r>
              <a:rPr lang="ru-RU" sz="2000" b="1" dirty="0" smtClean="0">
                <a:solidFill>
                  <a:schemeClr val="accent1">
                    <a:lumMod val="50000"/>
                  </a:schemeClr>
                </a:solidFill>
              </a:rPr>
              <a:t> </a:t>
            </a:r>
            <a:r>
              <a:rPr lang="ru-RU" sz="2000" b="1" dirty="0" smtClean="0">
                <a:solidFill>
                  <a:schemeClr val="accent1">
                    <a:lumMod val="50000"/>
                  </a:schemeClr>
                </a:solidFill>
                <a:ea typeface="Microsoft JhengHei" pitchFamily="34" charset="-120"/>
              </a:rPr>
              <a:t>(пп.9 - 11  ст.20  67-ФЗ от 12.06.2002)</a:t>
            </a:r>
            <a:endParaRPr lang="ru-RU" sz="2000" b="1" dirty="0" smtClean="0">
              <a:solidFill>
                <a:schemeClr val="accent1">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91680" y="2492896"/>
            <a:ext cx="7200800" cy="1008112"/>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ru-RU" sz="2000" dirty="0" smtClean="0">
                <a:solidFill>
                  <a:schemeClr val="accent4">
                    <a:lumMod val="50000"/>
                  </a:schemeClr>
                </a:solidFill>
              </a:rPr>
              <a:t>«Комиссии в пределах своей компетенции</a:t>
            </a:r>
            <a:r>
              <a:rPr lang="ru-RU" sz="2000" dirty="0" smtClean="0"/>
              <a:t> </a:t>
            </a:r>
            <a:r>
              <a:rPr lang="ru-RU" sz="2000" b="1" u="sng" dirty="0" smtClean="0">
                <a:solidFill>
                  <a:schemeClr val="accent2">
                    <a:lumMod val="50000"/>
                  </a:schemeClr>
                </a:solidFill>
              </a:rPr>
              <a:t>независимы</a:t>
            </a:r>
            <a:r>
              <a:rPr lang="ru-RU" sz="2000" dirty="0" smtClean="0"/>
              <a:t> </a:t>
            </a:r>
            <a:r>
              <a:rPr lang="ru-RU" sz="2000" dirty="0" smtClean="0">
                <a:solidFill>
                  <a:schemeClr val="accent4">
                    <a:lumMod val="50000"/>
                  </a:schemeClr>
                </a:solidFill>
              </a:rPr>
              <a:t>от органов  государственной власти и органов местного самоуправления».</a:t>
            </a:r>
            <a:endParaRPr lang="ru-RU" sz="2000" dirty="0">
              <a:solidFill>
                <a:schemeClr val="accent4">
                  <a:lumMod val="50000"/>
                </a:schemeClr>
              </a:solidFill>
            </a:endParaRPr>
          </a:p>
        </p:txBody>
      </p:sp>
      <p:pic>
        <p:nvPicPr>
          <p:cNvPr id="1026" name="Picture 2" descr="http://eurofitclub.ru/wp-content/images/2017/03/e8b5f56626adbe1d862b5e3f2651f322.jpg"/>
          <p:cNvPicPr>
            <a:picLocks noChangeAspect="1" noChangeArrowheads="1"/>
          </p:cNvPicPr>
          <p:nvPr/>
        </p:nvPicPr>
        <p:blipFill>
          <a:blip r:embed="rId2" cstate="print"/>
          <a:srcRect/>
          <a:stretch>
            <a:fillRect/>
          </a:stretch>
        </p:blipFill>
        <p:spPr bwMode="auto">
          <a:xfrm>
            <a:off x="179512" y="2204864"/>
            <a:ext cx="1512168" cy="1368152"/>
          </a:xfrm>
          <a:prstGeom prst="rect">
            <a:avLst/>
          </a:prstGeom>
          <a:noFill/>
        </p:spPr>
      </p:pic>
      <p:sp>
        <p:nvSpPr>
          <p:cNvPr id="7" name="Прямоугольник 6"/>
          <p:cNvSpPr/>
          <p:nvPr/>
        </p:nvSpPr>
        <p:spPr>
          <a:xfrm>
            <a:off x="395536" y="3789040"/>
            <a:ext cx="8496944" cy="2448272"/>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ru-RU" sz="2000" b="1" dirty="0" smtClean="0">
                <a:solidFill>
                  <a:schemeClr val="accent4">
                    <a:lumMod val="50000"/>
                  </a:schemeClr>
                </a:solidFill>
              </a:rPr>
              <a:t>«</a:t>
            </a:r>
            <a:r>
              <a:rPr lang="ru-RU" sz="2000" b="1" u="sng" dirty="0" smtClean="0">
                <a:solidFill>
                  <a:schemeClr val="accent2">
                    <a:lumMod val="50000"/>
                  </a:schemeClr>
                </a:solidFill>
              </a:rPr>
              <a:t>Решения</a:t>
            </a:r>
            <a:r>
              <a:rPr lang="ru-RU" sz="2000" b="1" dirty="0" smtClean="0"/>
              <a:t> </a:t>
            </a:r>
            <a:r>
              <a:rPr lang="ru-RU" sz="2000" dirty="0" smtClean="0">
                <a:solidFill>
                  <a:schemeClr val="accent4">
                    <a:lumMod val="50000"/>
                  </a:schemeClr>
                </a:solidFill>
              </a:rPr>
              <a:t>и иные акты комиссий, принятые в пределах их компетенции,</a:t>
            </a:r>
            <a:r>
              <a:rPr lang="ru-RU" sz="2000" b="1" dirty="0" smtClean="0">
                <a:solidFill>
                  <a:schemeClr val="accent4">
                    <a:lumMod val="50000"/>
                  </a:schemeClr>
                </a:solidFill>
              </a:rPr>
              <a:t> </a:t>
            </a:r>
            <a:r>
              <a:rPr lang="ru-RU" sz="2000" b="1" u="sng" dirty="0" smtClean="0">
                <a:solidFill>
                  <a:schemeClr val="accent2">
                    <a:lumMod val="50000"/>
                  </a:schemeClr>
                </a:solidFill>
              </a:rPr>
              <a:t>обязательны</a:t>
            </a:r>
            <a:r>
              <a:rPr lang="ru-RU" sz="2000" b="1" dirty="0" smtClean="0"/>
              <a:t> </a:t>
            </a:r>
            <a:r>
              <a:rPr lang="ru-RU" sz="2000" dirty="0" smtClean="0">
                <a:solidFill>
                  <a:schemeClr val="accent4">
                    <a:lumMod val="50000"/>
                  </a:schemeClr>
                </a:solidFill>
              </a:rPr>
              <a:t>для федеральных органов исполнительной власти, органов исполнительной власти субъектов Российской Федерации, государственных учреждений, органов местного самоуправления, кандидатов, избирательных объединений, общественных объединений, организаций, должностных лиц, избирателей и участников референдума. Решения и иные акты комиссий</a:t>
            </a:r>
            <a:r>
              <a:rPr lang="ru-RU" sz="2000" b="1" dirty="0" smtClean="0">
                <a:solidFill>
                  <a:schemeClr val="tx1"/>
                </a:solidFill>
              </a:rPr>
              <a:t> </a:t>
            </a:r>
            <a:r>
              <a:rPr lang="ru-RU" sz="2000" b="1" u="sng" dirty="0" smtClean="0">
                <a:solidFill>
                  <a:schemeClr val="accent2">
                    <a:lumMod val="50000"/>
                  </a:schemeClr>
                </a:solidFill>
              </a:rPr>
              <a:t>не подлежат государственной регистрации</a:t>
            </a:r>
            <a:r>
              <a:rPr lang="ru-RU" sz="2000" b="1" dirty="0" smtClean="0">
                <a:solidFill>
                  <a:schemeClr val="accent4">
                    <a:lumMod val="50000"/>
                  </a:schemeClr>
                </a:solidFill>
              </a:rPr>
              <a:t>».</a:t>
            </a:r>
            <a:endParaRPr lang="ru-RU" sz="2000" b="1" dirty="0">
              <a:solidFill>
                <a:schemeClr val="accent4">
                  <a:lumMod val="50000"/>
                </a:schemeClr>
              </a:solidFill>
            </a:endParaRPr>
          </a:p>
        </p:txBody>
      </p:sp>
      <p:sp>
        <p:nvSpPr>
          <p:cNvPr id="8" name="Заголовок 1"/>
          <p:cNvSpPr>
            <a:spLocks noGrp="1"/>
          </p:cNvSpPr>
          <p:nvPr>
            <p:ph type="ctrTitle"/>
          </p:nvPr>
        </p:nvSpPr>
        <p:spPr>
          <a:xfrm>
            <a:off x="179512" y="1556792"/>
            <a:ext cx="8748464" cy="504056"/>
          </a:xfrm>
          <a:solidFill>
            <a:srgbClr val="FFCC00"/>
          </a:solidFill>
        </p:spPr>
        <p:style>
          <a:lnRef idx="1">
            <a:schemeClr val="dk1"/>
          </a:lnRef>
          <a:fillRef idx="2">
            <a:schemeClr val="dk1"/>
          </a:fillRef>
          <a:effectRef idx="1">
            <a:schemeClr val="dk1"/>
          </a:effectRef>
          <a:fontRef idx="minor">
            <a:schemeClr val="dk1"/>
          </a:fontRef>
        </p:style>
        <p:txBody>
          <a:bodyPr anchor="ctr">
            <a:noAutofit/>
          </a:bodyPr>
          <a:lstStyle/>
          <a:p>
            <a:pPr marL="0" algn="just"/>
            <a:r>
              <a:rPr lang="ru-RU" sz="1600" dirty="0" smtClean="0">
                <a:solidFill>
                  <a:schemeClr val="accent4">
                    <a:lumMod val="50000"/>
                  </a:schemeClr>
                </a:solidFill>
              </a:rPr>
              <a:t>Федеральный закон от 12.06.2002 N 67-ФЗ «Об основных гарантиях избирательных прав и права на участие в референдуме граждан Российской Федерации»:</a:t>
            </a:r>
            <a:endParaRPr lang="ru-RU" sz="1600" b="1" dirty="0" smtClean="0">
              <a:solidFill>
                <a:schemeClr val="accent4">
                  <a:lumMod val="50000"/>
                </a:schemeClr>
              </a:solidFill>
            </a:endParaRPr>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45</a:t>
            </a:r>
            <a:endParaRPr lang="ru-RU" b="1" dirty="0">
              <a:solidFill>
                <a:schemeClr val="bg1"/>
              </a:solidFill>
            </a:endParaRPr>
          </a:p>
        </p:txBody>
      </p:sp>
      <p:pic>
        <p:nvPicPr>
          <p:cNvPr id="10" name="Рисунок 9" descr="1500x500.jpg"/>
          <p:cNvPicPr>
            <a:picLocks noChangeAspect="1"/>
          </p:cNvPicPr>
          <p:nvPr/>
        </p:nvPicPr>
        <p:blipFill>
          <a:blip r:embed="rId3" cstate="print"/>
          <a:stretch>
            <a:fillRect/>
          </a:stretch>
        </p:blipFill>
        <p:spPr>
          <a:xfrm>
            <a:off x="0" y="0"/>
            <a:ext cx="9144000" cy="764704"/>
          </a:xfrm>
          <a:prstGeom prst="rect">
            <a:avLst/>
          </a:prstGeom>
        </p:spPr>
      </p:pic>
      <p:sp>
        <p:nvSpPr>
          <p:cNvPr id="13" name="Прямоугольник 12"/>
          <p:cNvSpPr/>
          <p:nvPr/>
        </p:nvSpPr>
        <p:spPr>
          <a:xfrm>
            <a:off x="395536" y="116632"/>
            <a:ext cx="83529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1" name="Заголовок 1"/>
          <p:cNvSpPr txBox="1">
            <a:spLocks/>
          </p:cNvSpPr>
          <p:nvPr/>
        </p:nvSpPr>
        <p:spPr>
          <a:xfrm>
            <a:off x="0" y="908720"/>
            <a:ext cx="9144000"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sz="2000" b="1" dirty="0" smtClean="0">
                <a:solidFill>
                  <a:schemeClr val="accent1">
                    <a:lumMod val="50000"/>
                  </a:schemeClr>
                </a:solidFill>
              </a:rPr>
              <a:t>Гарантии деятельности избирательных комиссий: </a:t>
            </a:r>
          </a:p>
          <a:p>
            <a:pPr algn="ctr"/>
            <a:r>
              <a:rPr lang="ru-RU" sz="2000" b="1" dirty="0" smtClean="0">
                <a:solidFill>
                  <a:schemeClr val="accent1">
                    <a:lumMod val="50000"/>
                  </a:schemeClr>
                </a:solidFill>
              </a:rPr>
              <a:t>независимость и обязательность решений</a:t>
            </a:r>
          </a:p>
        </p:txBody>
      </p:sp>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6732240" y="1700808"/>
            <a:ext cx="2016224" cy="1152128"/>
          </a:xfrm>
          <a:prstGeom prst="ellipse">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ЦИК России</a:t>
            </a:r>
            <a:endParaRPr lang="ru-RU" sz="2000" b="1" dirty="0">
              <a:solidFill>
                <a:schemeClr val="bg1"/>
              </a:solidFill>
            </a:endParaRPr>
          </a:p>
        </p:txBody>
      </p:sp>
      <p:sp>
        <p:nvSpPr>
          <p:cNvPr id="10" name="Скругленный прямоугольник 9"/>
          <p:cNvSpPr/>
          <p:nvPr/>
        </p:nvSpPr>
        <p:spPr>
          <a:xfrm>
            <a:off x="323528" y="1772816"/>
            <a:ext cx="2808312" cy="936104"/>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4">
                    <a:lumMod val="50000"/>
                  </a:schemeClr>
                </a:solidFill>
              </a:rPr>
              <a:t>Бюджет</a:t>
            </a:r>
          </a:p>
          <a:p>
            <a:pPr algn="ctr"/>
            <a:r>
              <a:rPr lang="ru-RU" sz="2000" dirty="0" smtClean="0">
                <a:solidFill>
                  <a:schemeClr val="accent4">
                    <a:lumMod val="50000"/>
                  </a:schemeClr>
                </a:solidFill>
              </a:rPr>
              <a:t>Российской Федерации</a:t>
            </a:r>
            <a:endParaRPr lang="ru-RU" sz="2000" dirty="0">
              <a:solidFill>
                <a:schemeClr val="accent4">
                  <a:lumMod val="50000"/>
                </a:schemeClr>
              </a:solidFill>
            </a:endParaRPr>
          </a:p>
        </p:txBody>
      </p:sp>
      <p:sp>
        <p:nvSpPr>
          <p:cNvPr id="11" name="Овал 10"/>
          <p:cNvSpPr/>
          <p:nvPr/>
        </p:nvSpPr>
        <p:spPr>
          <a:xfrm>
            <a:off x="6804248" y="3068960"/>
            <a:ext cx="2088232" cy="1224136"/>
          </a:xfrm>
          <a:prstGeom prst="ellipse">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Избирком субъекта РФ</a:t>
            </a:r>
            <a:endParaRPr lang="ru-RU" sz="2000" dirty="0" smtClean="0">
              <a:solidFill>
                <a:schemeClr val="bg1"/>
              </a:solidFill>
            </a:endParaRPr>
          </a:p>
        </p:txBody>
      </p:sp>
      <p:sp>
        <p:nvSpPr>
          <p:cNvPr id="12" name="Скругленный прямоугольник 11"/>
          <p:cNvSpPr/>
          <p:nvPr/>
        </p:nvSpPr>
        <p:spPr>
          <a:xfrm>
            <a:off x="323528" y="2996952"/>
            <a:ext cx="2880320" cy="1008112"/>
          </a:xfrm>
          <a:prstGeom prst="round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4">
                    <a:lumMod val="50000"/>
                  </a:schemeClr>
                </a:solidFill>
              </a:rPr>
              <a:t>Бюджет субъекта </a:t>
            </a:r>
          </a:p>
          <a:p>
            <a:pPr algn="ctr"/>
            <a:r>
              <a:rPr lang="ru-RU" sz="2000" dirty="0" smtClean="0">
                <a:solidFill>
                  <a:schemeClr val="accent4">
                    <a:lumMod val="50000"/>
                  </a:schemeClr>
                </a:solidFill>
              </a:rPr>
              <a:t>Российской Федерации</a:t>
            </a:r>
            <a:endParaRPr lang="ru-RU" sz="2000" dirty="0">
              <a:solidFill>
                <a:schemeClr val="accent4">
                  <a:lumMod val="50000"/>
                </a:schemeClr>
              </a:solidFill>
            </a:endParaRPr>
          </a:p>
        </p:txBody>
      </p:sp>
      <p:sp>
        <p:nvSpPr>
          <p:cNvPr id="13" name="Стрелка вправо 12"/>
          <p:cNvSpPr/>
          <p:nvPr/>
        </p:nvSpPr>
        <p:spPr>
          <a:xfrm>
            <a:off x="3312224" y="2060848"/>
            <a:ext cx="3276000" cy="288000"/>
          </a:xfrm>
          <a:prstGeom prst="rightArrow">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3419872" y="3501008"/>
            <a:ext cx="3240360" cy="288032"/>
          </a:xfrm>
          <a:prstGeom prst="rightArrow">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797208">
            <a:off x="3264455" y="2675950"/>
            <a:ext cx="3389195" cy="295535"/>
          </a:xfrm>
          <a:prstGeom prst="rightArrow">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539552" y="4708882"/>
            <a:ext cx="8352928" cy="1600438"/>
          </a:xfrm>
          <a:prstGeom prst="rect">
            <a:avLst/>
          </a:prstGeom>
          <a:noFill/>
        </p:spPr>
        <p:txBody>
          <a:bodyPr wrap="square" rtlCol="0">
            <a:spAutoFit/>
          </a:bodyPr>
          <a:lstStyle/>
          <a:p>
            <a:pPr algn="just"/>
            <a:r>
              <a:rPr lang="ru-RU" sz="2000" dirty="0" smtClean="0">
                <a:solidFill>
                  <a:schemeClr val="accent4">
                    <a:lumMod val="50000"/>
                  </a:schemeClr>
                </a:solidFill>
              </a:rPr>
              <a:t>Все члены ЦИК России, а также руководство избиркомов всех 85 субъектов Российской Федерации работают </a:t>
            </a:r>
            <a:r>
              <a:rPr lang="ru-RU" sz="2000" b="1" dirty="0" smtClean="0">
                <a:solidFill>
                  <a:schemeClr val="accent4">
                    <a:lumMod val="50000"/>
                  </a:schemeClr>
                </a:solidFill>
              </a:rPr>
              <a:t>на постоянной (штатной) основе</a:t>
            </a:r>
            <a:r>
              <a:rPr lang="ru-RU" sz="2000" dirty="0" smtClean="0">
                <a:solidFill>
                  <a:schemeClr val="accent4">
                    <a:lumMod val="50000"/>
                  </a:schemeClr>
                </a:solidFill>
              </a:rPr>
              <a:t>. </a:t>
            </a:r>
          </a:p>
          <a:p>
            <a:pPr algn="just"/>
            <a:endParaRPr lang="ru-RU" dirty="0">
              <a:solidFill>
                <a:schemeClr val="accent4">
                  <a:lumMod val="50000"/>
                </a:schemeClr>
              </a:solidFill>
            </a:endParaRPr>
          </a:p>
          <a:p>
            <a:pPr algn="just"/>
            <a:r>
              <a:rPr lang="ru-RU" sz="2000" dirty="0" smtClean="0">
                <a:solidFill>
                  <a:schemeClr val="accent4">
                    <a:lumMod val="50000"/>
                  </a:schemeClr>
                </a:solidFill>
              </a:rPr>
              <a:t>Имущество, необходимое для исполнения полномочий, передается избирательным комиссиям  </a:t>
            </a:r>
            <a:r>
              <a:rPr lang="ru-RU" sz="2000" b="1" dirty="0" smtClean="0">
                <a:solidFill>
                  <a:schemeClr val="accent4">
                    <a:lumMod val="50000"/>
                  </a:schemeClr>
                </a:solidFill>
              </a:rPr>
              <a:t>безвозмездно.</a:t>
            </a:r>
            <a:endParaRPr lang="ru-RU" sz="2000" dirty="0">
              <a:solidFill>
                <a:schemeClr val="accent4">
                  <a:lumMod val="50000"/>
                </a:schemeClr>
              </a:solidFill>
            </a:endParaRPr>
          </a:p>
        </p:txBody>
      </p:sp>
      <p:sp>
        <p:nvSpPr>
          <p:cNvPr id="17" name="TextBox 16"/>
          <p:cNvSpPr txBox="1"/>
          <p:nvPr/>
        </p:nvSpPr>
        <p:spPr>
          <a:xfrm>
            <a:off x="3779912" y="1804174"/>
            <a:ext cx="2592288" cy="369332"/>
          </a:xfrm>
          <a:prstGeom prst="rect">
            <a:avLst/>
          </a:prstGeom>
          <a:noFill/>
        </p:spPr>
        <p:txBody>
          <a:bodyPr wrap="square" rtlCol="0" anchor="ctr" anchorCtr="0">
            <a:spAutoFit/>
          </a:bodyPr>
          <a:lstStyle/>
          <a:p>
            <a:pPr algn="ctr"/>
            <a:r>
              <a:rPr lang="ru-RU" dirty="0" smtClean="0">
                <a:solidFill>
                  <a:schemeClr val="accent4">
                    <a:lumMod val="50000"/>
                  </a:schemeClr>
                </a:solidFill>
              </a:rPr>
              <a:t>финансирование</a:t>
            </a:r>
            <a:endParaRPr lang="ru-RU" dirty="0">
              <a:solidFill>
                <a:schemeClr val="accent4">
                  <a:lumMod val="50000"/>
                </a:schemeClr>
              </a:solidFill>
            </a:endParaRPr>
          </a:p>
        </p:txBody>
      </p:sp>
      <p:sp>
        <p:nvSpPr>
          <p:cNvPr id="18" name="Прямоугольник 17"/>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46</a:t>
            </a:r>
            <a:endParaRPr lang="ru-RU" b="1" dirty="0">
              <a:solidFill>
                <a:schemeClr val="bg1"/>
              </a:solidFill>
            </a:endParaRPr>
          </a:p>
        </p:txBody>
      </p:sp>
      <p:pic>
        <p:nvPicPr>
          <p:cNvPr id="20" name="Рисунок 19" descr="1500x500.jpg"/>
          <p:cNvPicPr>
            <a:picLocks noChangeAspect="1"/>
          </p:cNvPicPr>
          <p:nvPr/>
        </p:nvPicPr>
        <p:blipFill>
          <a:blip r:embed="rId2" cstate="print"/>
          <a:stretch>
            <a:fillRect/>
          </a:stretch>
        </p:blipFill>
        <p:spPr>
          <a:xfrm>
            <a:off x="0" y="0"/>
            <a:ext cx="9144000" cy="764704"/>
          </a:xfrm>
          <a:prstGeom prst="rect">
            <a:avLst/>
          </a:prstGeom>
        </p:spPr>
      </p:pic>
      <p:sp>
        <p:nvSpPr>
          <p:cNvPr id="21" name="Прямоугольник 20"/>
          <p:cNvSpPr/>
          <p:nvPr/>
        </p:nvSpPr>
        <p:spPr>
          <a:xfrm>
            <a:off x="395536" y="44624"/>
            <a:ext cx="83529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9" name="Заголовок 1"/>
          <p:cNvSpPr txBox="1">
            <a:spLocks/>
          </p:cNvSpPr>
          <p:nvPr/>
        </p:nvSpPr>
        <p:spPr>
          <a:xfrm>
            <a:off x="323528" y="980728"/>
            <a:ext cx="8496944"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sz="2200" b="1" dirty="0" smtClean="0">
                <a:solidFill>
                  <a:schemeClr val="accent4">
                    <a:lumMod val="50000"/>
                  </a:schemeClr>
                </a:solidFill>
              </a:rPr>
              <a:t>Финансовые и материально-технические гарантии деятельности избирательных комиссий</a:t>
            </a:r>
          </a:p>
        </p:txBody>
      </p:sp>
    </p:spTree>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ctrTitle"/>
          </p:nvPr>
        </p:nvSpPr>
        <p:spPr>
          <a:xfrm>
            <a:off x="683568" y="1556792"/>
            <a:ext cx="8208912" cy="216024"/>
          </a:xfrm>
          <a:noFill/>
          <a:ln>
            <a:noFill/>
          </a:ln>
        </p:spPr>
        <p:style>
          <a:lnRef idx="1">
            <a:schemeClr val="dk1"/>
          </a:lnRef>
          <a:fillRef idx="2">
            <a:schemeClr val="dk1"/>
          </a:fillRef>
          <a:effectRef idx="1">
            <a:schemeClr val="dk1"/>
          </a:effectRef>
          <a:fontRef idx="minor">
            <a:schemeClr val="dk1"/>
          </a:fontRef>
        </p:style>
        <p:txBody>
          <a:bodyPr anchor="ctr">
            <a:noAutofit/>
          </a:bodyPr>
          <a:lstStyle/>
          <a:p>
            <a:pPr marL="0" algn="ctr"/>
            <a:r>
              <a:rPr lang="ru-RU" sz="1800" dirty="0" smtClean="0">
                <a:ea typeface="Microsoft JhengHei" pitchFamily="34" charset="-120"/>
              </a:rPr>
              <a:t>Законодательство о выборах в Российской Федерации</a:t>
            </a:r>
            <a:endParaRPr lang="ru-RU" sz="1800" dirty="0">
              <a:ea typeface="Microsoft JhengHei" pitchFamily="34" charset="-120"/>
            </a:endParaRPr>
          </a:p>
        </p:txBody>
      </p:sp>
      <p:graphicFrame>
        <p:nvGraphicFramePr>
          <p:cNvPr id="19" name="Таблица 18"/>
          <p:cNvGraphicFramePr>
            <a:graphicFrameLocks noGrp="1"/>
          </p:cNvGraphicFramePr>
          <p:nvPr/>
        </p:nvGraphicFramePr>
        <p:xfrm>
          <a:off x="395536" y="1976501"/>
          <a:ext cx="8568952" cy="4476835"/>
        </p:xfrm>
        <a:graphic>
          <a:graphicData uri="http://schemas.openxmlformats.org/drawingml/2006/table">
            <a:tbl>
              <a:tblPr firstRow="1" bandRow="1">
                <a:tableStyleId>{16D9F66E-5EB9-4882-86FB-DCBF35E3C3E4}</a:tableStyleId>
              </a:tblPr>
              <a:tblGrid>
                <a:gridCol w="4284476"/>
                <a:gridCol w="4284476"/>
              </a:tblGrid>
              <a:tr h="574612">
                <a:tc>
                  <a:txBody>
                    <a:bodyPr/>
                    <a:lstStyle/>
                    <a:p>
                      <a:pPr algn="ctr"/>
                      <a:r>
                        <a:rPr lang="ru-RU" dirty="0" smtClean="0"/>
                        <a:t>Федеральное законодательство</a:t>
                      </a:r>
                      <a:endParaRPr lang="ru-RU" dirty="0"/>
                    </a:p>
                  </a:txBody>
                  <a:tcPr/>
                </a:tc>
                <a:tc>
                  <a:txBody>
                    <a:bodyPr/>
                    <a:lstStyle/>
                    <a:p>
                      <a:pPr algn="ctr"/>
                      <a:r>
                        <a:rPr lang="ru-RU" dirty="0" smtClean="0"/>
                        <a:t>Законодательство субъекта РФ</a:t>
                      </a:r>
                    </a:p>
                    <a:p>
                      <a:pPr algn="ctr"/>
                      <a:r>
                        <a:rPr lang="ru-RU" sz="1400" dirty="0" smtClean="0"/>
                        <a:t>(на примере Сахалинской области)</a:t>
                      </a:r>
                      <a:endParaRPr lang="ru-RU" sz="1400" b="1" i="1" dirty="0"/>
                    </a:p>
                  </a:txBody>
                  <a:tcPr/>
                </a:tc>
              </a:tr>
              <a:tr h="998009">
                <a:tc>
                  <a:txBody>
                    <a:bodyPr/>
                    <a:lstStyle/>
                    <a:p>
                      <a:pPr algn="just"/>
                      <a:r>
                        <a:rPr lang="ru-RU" sz="1400" dirty="0" smtClean="0"/>
                        <a:t>Федеральный закон от 12 июня 2002 года  № 67-ФЗ «Об основных гарантиях избирательных прав и права на участие в референдуме граждан Российской Федерации»</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Закон Сахалинской области от 11 апреля 2008 года N 26-ЗО  «Об избирательных комиссиях, комиссиях референдума в Сахалинской области»</a:t>
                      </a:r>
                    </a:p>
                    <a:p>
                      <a:endParaRPr lang="ru-RU" dirty="0"/>
                    </a:p>
                  </a:txBody>
                  <a:tcPr/>
                </a:tc>
              </a:tr>
              <a:tr h="847935">
                <a:tc>
                  <a:txBody>
                    <a:bodyPr/>
                    <a:lstStyle/>
                    <a:p>
                      <a:pPr algn="just"/>
                      <a:r>
                        <a:rPr lang="ru-RU" sz="1400" dirty="0" smtClean="0"/>
                        <a:t>Федеральный закон от 10 января 2003 года       №19-ФЗ «О выборах Президента Российской Федерации»</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Закон   Сахалинской   области  от 27 июня 2012 года N 49-ЗО   «О выборах губернатора Сахалинской области»</a:t>
                      </a:r>
                      <a:endParaRPr lang="ru-RU" dirty="0"/>
                    </a:p>
                  </a:txBody>
                  <a:tcPr anchor="ctr"/>
                </a:tc>
              </a:tr>
              <a:tr h="961365">
                <a:tc>
                  <a:txBody>
                    <a:bodyPr/>
                    <a:lstStyle/>
                    <a:p>
                      <a:pPr algn="just"/>
                      <a:r>
                        <a:rPr lang="ru-RU" sz="1400" dirty="0" smtClean="0"/>
                        <a:t>Федеральный закон от 22 февраля 2014 года № 20-ФЗ «О выборах депутатов Государственной Думы Федерального Собрания Российской Федерации»</a:t>
                      </a:r>
                      <a:endParaRPr lang="ru-RU" sz="1400" dirty="0"/>
                    </a:p>
                  </a:txBody>
                  <a:tcPr/>
                </a:tc>
                <a:tc>
                  <a:txBody>
                    <a:bodyPr/>
                    <a:lstStyle/>
                    <a:p>
                      <a:pPr algn="l"/>
                      <a:r>
                        <a:rPr kumimoji="0" lang="ru-RU" sz="1400" kern="1200" dirty="0" smtClean="0"/>
                        <a:t>Закон   Сахалинской области от</a:t>
                      </a:r>
                      <a:r>
                        <a:rPr kumimoji="0" lang="ru-RU" sz="1400" kern="1200" baseline="0" dirty="0" smtClean="0"/>
                        <a:t> </a:t>
                      </a:r>
                      <a:r>
                        <a:rPr kumimoji="0" lang="ru-RU" sz="1400" kern="1200" dirty="0" smtClean="0"/>
                        <a:t>10 апреля      2008 года N 22-ЗО  «О выборах</a:t>
                      </a:r>
                      <a:r>
                        <a:rPr kumimoji="0" lang="ru-RU" sz="1400" kern="1200" baseline="0" dirty="0" smtClean="0"/>
                        <a:t> </a:t>
                      </a:r>
                      <a:r>
                        <a:rPr kumimoji="0" lang="ru-RU" sz="1400" kern="1200" dirty="0" smtClean="0"/>
                        <a:t>депутатов Сахалинской областной Думы»</a:t>
                      </a:r>
                      <a:r>
                        <a:rPr kumimoji="0" lang="ru-RU" sz="1800" kern="1200" dirty="0" smtClean="0"/>
                        <a:t> </a:t>
                      </a:r>
                      <a:endParaRPr kumimoji="0" lang="ru-RU" sz="1400" kern="1200" dirty="0">
                        <a:solidFill>
                          <a:schemeClr val="dk1"/>
                        </a:solidFill>
                        <a:latin typeface="+mn-lt"/>
                        <a:ea typeface="+mn-ea"/>
                        <a:cs typeface="+mn-cs"/>
                      </a:endParaRPr>
                    </a:p>
                  </a:txBody>
                  <a:tcPr/>
                </a:tc>
              </a:tr>
              <a:tr h="1082575">
                <a:tc>
                  <a:txBody>
                    <a:bodyPr/>
                    <a:lstStyle/>
                    <a:p>
                      <a:pPr algn="just"/>
                      <a:r>
                        <a:rPr lang="ru-RU" sz="1400" dirty="0" smtClean="0"/>
                        <a:t>Федеральный закон от 26 ноября 1996 года № 138-ФЗ «Об обеспечении конституционных прав граждан Российской Федерации избирать и быть избранными в органы местного самоуправления»</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Закон Сахалинской области  от 28 апреля 2008 года N 35-ЗО  «О муниципальных    выборах      в Сахалинской области»</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b="0" kern="1200" dirty="0" smtClean="0">
                        <a:solidFill>
                          <a:schemeClr val="dk1"/>
                        </a:solidFill>
                        <a:latin typeface="+mn-lt"/>
                        <a:ea typeface="+mn-ea"/>
                        <a:cs typeface="+mn-cs"/>
                      </a:endParaRPr>
                    </a:p>
                  </a:txBody>
                  <a:tcPr/>
                </a:tc>
              </a:tr>
            </a:tbl>
          </a:graphicData>
        </a:graphic>
      </p:graphicFrame>
      <p:pic>
        <p:nvPicPr>
          <p:cNvPr id="9" name="Рисунок 8" descr="1500x500.jpg"/>
          <p:cNvPicPr>
            <a:picLocks noChangeAspect="1"/>
          </p:cNvPicPr>
          <p:nvPr/>
        </p:nvPicPr>
        <p:blipFill>
          <a:blip r:embed="rId2" cstate="print"/>
          <a:stretch>
            <a:fillRect/>
          </a:stretch>
        </p:blipFill>
        <p:spPr>
          <a:xfrm>
            <a:off x="0" y="0"/>
            <a:ext cx="9144000" cy="692696"/>
          </a:xfrm>
          <a:prstGeom prst="rect">
            <a:avLst/>
          </a:prstGeom>
        </p:spPr>
      </p:pic>
      <p:sp>
        <p:nvSpPr>
          <p:cNvPr id="10" name="Прямоугольник 9"/>
          <p:cNvSpPr/>
          <p:nvPr/>
        </p:nvSpPr>
        <p:spPr>
          <a:xfrm>
            <a:off x="395536" y="44624"/>
            <a:ext cx="83529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8" name="Заголовок 1"/>
          <p:cNvSpPr txBox="1">
            <a:spLocks/>
          </p:cNvSpPr>
          <p:nvPr/>
        </p:nvSpPr>
        <p:spPr>
          <a:xfrm>
            <a:off x="323528" y="980728"/>
            <a:ext cx="8496944" cy="28803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sz="2200" b="1" dirty="0" smtClean="0">
                <a:solidFill>
                  <a:schemeClr val="accent6">
                    <a:lumMod val="50000"/>
                  </a:schemeClr>
                </a:solidFill>
              </a:rPr>
              <a:t>Гарантии деятельности избирательных комиссий: </a:t>
            </a:r>
          </a:p>
          <a:p>
            <a:pPr algn="ctr"/>
            <a:r>
              <a:rPr lang="ru-RU" sz="2200" b="1" dirty="0" smtClean="0">
                <a:solidFill>
                  <a:schemeClr val="accent6">
                    <a:lumMod val="50000"/>
                  </a:schemeClr>
                </a:solidFill>
              </a:rPr>
              <a:t>соблюдение принципов федерализма</a:t>
            </a:r>
          </a:p>
        </p:txBody>
      </p:sp>
      <p:sp>
        <p:nvSpPr>
          <p:cNvPr id="11" name="Прямоугольник 10"/>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47</a:t>
            </a:r>
            <a:endParaRPr lang="ru-RU"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urofitclub.ru/wp-content/images/2017/03/e8b5f56626adbe1d862b5e3f2651f322.jpg"/>
          <p:cNvPicPr>
            <a:picLocks noChangeAspect="1" noChangeArrowheads="1"/>
          </p:cNvPicPr>
          <p:nvPr/>
        </p:nvPicPr>
        <p:blipFill>
          <a:blip r:embed="rId2" cstate="print"/>
          <a:srcRect/>
          <a:stretch>
            <a:fillRect/>
          </a:stretch>
        </p:blipFill>
        <p:spPr bwMode="auto">
          <a:xfrm>
            <a:off x="323528" y="1844824"/>
            <a:ext cx="1224135" cy="1224136"/>
          </a:xfrm>
          <a:prstGeom prst="rect">
            <a:avLst/>
          </a:prstGeom>
          <a:noFill/>
        </p:spPr>
      </p:pic>
      <p:sp>
        <p:nvSpPr>
          <p:cNvPr id="7" name="Прямоугольник 6"/>
          <p:cNvSpPr/>
          <p:nvPr/>
        </p:nvSpPr>
        <p:spPr>
          <a:xfrm>
            <a:off x="1547664" y="1916832"/>
            <a:ext cx="7344816" cy="4536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ru-RU" sz="1900" b="1" dirty="0" smtClean="0">
                <a:solidFill>
                  <a:schemeClr val="bg1"/>
                </a:solidFill>
              </a:rPr>
              <a:t>«Член Центральной избирательной комиссии Российской Федерации с правом решающего голоса, работающий в указанной комиссии на постоянной (штатной) основе, замещает государственную должность Российской Федерации. Член избирательной комиссии субъекта Российской Федерации с правом решающего голоса, работающий в комиссии на постоянной (штатной) основе, член иной избирательной комиссии, действующей на постоянной основе и являющейся юридическим лицом, с правом решающего голоса, работающий в комиссии на постоянной (штатной) основе, замещают в соответствии с законом, иным нормативным правовым актом субъекта Российской Федерации, уставом муниципального образования, иным нормативным правовым актом органа местного самоуправления соответственно государственную должность субъекта Российской Федерации, муниципальную должность».</a:t>
            </a:r>
            <a:endParaRPr lang="ru-RU" sz="1900" b="1" dirty="0">
              <a:solidFill>
                <a:schemeClr val="bg1"/>
              </a:solidFill>
            </a:endParaRPr>
          </a:p>
        </p:txBody>
      </p:sp>
      <p:sp>
        <p:nvSpPr>
          <p:cNvPr id="8" name="Заголовок 1"/>
          <p:cNvSpPr>
            <a:spLocks noGrp="1"/>
          </p:cNvSpPr>
          <p:nvPr>
            <p:ph type="ctrTitle"/>
          </p:nvPr>
        </p:nvSpPr>
        <p:spPr>
          <a:xfrm>
            <a:off x="179512" y="1052736"/>
            <a:ext cx="8712968" cy="576064"/>
          </a:xfrm>
        </p:spPr>
        <p:style>
          <a:lnRef idx="1">
            <a:schemeClr val="accent6"/>
          </a:lnRef>
          <a:fillRef idx="2">
            <a:schemeClr val="accent6"/>
          </a:fillRef>
          <a:effectRef idx="1">
            <a:schemeClr val="accent6"/>
          </a:effectRef>
          <a:fontRef idx="minor">
            <a:schemeClr val="dk1"/>
          </a:fontRef>
        </p:style>
        <p:txBody>
          <a:bodyPr anchor="ctr">
            <a:noAutofit/>
          </a:bodyPr>
          <a:lstStyle/>
          <a:p>
            <a:pPr marL="0"/>
            <a:r>
              <a:rPr lang="ru-RU" sz="1600" dirty="0" smtClean="0"/>
              <a:t>Федеральный закон от 12.06.2002 N 67-ФЗ «Об основных гарантиях избирательных прав и права на участие в референдуме граждан Российской Федерации»</a:t>
            </a:r>
            <a:endParaRPr lang="ru-RU" sz="1600" b="1" dirty="0" smtClean="0">
              <a:solidFill>
                <a:schemeClr val="tx1"/>
              </a:solidFill>
            </a:endParaRPr>
          </a:p>
        </p:txBody>
      </p:sp>
      <p:sp>
        <p:nvSpPr>
          <p:cNvPr id="11" name="Стрелка вниз 10"/>
          <p:cNvSpPr/>
          <p:nvPr/>
        </p:nvSpPr>
        <p:spPr>
          <a:xfrm>
            <a:off x="4716016" y="1628800"/>
            <a:ext cx="576064" cy="288032"/>
          </a:xfrm>
          <a:prstGeom prst="downArrow">
            <a:avLst/>
          </a:prstGeom>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48</a:t>
            </a:r>
            <a:endParaRPr lang="ru-RU" b="1" dirty="0">
              <a:solidFill>
                <a:schemeClr val="bg1"/>
              </a:solidFill>
            </a:endParaRPr>
          </a:p>
        </p:txBody>
      </p:sp>
      <p:pic>
        <p:nvPicPr>
          <p:cNvPr id="12" name="Рисунок 11" descr="1500x500.jpg"/>
          <p:cNvPicPr>
            <a:picLocks noChangeAspect="1"/>
          </p:cNvPicPr>
          <p:nvPr/>
        </p:nvPicPr>
        <p:blipFill>
          <a:blip r:embed="rId3" cstate="print"/>
          <a:stretch>
            <a:fillRect/>
          </a:stretch>
        </p:blipFill>
        <p:spPr>
          <a:xfrm>
            <a:off x="0" y="0"/>
            <a:ext cx="9144000" cy="648072"/>
          </a:xfrm>
          <a:prstGeom prst="rect">
            <a:avLst/>
          </a:prstGeom>
        </p:spPr>
      </p:pic>
      <p:sp>
        <p:nvSpPr>
          <p:cNvPr id="13" name="Прямоугольник 12"/>
          <p:cNvSpPr/>
          <p:nvPr/>
        </p:nvSpPr>
        <p:spPr>
          <a:xfrm>
            <a:off x="395536" y="44624"/>
            <a:ext cx="83529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0" name="Заголовок 1"/>
          <p:cNvSpPr txBox="1">
            <a:spLocks/>
          </p:cNvSpPr>
          <p:nvPr/>
        </p:nvSpPr>
        <p:spPr>
          <a:xfrm>
            <a:off x="0" y="620688"/>
            <a:ext cx="9144000"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dirty="0" smtClean="0">
                <a:ln w="6350">
                  <a:solidFill>
                    <a:schemeClr val="accent1">
                      <a:shade val="43000"/>
                    </a:schemeClr>
                  </a:solidFill>
                </a:ln>
                <a:solidFill>
                  <a:schemeClr val="accent6">
                    <a:lumMod val="75000"/>
                  </a:schemeClr>
                </a:solidFill>
                <a:ea typeface="Microsoft JhengHei" pitchFamily="34" charset="-120"/>
              </a:rPr>
              <a:t>Статус члена избирательной комиссии</a:t>
            </a:r>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a:t>
            </a:r>
            <a:endParaRPr lang="ru-RU" b="1" dirty="0">
              <a:solidFill>
                <a:schemeClr val="bg1"/>
              </a:solidFill>
            </a:endParaRPr>
          </a:p>
        </p:txBody>
      </p:sp>
      <p:sp>
        <p:nvSpPr>
          <p:cNvPr id="6" name="Заголовок 1"/>
          <p:cNvSpPr txBox="1">
            <a:spLocks/>
          </p:cNvSpPr>
          <p:nvPr/>
        </p:nvSpPr>
        <p:spPr>
          <a:xfrm>
            <a:off x="179512" y="2060848"/>
            <a:ext cx="8352928" cy="2448272"/>
          </a:xfrm>
          <a:prstGeom prst="rect">
            <a:avLst/>
          </a:prstGeom>
          <a:effectLst>
            <a:innerShdw dir="16800000">
              <a:prstClr val="black"/>
            </a:innerShdw>
          </a:effectLst>
        </p:spPr>
        <p:txBody>
          <a:bodyPr vert="horz" wrap="square" anchor="ctr" anchorCtr="0">
            <a:noAutofit/>
          </a:bodyPr>
          <a:lstStyle/>
          <a:p>
            <a:pPr marL="484632" marR="0" lvl="0" indent="0" algn="ctr" defTabSz="914400" rtl="0" eaLnBrk="1" fontAlgn="auto" latinLnBrk="0" hangingPunct="1">
              <a:lnSpc>
                <a:spcPct val="150000"/>
              </a:lnSpc>
              <a:spcBef>
                <a:spcPct val="0"/>
              </a:spcBef>
              <a:spcAft>
                <a:spcPts val="0"/>
              </a:spcAft>
              <a:buClrTx/>
              <a:buSzTx/>
              <a:buFontTx/>
              <a:buNone/>
              <a:tabLst/>
              <a:defRPr/>
            </a:pPr>
            <a:r>
              <a:rPr lang="ru-RU" sz="4400" b="1" dirty="0" smtClean="0">
                <a:ln w="6350">
                  <a:solidFill>
                    <a:schemeClr val="accent6"/>
                  </a:solidFill>
                </a:ln>
                <a:solidFill>
                  <a:srgbClr val="0070C0"/>
                </a:solidFill>
                <a:effectLst>
                  <a:outerShdw blurRad="38100" dist="38100" dir="2700000" algn="tl">
                    <a:srgbClr val="000000">
                      <a:alpha val="43137"/>
                    </a:srgbClr>
                  </a:outerShdw>
                </a:effectLst>
                <a:latin typeface="+mj-lt"/>
                <a:ea typeface="+mj-ea"/>
                <a:cs typeface="+mj-cs"/>
              </a:rPr>
              <a:t>1</a:t>
            </a:r>
            <a:r>
              <a:rPr kumimoji="0" lang="ru-RU" sz="4400" b="1" i="0" u="none" strike="noStrike" kern="1200" cap="none" spc="0" normalizeH="0" baseline="0" noProof="0" dirty="0" smtClean="0">
                <a:ln w="6350">
                  <a:solidFill>
                    <a:schemeClr val="accent6"/>
                  </a:solidFill>
                </a:ln>
                <a:solidFill>
                  <a:srgbClr val="0070C0"/>
                </a:solidFill>
                <a:effectLst>
                  <a:outerShdw blurRad="38100" dist="38100" dir="2700000" algn="tl">
                    <a:srgbClr val="000000">
                      <a:alpha val="43137"/>
                    </a:srgbClr>
                  </a:outerShdw>
                </a:effectLst>
                <a:uLnTx/>
                <a:uFillTx/>
                <a:latin typeface="+mj-lt"/>
                <a:ea typeface="+mj-ea"/>
                <a:cs typeface="+mj-cs"/>
              </a:rPr>
              <a:t>. ИЗБИРАТЕЛЬНОЕ ПРАВО</a:t>
            </a:r>
            <a:endParaRPr kumimoji="0" lang="ru-RU" sz="4400" b="1" i="0" u="none" strike="noStrike" kern="1200" cap="none" spc="0" normalizeH="0" baseline="0" noProof="0" dirty="0">
              <a:ln w="6350">
                <a:solidFill>
                  <a:schemeClr val="accent6"/>
                </a:solidFill>
              </a:ln>
              <a:solidFill>
                <a:srgbClr val="0070C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urofitclub.ru/wp-content/images/2017/03/e8b5f56626adbe1d862b5e3f2651f322.jpg"/>
          <p:cNvPicPr>
            <a:picLocks noChangeAspect="1" noChangeArrowheads="1"/>
          </p:cNvPicPr>
          <p:nvPr/>
        </p:nvPicPr>
        <p:blipFill>
          <a:blip r:embed="rId2" cstate="print"/>
          <a:srcRect/>
          <a:stretch>
            <a:fillRect/>
          </a:stretch>
        </p:blipFill>
        <p:spPr bwMode="auto">
          <a:xfrm>
            <a:off x="251520" y="1916831"/>
            <a:ext cx="1224136" cy="1224137"/>
          </a:xfrm>
          <a:prstGeom prst="rect">
            <a:avLst/>
          </a:prstGeom>
          <a:noFill/>
        </p:spPr>
      </p:pic>
      <p:sp>
        <p:nvSpPr>
          <p:cNvPr id="7" name="Прямоугольник 6"/>
          <p:cNvSpPr/>
          <p:nvPr/>
        </p:nvSpPr>
        <p:spPr>
          <a:xfrm>
            <a:off x="1475656" y="1916832"/>
            <a:ext cx="7416824" cy="46805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ru-RU" sz="1900" b="1" dirty="0" smtClean="0"/>
              <a:t>«</a:t>
            </a:r>
            <a:r>
              <a:rPr lang="ru-RU" sz="1900" b="1" dirty="0" smtClean="0">
                <a:solidFill>
                  <a:schemeClr val="bg1"/>
                </a:solidFill>
              </a:rPr>
              <a:t>Решения о возбуждении уголовного дела </a:t>
            </a:r>
            <a:r>
              <a:rPr lang="ru-RU" sz="1900" b="1" dirty="0" smtClean="0"/>
              <a:t>в отношении члена ЦИК России с правом решающего голоса, председателя избирательной комиссии субъекта Российской Федерации, привлечении их в качестве обвиняемых </a:t>
            </a:r>
            <a:r>
              <a:rPr lang="ru-RU" sz="1900" b="1" dirty="0" smtClean="0">
                <a:solidFill>
                  <a:schemeClr val="bg1"/>
                </a:solidFill>
              </a:rPr>
              <a:t>принимаются Председателем Следственного комитета Российской Федерации</a:t>
            </a:r>
            <a:r>
              <a:rPr lang="ru-RU" sz="1900" b="1" dirty="0" smtClean="0"/>
              <a:t>. Ходатайство перед судом об избрании в качестве меры пресечения заключения под стражу в отношении члена Центральной избирательной комиссии Российской Федерации с правом решающего голоса, председателя избирательной комиссии субъекта Российской Федерации может быть возбуждено с согласия Председателя Следственного комитета Российской Федерации. Член Центральной избирательной комиссии Российской Федерации с правом решающего голоса, председатель избирательной комиссии субъекта Российской Федерации </a:t>
            </a:r>
            <a:r>
              <a:rPr lang="ru-RU" sz="1900" b="1" dirty="0" smtClean="0">
                <a:solidFill>
                  <a:schemeClr val="bg1"/>
                </a:solidFill>
              </a:rPr>
              <a:t>не могут быть подвергнуты административному наказанию</a:t>
            </a:r>
            <a:r>
              <a:rPr lang="ru-RU" sz="1900" b="1" dirty="0" smtClean="0"/>
              <a:t>, налагаемому в судебном порядке, </a:t>
            </a:r>
            <a:r>
              <a:rPr lang="ru-RU" sz="1900" b="1" dirty="0" smtClean="0">
                <a:solidFill>
                  <a:schemeClr val="bg1"/>
                </a:solidFill>
              </a:rPr>
              <a:t>без согласия Генерального прокурора </a:t>
            </a:r>
            <a:r>
              <a:rPr lang="ru-RU" sz="1900" dirty="0" smtClean="0">
                <a:solidFill>
                  <a:schemeClr val="bg1"/>
                </a:solidFill>
              </a:rPr>
              <a:t>Р</a:t>
            </a:r>
            <a:r>
              <a:rPr lang="ru-RU" sz="1900" b="1" dirty="0" smtClean="0">
                <a:solidFill>
                  <a:schemeClr val="bg1"/>
                </a:solidFill>
              </a:rPr>
              <a:t>оссийской Федерации</a:t>
            </a:r>
            <a:r>
              <a:rPr lang="ru-RU" sz="1900" b="1" dirty="0" smtClean="0"/>
              <a:t>».</a:t>
            </a:r>
            <a:endParaRPr lang="ru-RU" sz="1900" b="1" dirty="0"/>
          </a:p>
        </p:txBody>
      </p:sp>
      <p:sp>
        <p:nvSpPr>
          <p:cNvPr id="8" name="Заголовок 1"/>
          <p:cNvSpPr>
            <a:spLocks noGrp="1"/>
          </p:cNvSpPr>
          <p:nvPr>
            <p:ph type="ctrTitle"/>
          </p:nvPr>
        </p:nvSpPr>
        <p:spPr>
          <a:xfrm>
            <a:off x="179512" y="1124744"/>
            <a:ext cx="8712968" cy="504056"/>
          </a:xfrm>
        </p:spPr>
        <p:style>
          <a:lnRef idx="1">
            <a:schemeClr val="accent6"/>
          </a:lnRef>
          <a:fillRef idx="2">
            <a:schemeClr val="accent6"/>
          </a:fillRef>
          <a:effectRef idx="1">
            <a:schemeClr val="accent6"/>
          </a:effectRef>
          <a:fontRef idx="minor">
            <a:schemeClr val="dk1"/>
          </a:fontRef>
        </p:style>
        <p:txBody>
          <a:bodyPr anchor="ctr">
            <a:noAutofit/>
          </a:bodyPr>
          <a:lstStyle/>
          <a:p>
            <a:pPr marL="0"/>
            <a:r>
              <a:rPr lang="ru-RU" sz="1600" dirty="0" smtClean="0"/>
              <a:t>Федеральный закон от 12.06.2002 N 67-ФЗ «Об основных гарантиях избирательных прав и права на участие в референдуме граждан Российской Федерации»</a:t>
            </a:r>
            <a:endParaRPr lang="ru-RU" sz="1600" b="1" dirty="0" smtClean="0">
              <a:solidFill>
                <a:schemeClr val="tx1"/>
              </a:solidFill>
            </a:endParaRPr>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49</a:t>
            </a:r>
            <a:endParaRPr lang="ru-RU" b="1" dirty="0">
              <a:solidFill>
                <a:schemeClr val="bg1"/>
              </a:solidFill>
            </a:endParaRPr>
          </a:p>
        </p:txBody>
      </p:sp>
      <p:pic>
        <p:nvPicPr>
          <p:cNvPr id="11" name="Рисунок 10" descr="1500x500.jpg"/>
          <p:cNvPicPr>
            <a:picLocks noChangeAspect="1"/>
          </p:cNvPicPr>
          <p:nvPr/>
        </p:nvPicPr>
        <p:blipFill>
          <a:blip r:embed="rId3" cstate="print"/>
          <a:stretch>
            <a:fillRect/>
          </a:stretch>
        </p:blipFill>
        <p:spPr>
          <a:xfrm>
            <a:off x="0" y="0"/>
            <a:ext cx="9144000" cy="764704"/>
          </a:xfrm>
          <a:prstGeom prst="rect">
            <a:avLst/>
          </a:prstGeom>
        </p:spPr>
      </p:pic>
      <p:sp>
        <p:nvSpPr>
          <p:cNvPr id="12" name="Прямоугольник 11"/>
          <p:cNvSpPr/>
          <p:nvPr/>
        </p:nvSpPr>
        <p:spPr>
          <a:xfrm>
            <a:off x="0" y="44624"/>
            <a:ext cx="91440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endParaRPr lang="ru-RU" sz="3200" b="1" dirty="0">
              <a:effectLst>
                <a:outerShdw blurRad="38100" dist="38100" dir="2700000" algn="tl">
                  <a:srgbClr val="000000">
                    <a:alpha val="43137"/>
                  </a:srgbClr>
                </a:outerShdw>
              </a:effectLst>
            </a:endParaRPr>
          </a:p>
        </p:txBody>
      </p:sp>
      <p:sp>
        <p:nvSpPr>
          <p:cNvPr id="13" name="Стрелка вниз 12"/>
          <p:cNvSpPr/>
          <p:nvPr/>
        </p:nvSpPr>
        <p:spPr>
          <a:xfrm>
            <a:off x="4716016" y="1628800"/>
            <a:ext cx="576064" cy="288032"/>
          </a:xfrm>
          <a:prstGeom prst="downArrow">
            <a:avLst/>
          </a:prstGeom>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0" name="Заголовок 1"/>
          <p:cNvSpPr txBox="1">
            <a:spLocks/>
          </p:cNvSpPr>
          <p:nvPr/>
        </p:nvSpPr>
        <p:spPr>
          <a:xfrm>
            <a:off x="0" y="692696"/>
            <a:ext cx="9144000"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dirty="0" smtClean="0">
                <a:ln w="6350">
                  <a:solidFill>
                    <a:schemeClr val="accent1">
                      <a:shade val="43000"/>
                    </a:schemeClr>
                  </a:solidFill>
                </a:ln>
                <a:solidFill>
                  <a:schemeClr val="accent6">
                    <a:lumMod val="75000"/>
                  </a:schemeClr>
                </a:solidFill>
                <a:ea typeface="Microsoft JhengHei" pitchFamily="34" charset="-120"/>
              </a:rPr>
              <a:t>Гарантии неприкосновенности членов избирательной комиссии</a:t>
            </a:r>
          </a:p>
        </p:txBody>
      </p:sp>
    </p:spTree>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вал 17"/>
          <p:cNvSpPr/>
          <p:nvPr/>
        </p:nvSpPr>
        <p:spPr>
          <a:xfrm>
            <a:off x="3419872" y="3717032"/>
            <a:ext cx="2304256" cy="20882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r>
              <a:rPr lang="ru-RU" b="1" dirty="0" smtClean="0">
                <a:solidFill>
                  <a:schemeClr val="accent1">
                    <a:lumMod val="75000"/>
                  </a:schemeClr>
                </a:solidFill>
              </a:rPr>
              <a:t>15 членов ЦИК России</a:t>
            </a:r>
            <a:endParaRPr lang="ru-RU" b="1" dirty="0">
              <a:solidFill>
                <a:schemeClr val="accent1">
                  <a:lumMod val="75000"/>
                </a:schemeClr>
              </a:solidFill>
            </a:endParaRPr>
          </a:p>
        </p:txBody>
      </p:sp>
      <p:pic>
        <p:nvPicPr>
          <p:cNvPr id="1026" name="Picture 2" descr="http://www.ykt.ru/izbirkom_gd2011/index_files/cik_rf_2.jpg"/>
          <p:cNvPicPr>
            <a:picLocks noChangeAspect="1" noChangeArrowheads="1"/>
          </p:cNvPicPr>
          <p:nvPr/>
        </p:nvPicPr>
        <p:blipFill>
          <a:blip r:embed="rId2" cstate="print"/>
          <a:srcRect/>
          <a:stretch>
            <a:fillRect/>
          </a:stretch>
        </p:blipFill>
        <p:spPr bwMode="auto">
          <a:xfrm>
            <a:off x="4067944" y="3933056"/>
            <a:ext cx="1008112" cy="1008112"/>
          </a:xfrm>
          <a:prstGeom prst="rect">
            <a:avLst/>
          </a:prstGeom>
          <a:noFill/>
        </p:spPr>
      </p:pic>
      <p:pic>
        <p:nvPicPr>
          <p:cNvPr id="4100" name="Picture 4" descr="http://www.stihi.ru/pics/2016/11/30/4346.jpg"/>
          <p:cNvPicPr>
            <a:picLocks noChangeAspect="1" noChangeArrowheads="1"/>
          </p:cNvPicPr>
          <p:nvPr/>
        </p:nvPicPr>
        <p:blipFill>
          <a:blip r:embed="rId3" cstate="print"/>
          <a:srcRect/>
          <a:stretch>
            <a:fillRect/>
          </a:stretch>
        </p:blipFill>
        <p:spPr bwMode="auto">
          <a:xfrm>
            <a:off x="7164288" y="3861048"/>
            <a:ext cx="1848670" cy="1269272"/>
          </a:xfrm>
          <a:prstGeom prst="rect">
            <a:avLst/>
          </a:prstGeom>
          <a:noFill/>
        </p:spPr>
      </p:pic>
      <p:pic>
        <p:nvPicPr>
          <p:cNvPr id="4102" name="Picture 6" descr="http://www.ecogazeta.ru/wp-content/uploads/2016/06/Sovet-Federacii-logo.jpg"/>
          <p:cNvPicPr>
            <a:picLocks noChangeAspect="1" noChangeArrowheads="1"/>
          </p:cNvPicPr>
          <p:nvPr/>
        </p:nvPicPr>
        <p:blipFill>
          <a:blip r:embed="rId4" cstate="print"/>
          <a:srcRect/>
          <a:stretch>
            <a:fillRect/>
          </a:stretch>
        </p:blipFill>
        <p:spPr bwMode="auto">
          <a:xfrm>
            <a:off x="107504" y="3861048"/>
            <a:ext cx="1844512" cy="1296144"/>
          </a:xfrm>
          <a:prstGeom prst="rect">
            <a:avLst/>
          </a:prstGeom>
          <a:noFill/>
        </p:spPr>
      </p:pic>
      <p:pic>
        <p:nvPicPr>
          <p:cNvPr id="4104" name="Picture 8" descr="http://www.nntu.ru/sites/default/files/image/newsportal/3451-b.jpg"/>
          <p:cNvPicPr>
            <a:picLocks noChangeAspect="1" noChangeArrowheads="1"/>
          </p:cNvPicPr>
          <p:nvPr/>
        </p:nvPicPr>
        <p:blipFill>
          <a:blip r:embed="rId5" cstate="print"/>
          <a:srcRect/>
          <a:stretch>
            <a:fillRect/>
          </a:stretch>
        </p:blipFill>
        <p:spPr bwMode="auto">
          <a:xfrm>
            <a:off x="3131840" y="1412776"/>
            <a:ext cx="2736304" cy="1224136"/>
          </a:xfrm>
          <a:prstGeom prst="rect">
            <a:avLst/>
          </a:prstGeom>
          <a:noFill/>
        </p:spPr>
      </p:pic>
      <p:sp>
        <p:nvSpPr>
          <p:cNvPr id="26" name="Стрелка вниз 25"/>
          <p:cNvSpPr/>
          <p:nvPr/>
        </p:nvSpPr>
        <p:spPr>
          <a:xfrm>
            <a:off x="3563888" y="2852936"/>
            <a:ext cx="1943854" cy="760808"/>
          </a:xfrm>
          <a:prstGeom prst="downArrow">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rPr>
              <a:t>5</a:t>
            </a:r>
          </a:p>
          <a:p>
            <a:pPr algn="ctr"/>
            <a:r>
              <a:rPr lang="ru-RU" b="1" dirty="0" smtClean="0">
                <a:solidFill>
                  <a:schemeClr val="accent1">
                    <a:lumMod val="75000"/>
                  </a:schemeClr>
                </a:solidFill>
              </a:rPr>
              <a:t>членов</a:t>
            </a:r>
            <a:endParaRPr lang="ru-RU" b="1" dirty="0">
              <a:solidFill>
                <a:schemeClr val="accent1">
                  <a:lumMod val="75000"/>
                </a:schemeClr>
              </a:solidFill>
            </a:endParaRPr>
          </a:p>
        </p:txBody>
      </p:sp>
      <p:sp>
        <p:nvSpPr>
          <p:cNvPr id="30" name="Стрелка вниз 29"/>
          <p:cNvSpPr/>
          <p:nvPr/>
        </p:nvSpPr>
        <p:spPr>
          <a:xfrm rot="5400000">
            <a:off x="5652120" y="3933056"/>
            <a:ext cx="1584176" cy="1296144"/>
          </a:xfrm>
          <a:prstGeom prst="downArrow">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6084168" y="4293096"/>
            <a:ext cx="961685"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75000"/>
                  </a:schemeClr>
                </a:solidFill>
              </a:rPr>
              <a:t>5</a:t>
            </a:r>
          </a:p>
          <a:p>
            <a:pPr algn="ctr"/>
            <a:r>
              <a:rPr lang="ru-RU" dirty="0" smtClean="0">
                <a:solidFill>
                  <a:schemeClr val="accent1">
                    <a:lumMod val="75000"/>
                  </a:schemeClr>
                </a:solidFill>
              </a:rPr>
              <a:t>членов</a:t>
            </a:r>
            <a:endParaRPr lang="ru-RU" dirty="0">
              <a:solidFill>
                <a:schemeClr val="accent1">
                  <a:lumMod val="75000"/>
                </a:schemeClr>
              </a:solidFill>
            </a:endParaRPr>
          </a:p>
        </p:txBody>
      </p:sp>
      <p:sp>
        <p:nvSpPr>
          <p:cNvPr id="32" name="Стрелка вниз 31"/>
          <p:cNvSpPr/>
          <p:nvPr/>
        </p:nvSpPr>
        <p:spPr>
          <a:xfrm rot="16200000">
            <a:off x="1871700" y="3969060"/>
            <a:ext cx="1584176" cy="1368152"/>
          </a:xfrm>
          <a:prstGeom prst="downArrow">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2051720" y="4365104"/>
            <a:ext cx="961685"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75000"/>
                  </a:schemeClr>
                </a:solidFill>
              </a:rPr>
              <a:t>5</a:t>
            </a:r>
          </a:p>
          <a:p>
            <a:pPr algn="ctr"/>
            <a:r>
              <a:rPr lang="ru-RU" dirty="0" smtClean="0">
                <a:solidFill>
                  <a:schemeClr val="accent1">
                    <a:lumMod val="75000"/>
                  </a:schemeClr>
                </a:solidFill>
              </a:rPr>
              <a:t>членов</a:t>
            </a:r>
            <a:endParaRPr lang="ru-RU" dirty="0">
              <a:solidFill>
                <a:schemeClr val="accent1">
                  <a:lumMod val="75000"/>
                </a:schemeClr>
              </a:solidFill>
            </a:endParaRPr>
          </a:p>
        </p:txBody>
      </p:sp>
      <p:sp>
        <p:nvSpPr>
          <p:cNvPr id="14" name="Прямоугольник 13"/>
          <p:cNvSpPr/>
          <p:nvPr/>
        </p:nvSpPr>
        <p:spPr>
          <a:xfrm>
            <a:off x="1979712" y="6237312"/>
            <a:ext cx="5184576" cy="43204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75000"/>
                  </a:schemeClr>
                </a:solidFill>
              </a:rPr>
              <a:t>Срок полномочий – 5 лет</a:t>
            </a:r>
            <a:endParaRPr lang="ru-RU" sz="2000" b="1" dirty="0">
              <a:solidFill>
                <a:schemeClr val="accent1">
                  <a:lumMod val="75000"/>
                </a:schemeClr>
              </a:solidFill>
            </a:endParaRPr>
          </a:p>
        </p:txBody>
      </p:sp>
      <p:sp>
        <p:nvSpPr>
          <p:cNvPr id="15" name="Стрелка вниз 14"/>
          <p:cNvSpPr/>
          <p:nvPr/>
        </p:nvSpPr>
        <p:spPr>
          <a:xfrm>
            <a:off x="4355976" y="5877272"/>
            <a:ext cx="484632" cy="288032"/>
          </a:xfrm>
          <a:prstGeom prst="downArrow">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50</a:t>
            </a:r>
            <a:endParaRPr lang="ru-RU" b="1" dirty="0">
              <a:solidFill>
                <a:schemeClr val="bg1"/>
              </a:solidFill>
            </a:endParaRPr>
          </a:p>
        </p:txBody>
      </p:sp>
      <p:pic>
        <p:nvPicPr>
          <p:cNvPr id="19" name="Рисунок 18" descr="1500x500.jpg"/>
          <p:cNvPicPr>
            <a:picLocks noChangeAspect="1"/>
          </p:cNvPicPr>
          <p:nvPr/>
        </p:nvPicPr>
        <p:blipFill>
          <a:blip r:embed="rId6" cstate="print"/>
          <a:stretch>
            <a:fillRect/>
          </a:stretch>
        </p:blipFill>
        <p:spPr>
          <a:xfrm>
            <a:off x="0" y="0"/>
            <a:ext cx="9144000" cy="764704"/>
          </a:xfrm>
          <a:prstGeom prst="rect">
            <a:avLst/>
          </a:prstGeom>
        </p:spPr>
      </p:pic>
      <p:sp>
        <p:nvSpPr>
          <p:cNvPr id="20" name="Прямоугольник 19"/>
          <p:cNvSpPr/>
          <p:nvPr/>
        </p:nvSpPr>
        <p:spPr>
          <a:xfrm>
            <a:off x="107504" y="44624"/>
            <a:ext cx="896448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7" name="Заголовок 1"/>
          <p:cNvSpPr txBox="1">
            <a:spLocks/>
          </p:cNvSpPr>
          <p:nvPr/>
        </p:nvSpPr>
        <p:spPr>
          <a:xfrm>
            <a:off x="0" y="764704"/>
            <a:ext cx="9144000" cy="64807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b="1" dirty="0" smtClean="0">
                <a:solidFill>
                  <a:schemeClr val="accent1">
                    <a:lumMod val="75000"/>
                  </a:schemeClr>
                </a:solidFill>
              </a:rPr>
              <a:t>Порядок формирования Центральной избирательной комиссии</a:t>
            </a:r>
            <a:br>
              <a:rPr lang="ru-RU" sz="2200" b="1" dirty="0" smtClean="0">
                <a:solidFill>
                  <a:schemeClr val="accent1">
                    <a:lumMod val="75000"/>
                  </a:schemeClr>
                </a:solidFill>
              </a:rPr>
            </a:br>
            <a:r>
              <a:rPr lang="ru-RU" sz="2200" b="1" dirty="0" smtClean="0">
                <a:solidFill>
                  <a:schemeClr val="accent1">
                    <a:lumMod val="75000"/>
                  </a:schemeClr>
                </a:solidFill>
              </a:rPr>
              <a:t>Российской Федерации</a:t>
            </a:r>
            <a:endParaRPr lang="ru-RU" sz="2200" dirty="0" smtClean="0">
              <a:ln w="6350">
                <a:solidFill>
                  <a:schemeClr val="accent1">
                    <a:shade val="43000"/>
                  </a:schemeClr>
                </a:solidFill>
              </a:ln>
              <a:solidFill>
                <a:schemeClr val="accent1">
                  <a:lumMod val="75000"/>
                </a:schemeClr>
              </a:solidFill>
              <a:ea typeface="Microsoft JhengHei" pitchFamily="34" charset="-120"/>
            </a:endParaRPr>
          </a:p>
        </p:txBody>
      </p:sp>
    </p:spTree>
  </p:cSld>
  <p:clrMapOvr>
    <a:masterClrMapping/>
  </p:clrMapOvr>
  <p:transition>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вал 17"/>
          <p:cNvSpPr/>
          <p:nvPr/>
        </p:nvSpPr>
        <p:spPr>
          <a:xfrm>
            <a:off x="755576" y="1628800"/>
            <a:ext cx="2304256" cy="2088232"/>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r>
              <a:rPr lang="ru-RU" b="1" dirty="0" smtClean="0">
                <a:solidFill>
                  <a:schemeClr val="accent5">
                    <a:lumMod val="75000"/>
                  </a:schemeClr>
                </a:solidFill>
              </a:rPr>
              <a:t>15 членов ЦИК России</a:t>
            </a:r>
            <a:endParaRPr lang="ru-RU" b="1" dirty="0">
              <a:solidFill>
                <a:schemeClr val="accent5">
                  <a:lumMod val="75000"/>
                </a:schemeClr>
              </a:solidFill>
            </a:endParaRPr>
          </a:p>
        </p:txBody>
      </p:sp>
      <p:pic>
        <p:nvPicPr>
          <p:cNvPr id="1026" name="Picture 2" descr="http://www.ykt.ru/izbirkom_gd2011/index_files/cik_rf_2.jpg"/>
          <p:cNvPicPr>
            <a:picLocks noChangeAspect="1" noChangeArrowheads="1"/>
          </p:cNvPicPr>
          <p:nvPr/>
        </p:nvPicPr>
        <p:blipFill>
          <a:blip r:embed="rId2" cstate="print"/>
          <a:srcRect/>
          <a:stretch>
            <a:fillRect/>
          </a:stretch>
        </p:blipFill>
        <p:spPr bwMode="auto">
          <a:xfrm>
            <a:off x="1403648" y="1772816"/>
            <a:ext cx="1008112" cy="1008112"/>
          </a:xfrm>
          <a:prstGeom prst="rect">
            <a:avLst/>
          </a:prstGeom>
          <a:noFill/>
        </p:spPr>
      </p:pic>
      <p:pic>
        <p:nvPicPr>
          <p:cNvPr id="18434" name="Picture 2" descr="http://rusrep.ru/images/texts/1003/10032423_pic1.jpeg"/>
          <p:cNvPicPr>
            <a:picLocks noChangeAspect="1" noChangeArrowheads="1"/>
          </p:cNvPicPr>
          <p:nvPr/>
        </p:nvPicPr>
        <p:blipFill>
          <a:blip r:embed="rId3" cstate="print"/>
          <a:srcRect/>
          <a:stretch>
            <a:fillRect/>
          </a:stretch>
        </p:blipFill>
        <p:spPr bwMode="auto">
          <a:xfrm>
            <a:off x="4716016" y="1772816"/>
            <a:ext cx="2439152" cy="1656184"/>
          </a:xfrm>
          <a:prstGeom prst="rect">
            <a:avLst/>
          </a:prstGeom>
          <a:noFill/>
        </p:spPr>
      </p:pic>
      <p:graphicFrame>
        <p:nvGraphicFramePr>
          <p:cNvPr id="15" name="Схема 14"/>
          <p:cNvGraphicFramePr/>
          <p:nvPr/>
        </p:nvGraphicFramePr>
        <p:xfrm>
          <a:off x="4067944" y="4077072"/>
          <a:ext cx="4608512"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Стрелка вправо 15"/>
          <p:cNvSpPr/>
          <p:nvPr/>
        </p:nvSpPr>
        <p:spPr>
          <a:xfrm>
            <a:off x="3203848" y="2420888"/>
            <a:ext cx="1368152" cy="576064"/>
          </a:xfrm>
          <a:prstGeom prst="right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5724128" y="3501008"/>
            <a:ext cx="576064" cy="504056"/>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51</a:t>
            </a:r>
            <a:endParaRPr lang="ru-RU" b="1" dirty="0">
              <a:solidFill>
                <a:schemeClr val="bg1"/>
              </a:solidFill>
            </a:endParaRPr>
          </a:p>
        </p:txBody>
      </p:sp>
      <p:pic>
        <p:nvPicPr>
          <p:cNvPr id="13" name="Рисунок 12" descr="1500x500.jpg"/>
          <p:cNvPicPr>
            <a:picLocks noChangeAspect="1"/>
          </p:cNvPicPr>
          <p:nvPr/>
        </p:nvPicPr>
        <p:blipFill>
          <a:blip r:embed="rId9" cstate="print"/>
          <a:stretch>
            <a:fillRect/>
          </a:stretch>
        </p:blipFill>
        <p:spPr>
          <a:xfrm>
            <a:off x="0" y="0"/>
            <a:ext cx="9144000" cy="836712"/>
          </a:xfrm>
          <a:prstGeom prst="rect">
            <a:avLst/>
          </a:prstGeom>
        </p:spPr>
      </p:pic>
      <p:sp>
        <p:nvSpPr>
          <p:cNvPr id="14" name="Прямоугольник 13"/>
          <p:cNvSpPr/>
          <p:nvPr/>
        </p:nvSpPr>
        <p:spPr>
          <a:xfrm>
            <a:off x="35496" y="116632"/>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9" name="Заголовок 1"/>
          <p:cNvSpPr txBox="1">
            <a:spLocks/>
          </p:cNvSpPr>
          <p:nvPr/>
        </p:nvSpPr>
        <p:spPr>
          <a:xfrm>
            <a:off x="0" y="836712"/>
            <a:ext cx="9144000" cy="64807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b="1" dirty="0" smtClean="0">
                <a:solidFill>
                  <a:schemeClr val="accent1">
                    <a:lumMod val="75000"/>
                  </a:schemeClr>
                </a:solidFill>
              </a:rPr>
              <a:t>Порядок формирования Центральной избирательной комиссии</a:t>
            </a:r>
            <a:br>
              <a:rPr lang="ru-RU" sz="2200" b="1" dirty="0" smtClean="0">
                <a:solidFill>
                  <a:schemeClr val="accent1">
                    <a:lumMod val="75000"/>
                  </a:schemeClr>
                </a:solidFill>
              </a:rPr>
            </a:br>
            <a:r>
              <a:rPr lang="ru-RU" sz="2200" b="1" dirty="0" smtClean="0">
                <a:solidFill>
                  <a:schemeClr val="accent1">
                    <a:lumMod val="75000"/>
                  </a:schemeClr>
                </a:solidFill>
              </a:rPr>
              <a:t>Российской Федерации</a:t>
            </a:r>
            <a:endParaRPr lang="ru-RU" sz="2200" dirty="0" smtClean="0">
              <a:ln w="6350">
                <a:solidFill>
                  <a:schemeClr val="accent1">
                    <a:shade val="43000"/>
                  </a:schemeClr>
                </a:solidFill>
              </a:ln>
              <a:solidFill>
                <a:schemeClr val="accent1">
                  <a:lumMod val="75000"/>
                </a:schemeClr>
              </a:solidFill>
              <a:ea typeface="Microsoft JhengHei" pitchFamily="34" charset="-120"/>
            </a:endParaRPr>
          </a:p>
        </p:txBody>
      </p:sp>
    </p:spTree>
  </p:cSld>
  <p:clrMapOvr>
    <a:masterClrMapping/>
  </p:clrMapOvr>
  <p:transition>
    <p:pull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вал 17"/>
          <p:cNvSpPr/>
          <p:nvPr/>
        </p:nvSpPr>
        <p:spPr>
          <a:xfrm>
            <a:off x="3275856" y="3501008"/>
            <a:ext cx="2160240" cy="1872208"/>
          </a:xfrm>
          <a:prstGeom prst="ellipse">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a:t>
            </a:r>
            <a:endParaRPr lang="ru-RU" dirty="0">
              <a:solidFill>
                <a:schemeClr val="bg1"/>
              </a:solidFill>
            </a:endParaRPr>
          </a:p>
          <a:p>
            <a:pPr algn="ctr"/>
            <a:r>
              <a:rPr lang="ru-RU" b="1" dirty="0" smtClean="0">
                <a:solidFill>
                  <a:schemeClr val="bg1"/>
                </a:solidFill>
              </a:rPr>
              <a:t>избиркоме субъекта РФ</a:t>
            </a:r>
          </a:p>
          <a:p>
            <a:pPr algn="ctr"/>
            <a:r>
              <a:rPr lang="ru-RU" b="1" dirty="0" smtClean="0">
                <a:solidFill>
                  <a:schemeClr val="bg1"/>
                </a:solidFill>
              </a:rPr>
              <a:t>от 10 до14 членов</a:t>
            </a:r>
            <a:endParaRPr lang="ru-RU" b="1" dirty="0">
              <a:solidFill>
                <a:schemeClr val="bg1"/>
              </a:solidFill>
            </a:endParaRPr>
          </a:p>
        </p:txBody>
      </p:sp>
      <p:sp>
        <p:nvSpPr>
          <p:cNvPr id="30" name="Стрелка вниз 29"/>
          <p:cNvSpPr/>
          <p:nvPr/>
        </p:nvSpPr>
        <p:spPr>
          <a:xfrm rot="5400000">
            <a:off x="5364088" y="3789040"/>
            <a:ext cx="1584176" cy="1296144"/>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5796136" y="4149080"/>
            <a:ext cx="961685"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5">
                    <a:lumMod val="75000"/>
                  </a:schemeClr>
                </a:solidFill>
              </a:rPr>
              <a:t>1/2</a:t>
            </a:r>
          </a:p>
          <a:p>
            <a:pPr algn="ctr"/>
            <a:r>
              <a:rPr lang="ru-RU" dirty="0" smtClean="0">
                <a:solidFill>
                  <a:schemeClr val="accent5">
                    <a:lumMod val="75000"/>
                  </a:schemeClr>
                </a:solidFill>
              </a:rPr>
              <a:t>членов</a:t>
            </a:r>
            <a:endParaRPr lang="ru-RU" dirty="0">
              <a:solidFill>
                <a:schemeClr val="accent5">
                  <a:lumMod val="75000"/>
                </a:schemeClr>
              </a:solidFill>
            </a:endParaRPr>
          </a:p>
        </p:txBody>
      </p:sp>
      <p:sp>
        <p:nvSpPr>
          <p:cNvPr id="32" name="Стрелка вниз 31"/>
          <p:cNvSpPr/>
          <p:nvPr/>
        </p:nvSpPr>
        <p:spPr>
          <a:xfrm rot="16200000">
            <a:off x="1763688" y="3789040"/>
            <a:ext cx="1584176" cy="1296144"/>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1979712" y="4149080"/>
            <a:ext cx="961685"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5">
                    <a:lumMod val="75000"/>
                  </a:schemeClr>
                </a:solidFill>
              </a:rPr>
              <a:t>1/2</a:t>
            </a:r>
          </a:p>
          <a:p>
            <a:pPr algn="ctr"/>
            <a:r>
              <a:rPr lang="ru-RU" dirty="0" smtClean="0">
                <a:solidFill>
                  <a:schemeClr val="accent5">
                    <a:lumMod val="75000"/>
                  </a:schemeClr>
                </a:solidFill>
              </a:rPr>
              <a:t>членов</a:t>
            </a:r>
            <a:endParaRPr lang="ru-RU" dirty="0">
              <a:solidFill>
                <a:schemeClr val="accent5">
                  <a:lumMod val="75000"/>
                </a:schemeClr>
              </a:solidFill>
            </a:endParaRPr>
          </a:p>
        </p:txBody>
      </p:sp>
      <p:sp>
        <p:nvSpPr>
          <p:cNvPr id="14" name="Скругленный прямоугольник 13"/>
          <p:cNvSpPr/>
          <p:nvPr/>
        </p:nvSpPr>
        <p:spPr>
          <a:xfrm>
            <a:off x="107504" y="3573016"/>
            <a:ext cx="1800200" cy="1728192"/>
          </a:xfrm>
          <a:prstGeom prst="roundRect">
            <a:avLst/>
          </a:prstGeom>
          <a:solidFill>
            <a:schemeClr val="accent3">
              <a:lumMod val="60000"/>
              <a:lumOff val="4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5">
                    <a:lumMod val="75000"/>
                  </a:schemeClr>
                </a:solidFill>
              </a:rPr>
              <a:t>Высшее должностное лицо субъекта Российской  Федерации</a:t>
            </a:r>
            <a:endParaRPr lang="ru-RU" b="1" dirty="0">
              <a:solidFill>
                <a:schemeClr val="accent5">
                  <a:lumMod val="75000"/>
                </a:schemeClr>
              </a:solidFill>
            </a:endParaRPr>
          </a:p>
        </p:txBody>
      </p:sp>
      <p:sp>
        <p:nvSpPr>
          <p:cNvPr id="15" name="Скругленный прямоугольник 14"/>
          <p:cNvSpPr/>
          <p:nvPr/>
        </p:nvSpPr>
        <p:spPr>
          <a:xfrm>
            <a:off x="6804248" y="3645024"/>
            <a:ext cx="2232248" cy="1656184"/>
          </a:xfrm>
          <a:prstGeom prst="roundRect">
            <a:avLst/>
          </a:prstGeom>
          <a:solidFill>
            <a:schemeClr val="accent3">
              <a:lumMod val="60000"/>
              <a:lumOff val="4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5">
                    <a:lumMod val="75000"/>
                  </a:schemeClr>
                </a:solidFill>
              </a:rPr>
              <a:t>Законодательный орган государственной власти субъекта Российской  Федерации</a:t>
            </a:r>
            <a:endParaRPr lang="ru-RU" b="1" dirty="0">
              <a:solidFill>
                <a:schemeClr val="accent5">
                  <a:lumMod val="75000"/>
                </a:schemeClr>
              </a:solidFill>
            </a:endParaRPr>
          </a:p>
        </p:txBody>
      </p:sp>
      <p:sp>
        <p:nvSpPr>
          <p:cNvPr id="17" name="Овал 16"/>
          <p:cNvSpPr/>
          <p:nvPr/>
        </p:nvSpPr>
        <p:spPr>
          <a:xfrm>
            <a:off x="3275856" y="1484784"/>
            <a:ext cx="2088232" cy="172819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solidFill>
                <a:schemeClr val="accent1">
                  <a:lumMod val="75000"/>
                </a:schemeClr>
              </a:solidFill>
            </a:endParaRPr>
          </a:p>
          <a:p>
            <a:pPr algn="ctr"/>
            <a:r>
              <a:rPr lang="ru-RU" b="1" dirty="0" smtClean="0">
                <a:solidFill>
                  <a:schemeClr val="accent5">
                    <a:lumMod val="75000"/>
                  </a:schemeClr>
                </a:solidFill>
              </a:rPr>
              <a:t>ЦИК России</a:t>
            </a:r>
            <a:endParaRPr lang="ru-RU" b="1" dirty="0">
              <a:solidFill>
                <a:schemeClr val="accent5">
                  <a:lumMod val="75000"/>
                </a:schemeClr>
              </a:solidFill>
            </a:endParaRPr>
          </a:p>
        </p:txBody>
      </p:sp>
      <p:pic>
        <p:nvPicPr>
          <p:cNvPr id="16" name="Picture 2" descr="http://www.ykt.ru/izbirkom_gd2011/index_files/cik_rf_2.jpg"/>
          <p:cNvPicPr>
            <a:picLocks noChangeAspect="1" noChangeArrowheads="1"/>
          </p:cNvPicPr>
          <p:nvPr/>
        </p:nvPicPr>
        <p:blipFill>
          <a:blip r:embed="rId2" cstate="print"/>
          <a:srcRect/>
          <a:stretch>
            <a:fillRect/>
          </a:stretch>
        </p:blipFill>
        <p:spPr bwMode="auto">
          <a:xfrm>
            <a:off x="3923928" y="1700808"/>
            <a:ext cx="720080" cy="720080"/>
          </a:xfrm>
          <a:prstGeom prst="rect">
            <a:avLst/>
          </a:prstGeom>
          <a:noFill/>
        </p:spPr>
      </p:pic>
      <p:sp>
        <p:nvSpPr>
          <p:cNvPr id="19" name="Стрелка вниз 18"/>
          <p:cNvSpPr/>
          <p:nvPr/>
        </p:nvSpPr>
        <p:spPr>
          <a:xfrm rot="2521072">
            <a:off x="1580152" y="2607741"/>
            <a:ext cx="484632" cy="928650"/>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1691680" y="2204864"/>
            <a:ext cx="1656184" cy="369332"/>
          </a:xfrm>
          <a:prstGeom prst="rect">
            <a:avLst/>
          </a:prstGeom>
          <a:noFill/>
        </p:spPr>
        <p:txBody>
          <a:bodyPr wrap="square" rtlCol="0">
            <a:spAutoFit/>
          </a:bodyPr>
          <a:lstStyle/>
          <a:p>
            <a:r>
              <a:rPr lang="ru-RU" dirty="0" smtClean="0"/>
              <a:t>1 кандидат</a:t>
            </a:r>
            <a:endParaRPr lang="ru-RU" dirty="0"/>
          </a:p>
        </p:txBody>
      </p:sp>
      <p:sp>
        <p:nvSpPr>
          <p:cNvPr id="21" name="TextBox 20"/>
          <p:cNvSpPr txBox="1"/>
          <p:nvPr/>
        </p:nvSpPr>
        <p:spPr>
          <a:xfrm>
            <a:off x="5508104" y="2204864"/>
            <a:ext cx="1656184" cy="369332"/>
          </a:xfrm>
          <a:prstGeom prst="rect">
            <a:avLst/>
          </a:prstGeom>
          <a:noFill/>
        </p:spPr>
        <p:txBody>
          <a:bodyPr wrap="square" rtlCol="0">
            <a:spAutoFit/>
          </a:bodyPr>
          <a:lstStyle/>
          <a:p>
            <a:r>
              <a:rPr lang="ru-RU" dirty="0" smtClean="0"/>
              <a:t>1 кандидат</a:t>
            </a:r>
            <a:endParaRPr lang="ru-RU" dirty="0"/>
          </a:p>
        </p:txBody>
      </p:sp>
      <p:sp>
        <p:nvSpPr>
          <p:cNvPr id="22" name="Стрелка вниз 21"/>
          <p:cNvSpPr/>
          <p:nvPr/>
        </p:nvSpPr>
        <p:spPr>
          <a:xfrm rot="18937005">
            <a:off x="6411812" y="2601911"/>
            <a:ext cx="484632" cy="928650"/>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979712" y="5949280"/>
            <a:ext cx="4896544" cy="432048"/>
          </a:xfrm>
          <a:prstGeom prst="rect">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5">
                    <a:lumMod val="75000"/>
                  </a:schemeClr>
                </a:solidFill>
              </a:rPr>
              <a:t>Срок полномочий – 5 лет</a:t>
            </a:r>
            <a:endParaRPr lang="ru-RU" sz="2000" b="1" dirty="0">
              <a:solidFill>
                <a:schemeClr val="accent5">
                  <a:lumMod val="75000"/>
                </a:schemeClr>
              </a:solidFill>
            </a:endParaRPr>
          </a:p>
        </p:txBody>
      </p:sp>
      <p:sp>
        <p:nvSpPr>
          <p:cNvPr id="24" name="Стрелка вниз 23"/>
          <p:cNvSpPr/>
          <p:nvPr/>
        </p:nvSpPr>
        <p:spPr>
          <a:xfrm>
            <a:off x="4139952" y="5517232"/>
            <a:ext cx="484632" cy="360040"/>
          </a:xfrm>
          <a:prstGeom prst="downArrow">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52</a:t>
            </a:r>
            <a:endParaRPr lang="ru-RU" b="1" dirty="0">
              <a:solidFill>
                <a:schemeClr val="bg1"/>
              </a:solidFill>
            </a:endParaRPr>
          </a:p>
        </p:txBody>
      </p:sp>
      <p:pic>
        <p:nvPicPr>
          <p:cNvPr id="27" name="Рисунок 26" descr="1500x500.jpg"/>
          <p:cNvPicPr>
            <a:picLocks noChangeAspect="1"/>
          </p:cNvPicPr>
          <p:nvPr/>
        </p:nvPicPr>
        <p:blipFill>
          <a:blip r:embed="rId3" cstate="print"/>
          <a:stretch>
            <a:fillRect/>
          </a:stretch>
        </p:blipFill>
        <p:spPr>
          <a:xfrm>
            <a:off x="0" y="0"/>
            <a:ext cx="9144000" cy="692696"/>
          </a:xfrm>
          <a:prstGeom prst="rect">
            <a:avLst/>
          </a:prstGeom>
        </p:spPr>
      </p:pic>
      <p:sp>
        <p:nvSpPr>
          <p:cNvPr id="28" name="Прямоугольник 27"/>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33" name="Заголовок 1"/>
          <p:cNvSpPr txBox="1">
            <a:spLocks/>
          </p:cNvSpPr>
          <p:nvPr/>
        </p:nvSpPr>
        <p:spPr>
          <a:xfrm>
            <a:off x="0" y="764704"/>
            <a:ext cx="9144000"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b="1" dirty="0" smtClean="0">
                <a:solidFill>
                  <a:schemeClr val="accent1">
                    <a:lumMod val="75000"/>
                  </a:schemeClr>
                </a:solidFill>
              </a:rPr>
              <a:t>Порядок формирования избирательной комиссии </a:t>
            </a:r>
          </a:p>
          <a:p>
            <a:pPr lvl="0" algn="ctr">
              <a:spcBef>
                <a:spcPct val="0"/>
              </a:spcBef>
              <a:defRPr/>
            </a:pPr>
            <a:r>
              <a:rPr lang="ru-RU" sz="2200" b="1" dirty="0" smtClean="0">
                <a:solidFill>
                  <a:schemeClr val="accent1">
                    <a:lumMod val="75000"/>
                  </a:schemeClr>
                </a:solidFill>
              </a:rPr>
              <a:t>субъекта Российской Федерации</a:t>
            </a:r>
            <a:endParaRPr lang="ru-RU" sz="2200" dirty="0" smtClean="0">
              <a:ln w="6350">
                <a:solidFill>
                  <a:schemeClr val="accent1">
                    <a:shade val="43000"/>
                  </a:schemeClr>
                </a:solidFill>
              </a:ln>
              <a:solidFill>
                <a:schemeClr val="accent1">
                  <a:lumMod val="75000"/>
                </a:schemeClr>
              </a:solidFill>
              <a:ea typeface="Microsoft JhengHei" pitchFamily="34" charset="-120"/>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вал 17"/>
          <p:cNvSpPr/>
          <p:nvPr/>
        </p:nvSpPr>
        <p:spPr>
          <a:xfrm>
            <a:off x="179512" y="4581128"/>
            <a:ext cx="2016224" cy="187220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b="1" dirty="0" smtClean="0">
                <a:solidFill>
                  <a:schemeClr val="accent5">
                    <a:lumMod val="75000"/>
                  </a:schemeClr>
                </a:solidFill>
              </a:rPr>
              <a:t>Избирком субъекта РФ</a:t>
            </a:r>
            <a:endParaRPr lang="ru-RU" dirty="0" smtClean="0">
              <a:solidFill>
                <a:schemeClr val="accent5">
                  <a:lumMod val="75000"/>
                </a:schemeClr>
              </a:solidFill>
            </a:endParaRPr>
          </a:p>
        </p:txBody>
      </p:sp>
      <p:pic>
        <p:nvPicPr>
          <p:cNvPr id="23" name="Picture 2" descr="http://rusrep.ru/images/texts/1003/10032423_pic1.jpeg"/>
          <p:cNvPicPr>
            <a:picLocks noChangeAspect="1" noChangeArrowheads="1"/>
          </p:cNvPicPr>
          <p:nvPr/>
        </p:nvPicPr>
        <p:blipFill>
          <a:blip r:embed="rId2" cstate="print"/>
          <a:srcRect/>
          <a:stretch>
            <a:fillRect/>
          </a:stretch>
        </p:blipFill>
        <p:spPr bwMode="auto">
          <a:xfrm>
            <a:off x="2915816" y="4869160"/>
            <a:ext cx="1908902" cy="1296144"/>
          </a:xfrm>
          <a:prstGeom prst="rect">
            <a:avLst/>
          </a:prstGeom>
          <a:noFill/>
        </p:spPr>
      </p:pic>
      <p:graphicFrame>
        <p:nvGraphicFramePr>
          <p:cNvPr id="24" name="Схема 23"/>
          <p:cNvGraphicFramePr/>
          <p:nvPr/>
        </p:nvGraphicFramePr>
        <p:xfrm>
          <a:off x="5543600" y="4608512"/>
          <a:ext cx="3276872" cy="184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Стрелка вниз 24"/>
          <p:cNvSpPr/>
          <p:nvPr/>
        </p:nvSpPr>
        <p:spPr>
          <a:xfrm rot="16200000">
            <a:off x="2348622" y="5166062"/>
            <a:ext cx="414308"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rot="16200000">
            <a:off x="4940910" y="5238070"/>
            <a:ext cx="414308" cy="576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3491880" y="1412776"/>
            <a:ext cx="1728192" cy="158417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solidFill>
                <a:schemeClr val="accent5">
                  <a:lumMod val="75000"/>
                </a:schemeClr>
              </a:solidFill>
            </a:endParaRPr>
          </a:p>
          <a:p>
            <a:pPr algn="ctr"/>
            <a:r>
              <a:rPr lang="ru-RU" b="1" dirty="0" smtClean="0">
                <a:solidFill>
                  <a:schemeClr val="accent5">
                    <a:lumMod val="75000"/>
                  </a:schemeClr>
                </a:solidFill>
              </a:rPr>
              <a:t>ЦИК России</a:t>
            </a:r>
            <a:endParaRPr lang="ru-RU" b="1" dirty="0">
              <a:solidFill>
                <a:schemeClr val="accent5">
                  <a:lumMod val="75000"/>
                </a:schemeClr>
              </a:solidFill>
            </a:endParaRPr>
          </a:p>
        </p:txBody>
      </p:sp>
      <p:pic>
        <p:nvPicPr>
          <p:cNvPr id="26" name="Picture 2" descr="http://www.ykt.ru/izbirkom_gd2011/index_files/cik_rf_2.jpg"/>
          <p:cNvPicPr>
            <a:picLocks noChangeAspect="1" noChangeArrowheads="1"/>
          </p:cNvPicPr>
          <p:nvPr/>
        </p:nvPicPr>
        <p:blipFill>
          <a:blip r:embed="rId8" cstate="print"/>
          <a:srcRect/>
          <a:stretch>
            <a:fillRect/>
          </a:stretch>
        </p:blipFill>
        <p:spPr bwMode="auto">
          <a:xfrm>
            <a:off x="3995936" y="1628800"/>
            <a:ext cx="720080" cy="720080"/>
          </a:xfrm>
          <a:prstGeom prst="rect">
            <a:avLst/>
          </a:prstGeom>
          <a:noFill/>
        </p:spPr>
      </p:pic>
      <p:sp>
        <p:nvSpPr>
          <p:cNvPr id="35" name="Стрелка вниз 34"/>
          <p:cNvSpPr/>
          <p:nvPr/>
        </p:nvSpPr>
        <p:spPr>
          <a:xfrm rot="2760000">
            <a:off x="1256889" y="2210452"/>
            <a:ext cx="2595384" cy="2800916"/>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1187624" y="2707105"/>
            <a:ext cx="2817439" cy="1513983"/>
          </a:xfrm>
          <a:prstGeom prst="rect">
            <a:avLst/>
          </a:prstGeom>
          <a:noFill/>
          <a:ln>
            <a:noFill/>
          </a:ln>
        </p:spPr>
        <p:txBody>
          <a:bodyPr wrap="square" rtlCol="0" anchor="ctr" anchorCtr="0">
            <a:noAutofit/>
          </a:bodyPr>
          <a:lstStyle/>
          <a:p>
            <a:pPr algn="ctr">
              <a:lnSpc>
                <a:spcPct val="150000"/>
              </a:lnSpc>
            </a:pPr>
            <a:r>
              <a:rPr lang="ru-RU" b="1" dirty="0" smtClean="0">
                <a:solidFill>
                  <a:schemeClr val="tx2">
                    <a:lumMod val="50000"/>
                  </a:schemeClr>
                </a:solidFill>
              </a:rPr>
              <a:t>предлагается кандидатура Председателя Избиркома субъекта РФ </a:t>
            </a:r>
            <a:endParaRPr lang="ru-RU" b="1" dirty="0">
              <a:solidFill>
                <a:schemeClr val="tx2">
                  <a:lumMod val="50000"/>
                </a:schemeClr>
              </a:solidFill>
            </a:endParaRPr>
          </a:p>
        </p:txBody>
      </p:sp>
      <p:pic>
        <p:nvPicPr>
          <p:cNvPr id="13" name="Рисунок 12" descr="1500x500.jpg"/>
          <p:cNvPicPr>
            <a:picLocks noChangeAspect="1"/>
          </p:cNvPicPr>
          <p:nvPr/>
        </p:nvPicPr>
        <p:blipFill>
          <a:blip r:embed="rId9" cstate="print"/>
          <a:stretch>
            <a:fillRect/>
          </a:stretch>
        </p:blipFill>
        <p:spPr>
          <a:xfrm>
            <a:off x="0" y="0"/>
            <a:ext cx="9144000" cy="764704"/>
          </a:xfrm>
          <a:prstGeom prst="rect">
            <a:avLst/>
          </a:prstGeom>
        </p:spPr>
      </p:pic>
      <p:sp>
        <p:nvSpPr>
          <p:cNvPr id="15" name="Прямоугольник 14"/>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7" name="Прямоугольник 16"/>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53</a:t>
            </a:r>
            <a:endParaRPr lang="ru-RU" b="1" dirty="0">
              <a:solidFill>
                <a:schemeClr val="bg1"/>
              </a:solidFill>
            </a:endParaRPr>
          </a:p>
        </p:txBody>
      </p:sp>
      <p:sp>
        <p:nvSpPr>
          <p:cNvPr id="14" name="Заголовок 1"/>
          <p:cNvSpPr txBox="1">
            <a:spLocks/>
          </p:cNvSpPr>
          <p:nvPr/>
        </p:nvSpPr>
        <p:spPr>
          <a:xfrm>
            <a:off x="0" y="764704"/>
            <a:ext cx="9144000"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000" b="1" dirty="0" smtClean="0">
                <a:solidFill>
                  <a:schemeClr val="accent1">
                    <a:lumMod val="75000"/>
                  </a:schemeClr>
                </a:solidFill>
              </a:rPr>
              <a:t>Порядок формирования Центральной избирательной комиссии</a:t>
            </a:r>
            <a:br>
              <a:rPr lang="ru-RU" sz="2000" b="1" dirty="0" smtClean="0">
                <a:solidFill>
                  <a:schemeClr val="accent1">
                    <a:lumMod val="75000"/>
                  </a:schemeClr>
                </a:solidFill>
              </a:rPr>
            </a:br>
            <a:r>
              <a:rPr lang="ru-RU" sz="2000" b="1" dirty="0" smtClean="0">
                <a:solidFill>
                  <a:schemeClr val="accent1">
                    <a:lumMod val="75000"/>
                  </a:schemeClr>
                </a:solidFill>
              </a:rPr>
              <a:t>Российской Федерации</a:t>
            </a:r>
            <a:endParaRPr lang="ru-RU" sz="2000" dirty="0" smtClean="0">
              <a:ln w="6350">
                <a:solidFill>
                  <a:schemeClr val="accent1">
                    <a:shade val="43000"/>
                  </a:schemeClr>
                </a:solidFill>
              </a:ln>
              <a:solidFill>
                <a:schemeClr val="accent1">
                  <a:lumMod val="75000"/>
                </a:schemeClr>
              </a:solidFill>
              <a:ea typeface="Microsoft JhengHei" pitchFamily="34" charset="-120"/>
            </a:endParaRPr>
          </a:p>
        </p:txBody>
      </p:sp>
    </p:spTree>
  </p:cSld>
  <p:clrMapOvr>
    <a:masterClrMapping/>
  </p:clrMapOvr>
  <p:transition>
    <p:pull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urofitclub.ru/wp-content/images/2017/03/e8b5f56626adbe1d862b5e3f2651f322.jpg"/>
          <p:cNvPicPr>
            <a:picLocks noChangeAspect="1" noChangeArrowheads="1"/>
          </p:cNvPicPr>
          <p:nvPr/>
        </p:nvPicPr>
        <p:blipFill>
          <a:blip r:embed="rId2" cstate="print"/>
          <a:srcRect/>
          <a:stretch>
            <a:fillRect/>
          </a:stretch>
        </p:blipFill>
        <p:spPr bwMode="auto">
          <a:xfrm>
            <a:off x="395536" y="2204864"/>
            <a:ext cx="1152127" cy="1152128"/>
          </a:xfrm>
          <a:prstGeom prst="rect">
            <a:avLst/>
          </a:prstGeom>
          <a:noFill/>
        </p:spPr>
      </p:pic>
      <p:sp>
        <p:nvSpPr>
          <p:cNvPr id="7" name="Прямоугольник 6"/>
          <p:cNvSpPr/>
          <p:nvPr/>
        </p:nvSpPr>
        <p:spPr>
          <a:xfrm>
            <a:off x="1547664" y="2276872"/>
            <a:ext cx="7344816" cy="41044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ru-RU" sz="1900" b="1" dirty="0" smtClean="0"/>
              <a:t>Избирательные комиссии субъектов Российской Федерации, избирательные комиссии муниципальных образований, окружные избирательные комиссии, территориальные, участковые комиссии </a:t>
            </a:r>
            <a:r>
              <a:rPr lang="ru-RU" sz="1900" b="1" dirty="0" smtClean="0">
                <a:solidFill>
                  <a:schemeClr val="bg1"/>
                </a:solidFill>
              </a:rPr>
              <a:t>формируются на основе предложений политических партий</a:t>
            </a:r>
            <a:r>
              <a:rPr lang="ru-RU" sz="1900" b="1" dirty="0" smtClean="0"/>
              <a:t>, выдвинувших списки кандидатов, допущенные к распределению депутатских мандатов в Государственной Думе Федерального Собрания Российской Федерации, законодательном (представительном) органе государственной власти соответствующего субъекта Российской Федерации, предложений других политических партий и иных общественных объединений.</a:t>
            </a:r>
          </a:p>
          <a:p>
            <a:pPr algn="just"/>
            <a:r>
              <a:rPr lang="ru-RU" sz="1900" b="1" dirty="0" smtClean="0"/>
              <a:t>В избирательную комиссию может быть назначено </a:t>
            </a:r>
            <a:r>
              <a:rPr lang="ru-RU" sz="1900" b="1" dirty="0" smtClean="0">
                <a:solidFill>
                  <a:schemeClr val="bg1">
                    <a:lumMod val="95000"/>
                    <a:lumOff val="5000"/>
                  </a:schemeClr>
                </a:solidFill>
              </a:rPr>
              <a:t>не более одного представителя от каждой политической партии</a:t>
            </a:r>
            <a:r>
              <a:rPr lang="ru-RU" sz="1900" b="1" dirty="0" smtClean="0"/>
              <a:t>.</a:t>
            </a:r>
            <a:endParaRPr lang="ru-RU" sz="1900" b="1" dirty="0"/>
          </a:p>
        </p:txBody>
      </p:sp>
      <p:sp>
        <p:nvSpPr>
          <p:cNvPr id="10" name="Прямоугольник 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54</a:t>
            </a:r>
            <a:endParaRPr lang="ru-RU" b="1" dirty="0">
              <a:solidFill>
                <a:schemeClr val="bg1"/>
              </a:solidFill>
            </a:endParaRPr>
          </a:p>
        </p:txBody>
      </p:sp>
      <p:pic>
        <p:nvPicPr>
          <p:cNvPr id="12" name="Рисунок 11" descr="1500x500.jpg"/>
          <p:cNvPicPr>
            <a:picLocks noChangeAspect="1"/>
          </p:cNvPicPr>
          <p:nvPr/>
        </p:nvPicPr>
        <p:blipFill>
          <a:blip r:embed="rId3" cstate="print"/>
          <a:stretch>
            <a:fillRect/>
          </a:stretch>
        </p:blipFill>
        <p:spPr>
          <a:xfrm>
            <a:off x="0" y="-27384"/>
            <a:ext cx="9144000" cy="764704"/>
          </a:xfrm>
          <a:prstGeom prst="rect">
            <a:avLst/>
          </a:prstGeom>
        </p:spPr>
      </p:pic>
      <p:sp>
        <p:nvSpPr>
          <p:cNvPr id="14" name="Прямоугольник 13"/>
          <p:cNvSpPr/>
          <p:nvPr/>
        </p:nvSpPr>
        <p:spPr>
          <a:xfrm>
            <a:off x="-36512" y="116632"/>
            <a:ext cx="92170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6" name="Заголовок 1"/>
          <p:cNvSpPr>
            <a:spLocks noGrp="1"/>
          </p:cNvSpPr>
          <p:nvPr>
            <p:ph type="ctrTitle"/>
          </p:nvPr>
        </p:nvSpPr>
        <p:spPr>
          <a:xfrm>
            <a:off x="179512" y="1268760"/>
            <a:ext cx="8712968" cy="648072"/>
          </a:xfrm>
        </p:spPr>
        <p:style>
          <a:lnRef idx="1">
            <a:schemeClr val="accent6"/>
          </a:lnRef>
          <a:fillRef idx="2">
            <a:schemeClr val="accent6"/>
          </a:fillRef>
          <a:effectRef idx="1">
            <a:schemeClr val="accent6"/>
          </a:effectRef>
          <a:fontRef idx="minor">
            <a:schemeClr val="dk1"/>
          </a:fontRef>
        </p:style>
        <p:txBody>
          <a:bodyPr anchor="ctr">
            <a:noAutofit/>
          </a:bodyPr>
          <a:lstStyle/>
          <a:p>
            <a:pPr marL="0"/>
            <a:r>
              <a:rPr lang="ru-RU" sz="1600" dirty="0" smtClean="0"/>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17" name="Стрелка вниз 16"/>
          <p:cNvSpPr/>
          <p:nvPr/>
        </p:nvSpPr>
        <p:spPr>
          <a:xfrm>
            <a:off x="4716016" y="1916832"/>
            <a:ext cx="576064" cy="360040"/>
          </a:xfrm>
          <a:prstGeom prst="downArrow">
            <a:avLst/>
          </a:prstGeom>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 name="Заголовок 1"/>
          <p:cNvSpPr txBox="1">
            <a:spLocks/>
          </p:cNvSpPr>
          <p:nvPr/>
        </p:nvSpPr>
        <p:spPr>
          <a:xfrm>
            <a:off x="0" y="764704"/>
            <a:ext cx="9144000" cy="36004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b="1" dirty="0" smtClean="0">
                <a:solidFill>
                  <a:schemeClr val="accent1">
                    <a:lumMod val="75000"/>
                  </a:schemeClr>
                </a:solidFill>
              </a:rPr>
              <a:t>Общие условия формирования избирательных комиссий</a:t>
            </a:r>
          </a:p>
        </p:txBody>
      </p:sp>
    </p:spTree>
  </p:cSld>
  <p:clrMapOvr>
    <a:masterClrMapping/>
  </p:clrMapOvr>
  <p:transition>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ctrTitle"/>
          </p:nvPr>
        </p:nvSpPr>
        <p:spPr>
          <a:xfrm>
            <a:off x="1043608" y="1772816"/>
            <a:ext cx="7056784" cy="576064"/>
          </a:xfrm>
        </p:spPr>
        <p:style>
          <a:lnRef idx="1">
            <a:schemeClr val="accent1"/>
          </a:lnRef>
          <a:fillRef idx="2">
            <a:schemeClr val="accent1"/>
          </a:fillRef>
          <a:effectRef idx="1">
            <a:schemeClr val="accent1"/>
          </a:effectRef>
          <a:fontRef idx="minor">
            <a:schemeClr val="dk1"/>
          </a:fontRef>
        </p:style>
        <p:txBody>
          <a:bodyPr anchor="ctr">
            <a:noAutofit/>
          </a:bodyPr>
          <a:lstStyle/>
          <a:p>
            <a:pPr marL="0" algn="ctr"/>
            <a:r>
              <a:rPr lang="ru-RU" sz="1800" dirty="0" smtClean="0">
                <a:ea typeface="Microsoft JhengHei" pitchFamily="34" charset="-120"/>
              </a:rPr>
              <a:t>Среди членов Центральной избирательной комиссии Российской Федерации - представители </a:t>
            </a:r>
            <a:r>
              <a:rPr lang="ru-RU" sz="1800" b="1" dirty="0" smtClean="0">
                <a:solidFill>
                  <a:schemeClr val="accent2">
                    <a:lumMod val="75000"/>
                  </a:schemeClr>
                </a:solidFill>
                <a:ea typeface="Microsoft JhengHei" pitchFamily="34" charset="-120"/>
              </a:rPr>
              <a:t>6</a:t>
            </a:r>
            <a:r>
              <a:rPr lang="ru-RU" sz="1800" dirty="0" smtClean="0">
                <a:ea typeface="Microsoft JhengHei" pitchFamily="34" charset="-120"/>
              </a:rPr>
              <a:t> политических партий</a:t>
            </a:r>
            <a:endParaRPr lang="ru-RU" sz="1800" dirty="0">
              <a:ea typeface="Microsoft JhengHei" pitchFamily="34" charset="-120"/>
            </a:endParaRPr>
          </a:p>
        </p:txBody>
      </p:sp>
      <p:graphicFrame>
        <p:nvGraphicFramePr>
          <p:cNvPr id="6" name="Таблица 5"/>
          <p:cNvGraphicFramePr>
            <a:graphicFrameLocks noGrp="1"/>
          </p:cNvGraphicFramePr>
          <p:nvPr/>
        </p:nvGraphicFramePr>
        <p:xfrm>
          <a:off x="1043608" y="2492896"/>
          <a:ext cx="7056784" cy="3840480"/>
        </p:xfrm>
        <a:graphic>
          <a:graphicData uri="http://schemas.openxmlformats.org/drawingml/2006/table">
            <a:tbl>
              <a:tblPr firstRow="1" bandRow="1">
                <a:tableStyleId>{21E4AEA4-8DFA-4A89-87EB-49C32662AFE0}</a:tableStyleId>
              </a:tblPr>
              <a:tblGrid>
                <a:gridCol w="7056784"/>
              </a:tblGrid>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a:t>
                      </a:r>
                      <a:r>
                        <a:rPr lang="ru-RU" b="0" dirty="0" smtClean="0">
                          <a:solidFill>
                            <a:schemeClr val="bg1"/>
                          </a:solidFill>
                        </a:rPr>
                        <a:t>ЕДИНАЯ</a:t>
                      </a:r>
                      <a:r>
                        <a:rPr lang="ru-RU" dirty="0" smtClean="0">
                          <a:solidFill>
                            <a:schemeClr val="bg1"/>
                          </a:solidFill>
                        </a:rPr>
                        <a:t> </a:t>
                      </a:r>
                      <a:r>
                        <a:rPr lang="ru-RU" b="0" dirty="0" smtClean="0">
                          <a:solidFill>
                            <a:schemeClr val="bg1"/>
                          </a:solidFill>
                        </a:rPr>
                        <a:t>РОССИЯ</a:t>
                      </a:r>
                      <a:r>
                        <a:rPr lang="ru-RU" dirty="0" smtClean="0">
                          <a:solidFill>
                            <a:schemeClr val="bg1"/>
                          </a:solidFill>
                        </a:rPr>
                        <a:t>»</a:t>
                      </a:r>
                    </a:p>
                    <a:p>
                      <a:endParaRPr lang="ru-RU" dirty="0">
                        <a:solidFill>
                          <a:schemeClr val="bg1"/>
                        </a:solidFill>
                      </a:endParaRPr>
                    </a:p>
                  </a:txBody>
                  <a:tcPr anchor="ctr">
                    <a:solidFill>
                      <a:schemeClr val="accent1">
                        <a:lumMod val="7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Коммунистическая партия Российской Федерации</a:t>
                      </a:r>
                    </a:p>
                    <a:p>
                      <a:endParaRPr lang="ru-RU" dirty="0">
                        <a:solidFill>
                          <a:schemeClr val="bg1"/>
                        </a:solidFill>
                      </a:endParaRPr>
                    </a:p>
                  </a:txBody>
                  <a:tcPr>
                    <a:solidFill>
                      <a:schemeClr val="accent1">
                        <a:lumMod val="7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Либерально-демократическая партия России</a:t>
                      </a:r>
                    </a:p>
                    <a:p>
                      <a:endParaRPr lang="ru-RU" dirty="0">
                        <a:solidFill>
                          <a:schemeClr val="bg1"/>
                        </a:solidFill>
                      </a:endParaRPr>
                    </a:p>
                  </a:txBody>
                  <a:tcPr>
                    <a:solidFill>
                      <a:schemeClr val="accent1">
                        <a:lumMod val="7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«ПАТРИОТЫ РОССИИ»</a:t>
                      </a:r>
                    </a:p>
                    <a:p>
                      <a:endParaRPr lang="ru-RU" dirty="0">
                        <a:solidFill>
                          <a:schemeClr val="bg1"/>
                        </a:solidFill>
                      </a:endParaRPr>
                    </a:p>
                  </a:txBody>
                  <a:tcPr>
                    <a:solidFill>
                      <a:schemeClr val="accent1">
                        <a:lumMod val="7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СПРАВЕДЛИВАЯ РОССИЯ</a:t>
                      </a:r>
                    </a:p>
                    <a:p>
                      <a:endParaRPr lang="ru-RU" dirty="0">
                        <a:solidFill>
                          <a:schemeClr val="bg1"/>
                        </a:solidFill>
                      </a:endParaRPr>
                    </a:p>
                  </a:txBody>
                  <a:tcPr>
                    <a:solidFill>
                      <a:schemeClr val="accent1">
                        <a:lumMod val="7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«ЯБЛОКО»</a:t>
                      </a:r>
                    </a:p>
                    <a:p>
                      <a:endParaRPr lang="ru-RU" dirty="0">
                        <a:solidFill>
                          <a:schemeClr val="bg1"/>
                        </a:solidFill>
                      </a:endParaRPr>
                    </a:p>
                  </a:txBody>
                  <a:tcPr>
                    <a:solidFill>
                      <a:schemeClr val="accent1">
                        <a:lumMod val="75000"/>
                      </a:schemeClr>
                    </a:solidFill>
                  </a:tcPr>
                </a:tc>
              </a:tr>
            </a:tbl>
          </a:graphicData>
        </a:graphic>
      </p:graphicFrame>
      <p:sp>
        <p:nvSpPr>
          <p:cNvPr id="5" name="Прямоугольник 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55</a:t>
            </a:r>
            <a:endParaRPr lang="ru-RU" b="1" dirty="0">
              <a:solidFill>
                <a:schemeClr val="bg1"/>
              </a:solidFill>
            </a:endParaRPr>
          </a:p>
        </p:txBody>
      </p:sp>
      <p:pic>
        <p:nvPicPr>
          <p:cNvPr id="9" name="Рисунок 8" descr="1500x500.jpg"/>
          <p:cNvPicPr>
            <a:picLocks noChangeAspect="1"/>
          </p:cNvPicPr>
          <p:nvPr/>
        </p:nvPicPr>
        <p:blipFill>
          <a:blip r:embed="rId2" cstate="print"/>
          <a:stretch>
            <a:fillRect/>
          </a:stretch>
        </p:blipFill>
        <p:spPr>
          <a:xfrm>
            <a:off x="0" y="-27384"/>
            <a:ext cx="9144000" cy="792088"/>
          </a:xfrm>
          <a:prstGeom prst="rect">
            <a:avLst/>
          </a:prstGeom>
        </p:spPr>
      </p:pic>
      <p:sp>
        <p:nvSpPr>
          <p:cNvPr id="10" name="Прямоугольник 9"/>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8" name="Заголовок 1"/>
          <p:cNvSpPr txBox="1">
            <a:spLocks/>
          </p:cNvSpPr>
          <p:nvPr/>
        </p:nvSpPr>
        <p:spPr>
          <a:xfrm>
            <a:off x="0" y="980728"/>
            <a:ext cx="9144000" cy="576064"/>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200" b="1" dirty="0" smtClean="0">
                <a:solidFill>
                  <a:schemeClr val="accent1">
                    <a:lumMod val="75000"/>
                  </a:schemeClr>
                </a:solidFill>
              </a:rPr>
              <a:t>Партийный состав Центральной избирательной комиссии</a:t>
            </a:r>
            <a:br>
              <a:rPr lang="ru-RU" sz="2200" b="1" dirty="0" smtClean="0">
                <a:solidFill>
                  <a:schemeClr val="accent1">
                    <a:lumMod val="75000"/>
                  </a:schemeClr>
                </a:solidFill>
              </a:rPr>
            </a:br>
            <a:r>
              <a:rPr lang="ru-RU" sz="2200" b="1" dirty="0" smtClean="0">
                <a:solidFill>
                  <a:schemeClr val="accent1">
                    <a:lumMod val="75000"/>
                  </a:schemeClr>
                </a:solidFill>
              </a:rPr>
              <a:t>Российской Федерации</a:t>
            </a:r>
          </a:p>
        </p:txBody>
      </p:sp>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179512" y="1412776"/>
          <a:ext cx="8784976" cy="5299695"/>
        </p:xfrm>
        <a:graphic>
          <a:graphicData uri="http://schemas.openxmlformats.org/drawingml/2006/table">
            <a:tbl>
              <a:tblPr firstRow="1" bandRow="1">
                <a:tableStyleId>{5C22544A-7EE6-4342-B048-85BDC9FD1C3A}</a:tableStyleId>
              </a:tblPr>
              <a:tblGrid>
                <a:gridCol w="4316755"/>
                <a:gridCol w="4468221"/>
              </a:tblGrid>
              <a:tr h="268679">
                <a:tc>
                  <a:txBody>
                    <a:bodyPr/>
                    <a:lstStyle/>
                    <a:p>
                      <a:r>
                        <a:rPr lang="ru-RU" sz="1600" b="0" dirty="0" smtClean="0">
                          <a:solidFill>
                            <a:schemeClr val="bg1"/>
                          </a:solidFill>
                        </a:rPr>
                        <a:t>«ЕДИНАЯ РОССИЯ»</a:t>
                      </a:r>
                      <a:endParaRPr lang="ru-RU" sz="1600" b="0" dirty="0">
                        <a:solidFill>
                          <a:schemeClr val="bg1"/>
                        </a:solidFill>
                      </a:endParaRPr>
                    </a:p>
                  </a:txBody>
                  <a:tcPr>
                    <a:solidFill>
                      <a:schemeClr val="accent1">
                        <a:lumMod val="75000"/>
                      </a:schemeClr>
                    </a:solidFill>
                  </a:tcPr>
                </a:tc>
                <a:tc>
                  <a:txBody>
                    <a:bodyPr/>
                    <a:lstStyle/>
                    <a:p>
                      <a:r>
                        <a:rPr lang="ru-RU" sz="1600" b="0" dirty="0" smtClean="0">
                          <a:solidFill>
                            <a:schemeClr val="bg1"/>
                          </a:solidFill>
                        </a:rPr>
                        <a:t>КПРФ</a:t>
                      </a:r>
                      <a:endParaRPr lang="ru-RU" sz="1600" b="0" dirty="0">
                        <a:solidFill>
                          <a:schemeClr val="bg1"/>
                        </a:solidFill>
                      </a:endParaRPr>
                    </a:p>
                  </a:txBody>
                  <a:tcPr>
                    <a:solidFill>
                      <a:schemeClr val="accent1">
                        <a:lumMod val="75000"/>
                      </a:schemeClr>
                    </a:solidFill>
                  </a:tcPr>
                </a:tc>
              </a:tr>
              <a:tr h="358899">
                <a:tc>
                  <a:txBody>
                    <a:bodyPr/>
                    <a:lstStyle/>
                    <a:p>
                      <a:r>
                        <a:rPr lang="ru-RU" sz="1600" dirty="0" smtClean="0">
                          <a:solidFill>
                            <a:schemeClr val="bg1"/>
                          </a:solidFill>
                        </a:rPr>
                        <a:t>СПРАВЕДЛИВАЯ РОССИЯ</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Экологическая</a:t>
                      </a:r>
                      <a:r>
                        <a:rPr lang="ru-RU" sz="1600" baseline="0" dirty="0" smtClean="0">
                          <a:solidFill>
                            <a:schemeClr val="bg1"/>
                          </a:solidFill>
                        </a:rPr>
                        <a:t> партия «Зелёные»</a:t>
                      </a:r>
                      <a:endParaRPr lang="ru-RU" sz="1600" dirty="0">
                        <a:solidFill>
                          <a:schemeClr val="bg1"/>
                        </a:solidFill>
                      </a:endParaRPr>
                    </a:p>
                  </a:txBody>
                  <a:tcPr>
                    <a:solidFill>
                      <a:schemeClr val="accent1">
                        <a:lumMod val="75000"/>
                      </a:schemeClr>
                    </a:solidFill>
                  </a:tcPr>
                </a:tc>
              </a:tr>
              <a:tr h="358899">
                <a:tc>
                  <a:txBody>
                    <a:bodyPr/>
                    <a:lstStyle/>
                    <a:p>
                      <a:r>
                        <a:rPr lang="ru-RU" sz="1600" dirty="0" smtClean="0">
                          <a:solidFill>
                            <a:schemeClr val="bg1"/>
                          </a:solidFill>
                        </a:rPr>
                        <a:t>«ПАТРИОТЫ РОССИИ»</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«Гражданская Сила»</a:t>
                      </a:r>
                      <a:endParaRPr lang="ru-RU" sz="1600" dirty="0">
                        <a:solidFill>
                          <a:schemeClr val="bg1"/>
                        </a:solidFill>
                      </a:endParaRPr>
                    </a:p>
                  </a:txBody>
                  <a:tcPr>
                    <a:solidFill>
                      <a:schemeClr val="accent1">
                        <a:lumMod val="75000"/>
                      </a:schemeClr>
                    </a:solidFill>
                  </a:tcPr>
                </a:tc>
              </a:tr>
              <a:tr h="270872">
                <a:tc>
                  <a:txBody>
                    <a:bodyPr/>
                    <a:lstStyle/>
                    <a:p>
                      <a:r>
                        <a:rPr lang="ru-RU" sz="1600" dirty="0" smtClean="0">
                          <a:solidFill>
                            <a:schemeClr val="bg1"/>
                          </a:solidFill>
                        </a:rPr>
                        <a:t>«ПАРТИЯ РОСТА»</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«ЯБЛОКО»</a:t>
                      </a:r>
                      <a:endParaRPr lang="ru-RU" sz="1600" dirty="0">
                        <a:solidFill>
                          <a:schemeClr val="bg1"/>
                        </a:solidFill>
                      </a:endParaRPr>
                    </a:p>
                  </a:txBody>
                  <a:tcPr>
                    <a:solidFill>
                      <a:schemeClr val="accent1">
                        <a:lumMod val="75000"/>
                      </a:schemeClr>
                    </a:solidFill>
                  </a:tcPr>
                </a:tc>
              </a:tr>
              <a:tr h="533831">
                <a:tc>
                  <a:txBody>
                    <a:bodyPr/>
                    <a:lstStyle/>
                    <a:p>
                      <a:r>
                        <a:rPr lang="ru-RU" sz="1600" dirty="0" smtClean="0">
                          <a:solidFill>
                            <a:schemeClr val="bg1"/>
                          </a:solidFill>
                        </a:rPr>
                        <a:t>«Партия пенсионеров России»</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«Объединенная</a:t>
                      </a:r>
                      <a:r>
                        <a:rPr lang="ru-RU" sz="1600" baseline="0" dirty="0" smtClean="0">
                          <a:solidFill>
                            <a:schemeClr val="bg1"/>
                          </a:solidFill>
                        </a:rPr>
                        <a:t> аграрно-промышленная партия России»</a:t>
                      </a:r>
                      <a:endParaRPr lang="ru-RU" sz="1600" dirty="0">
                        <a:solidFill>
                          <a:schemeClr val="bg1"/>
                        </a:solidFill>
                      </a:endParaRPr>
                    </a:p>
                  </a:txBody>
                  <a:tcPr>
                    <a:solidFill>
                      <a:schemeClr val="accent1">
                        <a:lumMod val="75000"/>
                      </a:schemeClr>
                    </a:solidFill>
                  </a:tcPr>
                </a:tc>
              </a:tr>
              <a:tr h="489168">
                <a:tc>
                  <a:txBody>
                    <a:bodyPr/>
                    <a:lstStyle/>
                    <a:p>
                      <a:r>
                        <a:rPr lang="ru-RU" sz="1600" dirty="0" smtClean="0">
                          <a:solidFill>
                            <a:schemeClr val="bg1"/>
                          </a:solidFill>
                        </a:rPr>
                        <a:t>«Российская партия пенсионеров за справедливость»</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«Партия Социальной защиты»</a:t>
                      </a:r>
                      <a:endParaRPr lang="ru-RU" sz="1600" dirty="0">
                        <a:solidFill>
                          <a:schemeClr val="bg1"/>
                        </a:solidFill>
                      </a:endParaRPr>
                    </a:p>
                  </a:txBody>
                  <a:tcPr>
                    <a:solidFill>
                      <a:schemeClr val="accent1">
                        <a:lumMod val="75000"/>
                      </a:schemeClr>
                    </a:solidFill>
                  </a:tcPr>
                </a:tc>
              </a:tr>
              <a:tr h="281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«Народная партия России»</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«ПАРНАС»</a:t>
                      </a:r>
                      <a:endParaRPr lang="ru-RU" sz="1600" dirty="0">
                        <a:solidFill>
                          <a:schemeClr val="bg1"/>
                        </a:solidFill>
                      </a:endParaRPr>
                    </a:p>
                  </a:txBody>
                  <a:tcPr>
                    <a:solidFill>
                      <a:schemeClr val="accent1">
                        <a:lumMod val="75000"/>
                      </a:schemeClr>
                    </a:solidFill>
                  </a:tcPr>
                </a:tc>
              </a:tr>
              <a:tr h="275416">
                <a:tc>
                  <a:txBody>
                    <a:bodyPr/>
                    <a:lstStyle/>
                    <a:p>
                      <a:r>
                        <a:rPr lang="ru-RU" sz="1600" dirty="0" smtClean="0">
                          <a:solidFill>
                            <a:schemeClr val="bg1"/>
                          </a:solidFill>
                        </a:rPr>
                        <a:t>«РОДИНА»</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«Народ Против Коррупции»</a:t>
                      </a:r>
                      <a:endParaRPr lang="ru-RU" sz="1600" dirty="0">
                        <a:solidFill>
                          <a:schemeClr val="bg1"/>
                        </a:solidFill>
                      </a:endParaRPr>
                    </a:p>
                  </a:txBody>
                  <a:tcPr>
                    <a:solidFill>
                      <a:schemeClr val="accent1">
                        <a:lumMod val="75000"/>
                      </a:schemeClr>
                    </a:solidFill>
                  </a:tcPr>
                </a:tc>
              </a:tr>
              <a:tr h="358899">
                <a:tc>
                  <a:txBody>
                    <a:bodyPr/>
                    <a:lstStyle/>
                    <a:p>
                      <a:r>
                        <a:rPr lang="ru-RU" sz="1600" dirty="0" smtClean="0">
                          <a:solidFill>
                            <a:schemeClr val="bg1"/>
                          </a:solidFill>
                        </a:rPr>
                        <a:t>«Альянс Зеленых»</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«ГРАЖДАНСКАЯ ПОЗИЦИЯ»</a:t>
                      </a:r>
                      <a:endParaRPr lang="ru-RU" sz="1600" dirty="0">
                        <a:solidFill>
                          <a:schemeClr val="bg1"/>
                        </a:solidFill>
                      </a:endParaRPr>
                    </a:p>
                  </a:txBody>
                  <a:tcPr>
                    <a:solidFill>
                      <a:schemeClr val="accent1">
                        <a:lumMod val="75000"/>
                      </a:schemeClr>
                    </a:solidFill>
                  </a:tcPr>
                </a:tc>
              </a:tr>
              <a:tr h="358899">
                <a:tc>
                  <a:txBody>
                    <a:bodyPr/>
                    <a:lstStyle/>
                    <a:p>
                      <a:r>
                        <a:rPr lang="ru-RU" sz="1600" dirty="0" smtClean="0">
                          <a:solidFill>
                            <a:schemeClr val="bg1"/>
                          </a:solidFill>
                        </a:rPr>
                        <a:t>«КОММУНИСТЫ РОССИИ»</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«ПАРТИЯ ВЕТЕРАНОВ РОССИИ»</a:t>
                      </a:r>
                      <a:endParaRPr lang="ru-RU" sz="1600" dirty="0">
                        <a:solidFill>
                          <a:schemeClr val="bg1"/>
                        </a:solidFill>
                      </a:endParaRPr>
                    </a:p>
                  </a:txBody>
                  <a:tcPr>
                    <a:solidFill>
                      <a:schemeClr val="accent1">
                        <a:lumMod val="75000"/>
                      </a:schemeClr>
                    </a:solidFill>
                  </a:tcPr>
                </a:tc>
              </a:tr>
              <a:tr h="358899">
                <a:tc>
                  <a:txBody>
                    <a:bodyPr/>
                    <a:lstStyle/>
                    <a:p>
                      <a:r>
                        <a:rPr lang="ru-RU" sz="1600" dirty="0" smtClean="0">
                          <a:solidFill>
                            <a:schemeClr val="bg1"/>
                          </a:solidFill>
                        </a:rPr>
                        <a:t>«ПАРТИЯ ВЕЛИКОЕ ОТЕЧЕСТВО»</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«Союз</a:t>
                      </a:r>
                      <a:r>
                        <a:rPr lang="ru-RU" sz="1600" baseline="0" dirty="0" smtClean="0">
                          <a:solidFill>
                            <a:schemeClr val="bg1"/>
                          </a:solidFill>
                        </a:rPr>
                        <a:t> горожан»</a:t>
                      </a:r>
                      <a:endParaRPr lang="ru-RU" sz="1600" dirty="0">
                        <a:solidFill>
                          <a:schemeClr val="bg1"/>
                        </a:solidFill>
                      </a:endParaRPr>
                    </a:p>
                  </a:txBody>
                  <a:tcPr>
                    <a:solidFill>
                      <a:schemeClr val="accent1">
                        <a:lumMod val="75000"/>
                      </a:schemeClr>
                    </a:solidFill>
                  </a:tcPr>
                </a:tc>
              </a:tr>
              <a:tr h="294840">
                <a:tc>
                  <a:txBody>
                    <a:bodyPr/>
                    <a:lstStyle/>
                    <a:p>
                      <a:r>
                        <a:rPr lang="ru-RU" sz="1600" dirty="0" smtClean="0">
                          <a:solidFill>
                            <a:schemeClr val="bg1"/>
                          </a:solidFill>
                        </a:rPr>
                        <a:t>«Гражданская платформа»</a:t>
                      </a:r>
                      <a:endParaRPr lang="ru-RU" sz="1600" dirty="0">
                        <a:solidFill>
                          <a:schemeClr val="bg1"/>
                        </a:solidFill>
                      </a:endParaRPr>
                    </a:p>
                  </a:txBody>
                  <a:tcPr>
                    <a:solidFill>
                      <a:schemeClr val="accent1">
                        <a:lumMod val="75000"/>
                      </a:schemeClr>
                    </a:solidFill>
                  </a:tcPr>
                </a:tc>
                <a:tc>
                  <a:txBody>
                    <a:bodyPr/>
                    <a:lstStyle/>
                    <a:p>
                      <a:r>
                        <a:rPr lang="ru-RU" sz="1600" dirty="0" smtClean="0">
                          <a:solidFill>
                            <a:schemeClr val="bg1"/>
                          </a:solidFill>
                        </a:rPr>
                        <a:t>«ПАРТИЯ РОДИТЕЛЕЙ</a:t>
                      </a:r>
                      <a:r>
                        <a:rPr lang="ru-RU" sz="1600" baseline="0" dirty="0" smtClean="0">
                          <a:solidFill>
                            <a:schemeClr val="bg1"/>
                          </a:solidFill>
                        </a:rPr>
                        <a:t> БУДУЩЕГО»</a:t>
                      </a:r>
                      <a:endParaRPr lang="ru-RU" sz="1600" dirty="0">
                        <a:solidFill>
                          <a:schemeClr val="bg1"/>
                        </a:solidFill>
                      </a:endParaRPr>
                    </a:p>
                  </a:txBody>
                  <a:tcPr>
                    <a:solidFill>
                      <a:schemeClr val="accent1">
                        <a:lumMod val="75000"/>
                      </a:schemeClr>
                    </a:solidFill>
                  </a:tcPr>
                </a:tc>
              </a:tr>
              <a:tr h="289120">
                <a:tc>
                  <a:txBody>
                    <a:bodyPr/>
                    <a:lstStyle/>
                    <a:p>
                      <a:r>
                        <a:rPr lang="ru-RU" sz="1600" dirty="0" smtClean="0">
                          <a:solidFill>
                            <a:schemeClr val="bg1"/>
                          </a:solidFill>
                        </a:rPr>
                        <a:t>«Демократическая</a:t>
                      </a:r>
                      <a:r>
                        <a:rPr lang="ru-RU" sz="1600" baseline="0" dirty="0" smtClean="0">
                          <a:solidFill>
                            <a:schemeClr val="bg1"/>
                          </a:solidFill>
                        </a:rPr>
                        <a:t> партия России»</a:t>
                      </a:r>
                      <a:endParaRPr lang="ru-RU" sz="1600" dirty="0">
                        <a:solidFill>
                          <a:schemeClr val="bg1"/>
                        </a:solidFill>
                      </a:endParaRPr>
                    </a:p>
                  </a:txBody>
                  <a:tcPr anchor="ctr">
                    <a:solidFill>
                      <a:schemeClr val="accent1">
                        <a:lumMod val="75000"/>
                      </a:schemeClr>
                    </a:solidFill>
                  </a:tcPr>
                </a:tc>
                <a:tc>
                  <a:txBody>
                    <a:bodyPr/>
                    <a:lstStyle/>
                    <a:p>
                      <a:r>
                        <a:rPr lang="ru-RU" sz="1600" dirty="0" smtClean="0">
                          <a:solidFill>
                            <a:schemeClr val="bg1"/>
                          </a:solidFill>
                        </a:rPr>
                        <a:t>«Трудовая партия России»</a:t>
                      </a:r>
                      <a:endParaRPr lang="ru-RU" sz="1600" dirty="0">
                        <a:solidFill>
                          <a:schemeClr val="bg1"/>
                        </a:solidFill>
                      </a:endParaRPr>
                    </a:p>
                  </a:txBody>
                  <a:tcPr anchor="ctr">
                    <a:solidFill>
                      <a:schemeClr val="accent1">
                        <a:lumMod val="75000"/>
                      </a:schemeClr>
                    </a:solidFill>
                  </a:tcPr>
                </a:tc>
              </a:tr>
              <a:tr h="211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bg1"/>
                          </a:solidFill>
                        </a:rPr>
                        <a:t>ЛДПР</a:t>
                      </a:r>
                    </a:p>
                  </a:txBody>
                  <a:tcPr>
                    <a:solidFill>
                      <a:schemeClr val="accent1">
                        <a:lumMod val="75000"/>
                      </a:schemeClr>
                    </a:solidFill>
                  </a:tcPr>
                </a:tc>
                <a:tc>
                  <a:txBody>
                    <a:bodyPr/>
                    <a:lstStyle/>
                    <a:p>
                      <a:endParaRPr lang="ru-RU" sz="1600" dirty="0">
                        <a:solidFill>
                          <a:schemeClr val="bg1"/>
                        </a:solidFill>
                      </a:endParaRPr>
                    </a:p>
                  </a:txBody>
                  <a:tcPr>
                    <a:solidFill>
                      <a:schemeClr val="accent1">
                        <a:lumMod val="75000"/>
                      </a:schemeClr>
                    </a:solidFill>
                  </a:tcPr>
                </a:tc>
              </a:tr>
            </a:tbl>
          </a:graphicData>
        </a:graphic>
      </p:graphicFrame>
      <p:sp>
        <p:nvSpPr>
          <p:cNvPr id="7" name="Заголовок 1"/>
          <p:cNvSpPr>
            <a:spLocks noGrp="1"/>
          </p:cNvSpPr>
          <p:nvPr>
            <p:ph type="ctrTitle"/>
          </p:nvPr>
        </p:nvSpPr>
        <p:spPr>
          <a:xfrm>
            <a:off x="179512" y="1124744"/>
            <a:ext cx="8784976" cy="332656"/>
          </a:xfrm>
        </p:spPr>
        <p:style>
          <a:lnRef idx="1">
            <a:schemeClr val="accent1"/>
          </a:lnRef>
          <a:fillRef idx="2">
            <a:schemeClr val="accent1"/>
          </a:fillRef>
          <a:effectRef idx="1">
            <a:schemeClr val="accent1"/>
          </a:effectRef>
          <a:fontRef idx="minor">
            <a:schemeClr val="dk1"/>
          </a:fontRef>
        </p:style>
        <p:txBody>
          <a:bodyPr anchor="ctr">
            <a:noAutofit/>
          </a:bodyPr>
          <a:lstStyle/>
          <a:p>
            <a:pPr marL="0" algn="ctr"/>
            <a:r>
              <a:rPr lang="ru-RU" sz="1400" dirty="0" smtClean="0">
                <a:ea typeface="Microsoft JhengHei" pitchFamily="34" charset="-120"/>
              </a:rPr>
              <a:t>В составах избирательных комиссий субъектов Российской Федерации - представители </a:t>
            </a:r>
            <a:r>
              <a:rPr lang="ru-RU" sz="1400" b="1" dirty="0" smtClean="0">
                <a:solidFill>
                  <a:schemeClr val="accent2">
                    <a:lumMod val="75000"/>
                  </a:schemeClr>
                </a:solidFill>
                <a:ea typeface="Microsoft JhengHei" pitchFamily="34" charset="-120"/>
              </a:rPr>
              <a:t>27</a:t>
            </a:r>
            <a:r>
              <a:rPr lang="ru-RU" sz="1400" dirty="0" smtClean="0">
                <a:ea typeface="Microsoft JhengHei" pitchFamily="34" charset="-120"/>
              </a:rPr>
              <a:t> политических партий</a:t>
            </a:r>
            <a:endParaRPr lang="ru-RU" sz="1400" dirty="0">
              <a:ea typeface="Microsoft JhengHei" pitchFamily="34" charset="-120"/>
            </a:endParaRPr>
          </a:p>
        </p:txBody>
      </p:sp>
      <p:pic>
        <p:nvPicPr>
          <p:cNvPr id="5" name="Рисунок 4" descr="1500x500.jpg"/>
          <p:cNvPicPr>
            <a:picLocks noChangeAspect="1"/>
          </p:cNvPicPr>
          <p:nvPr/>
        </p:nvPicPr>
        <p:blipFill>
          <a:blip r:embed="rId3" cstate="print"/>
          <a:stretch>
            <a:fillRect/>
          </a:stretch>
        </p:blipFill>
        <p:spPr>
          <a:xfrm>
            <a:off x="0" y="0"/>
            <a:ext cx="9144000" cy="620688"/>
          </a:xfrm>
          <a:prstGeom prst="rect">
            <a:avLst/>
          </a:prstGeom>
        </p:spPr>
      </p:pic>
      <p:sp>
        <p:nvSpPr>
          <p:cNvPr id="8" name="Прямоугольник 7"/>
          <p:cNvSpPr/>
          <p:nvPr/>
        </p:nvSpPr>
        <p:spPr>
          <a:xfrm>
            <a:off x="107504" y="-27384"/>
            <a:ext cx="885698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56</a:t>
            </a:r>
            <a:endParaRPr lang="ru-RU" b="1" dirty="0">
              <a:solidFill>
                <a:schemeClr val="bg1"/>
              </a:solidFill>
            </a:endParaRPr>
          </a:p>
        </p:txBody>
      </p:sp>
      <p:sp>
        <p:nvSpPr>
          <p:cNvPr id="11" name="Заголовок 1"/>
          <p:cNvSpPr txBox="1">
            <a:spLocks/>
          </p:cNvSpPr>
          <p:nvPr/>
        </p:nvSpPr>
        <p:spPr>
          <a:xfrm>
            <a:off x="323528" y="620688"/>
            <a:ext cx="8496944" cy="504056"/>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b="1" dirty="0" smtClean="0">
                <a:solidFill>
                  <a:schemeClr val="accent1">
                    <a:lumMod val="75000"/>
                  </a:schemeClr>
                </a:solidFill>
              </a:rPr>
              <a:t>Партийный состав избирательных комиссий субъектов</a:t>
            </a:r>
            <a:br>
              <a:rPr lang="ru-RU" b="1" dirty="0" smtClean="0">
                <a:solidFill>
                  <a:schemeClr val="accent1">
                    <a:lumMod val="75000"/>
                  </a:schemeClr>
                </a:solidFill>
              </a:rPr>
            </a:br>
            <a:r>
              <a:rPr lang="ru-RU" b="1" dirty="0" smtClean="0">
                <a:solidFill>
                  <a:schemeClr val="accent1">
                    <a:lumMod val="75000"/>
                  </a:schemeClr>
                </a:solidFill>
              </a:rPr>
              <a:t>Российской Федерации</a:t>
            </a:r>
          </a:p>
        </p:txBody>
      </p:sp>
    </p:spTree>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Таблица 23"/>
          <p:cNvGraphicFramePr>
            <a:graphicFrameLocks noGrp="1"/>
          </p:cNvGraphicFramePr>
          <p:nvPr/>
        </p:nvGraphicFramePr>
        <p:xfrm>
          <a:off x="323528" y="1628799"/>
          <a:ext cx="8508774" cy="4464497"/>
        </p:xfrm>
        <a:graphic>
          <a:graphicData uri="http://schemas.openxmlformats.org/drawingml/2006/table">
            <a:tbl>
              <a:tblPr firstRow="1" bandRow="1">
                <a:tableStyleId>{7DF18680-E054-41AD-8BC1-D1AEF772440D}</a:tableStyleId>
              </a:tblPr>
              <a:tblGrid>
                <a:gridCol w="4248472"/>
                <a:gridCol w="2100063"/>
                <a:gridCol w="2160239"/>
              </a:tblGrid>
              <a:tr h="1052375">
                <a:tc>
                  <a:txBody>
                    <a:bodyPr/>
                    <a:lstStyle/>
                    <a:p>
                      <a:pPr algn="ctr"/>
                      <a:r>
                        <a:rPr lang="ru-RU" sz="2000" dirty="0" smtClean="0"/>
                        <a:t>Субъект</a:t>
                      </a:r>
                      <a:endParaRPr lang="ru-RU" sz="2000" baseline="0" dirty="0" smtClean="0"/>
                    </a:p>
                    <a:p>
                      <a:pPr algn="ctr"/>
                      <a:r>
                        <a:rPr lang="ru-RU" sz="2000" baseline="0" dirty="0" smtClean="0"/>
                        <a:t>Российской Федерации</a:t>
                      </a:r>
                      <a:endParaRPr lang="ru-RU" sz="2000" dirty="0">
                        <a:solidFill>
                          <a:schemeClr val="bg1"/>
                        </a:solidFill>
                      </a:endParaRPr>
                    </a:p>
                  </a:txBody>
                  <a:tcPr anchor="ctr"/>
                </a:tc>
                <a:tc>
                  <a:txBody>
                    <a:bodyPr/>
                    <a:lstStyle/>
                    <a:p>
                      <a:pPr algn="ctr"/>
                      <a:r>
                        <a:rPr lang="ru-RU" sz="2000" dirty="0" smtClean="0"/>
                        <a:t>Численность</a:t>
                      </a:r>
                      <a:r>
                        <a:rPr lang="ru-RU" sz="2000" baseline="0" dirty="0" smtClean="0"/>
                        <a:t>  комиссии</a:t>
                      </a:r>
                      <a:endParaRPr lang="ru-RU" sz="2000" dirty="0">
                        <a:solidFill>
                          <a:schemeClr val="bg1"/>
                        </a:solidFill>
                      </a:endParaRPr>
                    </a:p>
                  </a:txBody>
                  <a:tcPr anchor="ctr"/>
                </a:tc>
                <a:tc>
                  <a:txBody>
                    <a:bodyPr/>
                    <a:lstStyle/>
                    <a:p>
                      <a:pPr algn="ctr"/>
                      <a:r>
                        <a:rPr lang="ru-RU" sz="2000" dirty="0" smtClean="0"/>
                        <a:t>Члены</a:t>
                      </a:r>
                      <a:r>
                        <a:rPr lang="ru-RU" sz="2000" baseline="0" dirty="0" smtClean="0"/>
                        <a:t> комиссии  от политических партий</a:t>
                      </a:r>
                      <a:endParaRPr lang="ru-RU" sz="2000" dirty="0">
                        <a:solidFill>
                          <a:schemeClr val="bg1"/>
                        </a:solidFill>
                      </a:endParaRPr>
                    </a:p>
                  </a:txBody>
                  <a:tcPr anchor="ctr"/>
                </a:tc>
              </a:tr>
              <a:tr h="41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Республика Северная Осетия-Алания</a:t>
                      </a:r>
                      <a:endParaRPr lang="ru-RU" dirty="0"/>
                    </a:p>
                  </a:txBody>
                  <a:tcPr/>
                </a:tc>
                <a:tc>
                  <a:txBody>
                    <a:bodyPr/>
                    <a:lstStyle/>
                    <a:p>
                      <a:pPr algn="ctr"/>
                      <a:r>
                        <a:rPr lang="ru-RU" dirty="0" smtClean="0"/>
                        <a:t>13</a:t>
                      </a:r>
                      <a:endParaRPr lang="ru-RU" dirty="0"/>
                    </a:p>
                  </a:txBody>
                  <a:tcPr/>
                </a:tc>
                <a:tc>
                  <a:txBody>
                    <a:bodyPr/>
                    <a:lstStyle/>
                    <a:p>
                      <a:pPr algn="ctr"/>
                      <a:r>
                        <a:rPr lang="ru-RU" dirty="0" smtClean="0"/>
                        <a:t>8</a:t>
                      </a:r>
                      <a:endParaRPr lang="ru-RU" dirty="0"/>
                    </a:p>
                  </a:txBody>
                  <a:tcPr/>
                </a:tc>
              </a:tr>
              <a:tr h="41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Красноярский край</a:t>
                      </a:r>
                      <a:endParaRPr lang="ru-RU" dirty="0"/>
                    </a:p>
                  </a:txBody>
                  <a:tcPr/>
                </a:tc>
                <a:tc>
                  <a:txBody>
                    <a:bodyPr/>
                    <a:lstStyle/>
                    <a:p>
                      <a:pPr algn="ctr"/>
                      <a:r>
                        <a:rPr lang="ru-RU" dirty="0" smtClean="0"/>
                        <a:t>14</a:t>
                      </a:r>
                      <a:endParaRPr lang="ru-RU" dirty="0"/>
                    </a:p>
                  </a:txBody>
                  <a:tcPr/>
                </a:tc>
                <a:tc>
                  <a:txBody>
                    <a:bodyPr/>
                    <a:lstStyle/>
                    <a:p>
                      <a:pPr algn="ctr"/>
                      <a:r>
                        <a:rPr lang="ru-RU" dirty="0" smtClean="0"/>
                        <a:t>10</a:t>
                      </a:r>
                      <a:endParaRPr lang="ru-RU" dirty="0"/>
                    </a:p>
                  </a:txBody>
                  <a:tcPr/>
                </a:tc>
              </a:tr>
              <a:tr h="41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Ставропольский край</a:t>
                      </a:r>
                      <a:endParaRPr lang="ru-RU" dirty="0"/>
                    </a:p>
                  </a:txBody>
                  <a:tcPr/>
                </a:tc>
                <a:tc>
                  <a:txBody>
                    <a:bodyPr/>
                    <a:lstStyle/>
                    <a:p>
                      <a:pPr algn="ctr"/>
                      <a:r>
                        <a:rPr lang="ru-RU" dirty="0" smtClean="0"/>
                        <a:t>14</a:t>
                      </a:r>
                      <a:endParaRPr lang="ru-RU" dirty="0"/>
                    </a:p>
                  </a:txBody>
                  <a:tcPr/>
                </a:tc>
                <a:tc>
                  <a:txBody>
                    <a:bodyPr/>
                    <a:lstStyle/>
                    <a:p>
                      <a:pPr algn="ctr"/>
                      <a:r>
                        <a:rPr lang="ru-RU" dirty="0" smtClean="0"/>
                        <a:t>10</a:t>
                      </a:r>
                      <a:endParaRPr lang="ru-RU" dirty="0"/>
                    </a:p>
                  </a:txBody>
                  <a:tcPr/>
                </a:tc>
              </a:tr>
              <a:tr h="449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Белгородская область</a:t>
                      </a:r>
                      <a:endParaRPr lang="ru-RU" dirty="0"/>
                    </a:p>
                  </a:txBody>
                  <a:tcPr/>
                </a:tc>
                <a:tc>
                  <a:txBody>
                    <a:bodyPr/>
                    <a:lstStyle/>
                    <a:p>
                      <a:pPr algn="ctr"/>
                      <a:r>
                        <a:rPr lang="ru-RU" dirty="0" smtClean="0"/>
                        <a:t>14</a:t>
                      </a:r>
                      <a:endParaRPr lang="ru-RU" dirty="0"/>
                    </a:p>
                  </a:txBody>
                  <a:tcPr/>
                </a:tc>
                <a:tc>
                  <a:txBody>
                    <a:bodyPr/>
                    <a:lstStyle/>
                    <a:p>
                      <a:pPr algn="ctr"/>
                      <a:r>
                        <a:rPr lang="ru-RU" dirty="0" smtClean="0"/>
                        <a:t>9</a:t>
                      </a:r>
                      <a:endParaRPr lang="ru-RU" dirty="0"/>
                    </a:p>
                  </a:txBody>
                  <a:tcPr/>
                </a:tc>
              </a:tr>
              <a:tr h="41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Мурманская область</a:t>
                      </a:r>
                      <a:endParaRPr lang="ru-RU" dirty="0"/>
                    </a:p>
                  </a:txBody>
                  <a:tcPr/>
                </a:tc>
                <a:tc>
                  <a:txBody>
                    <a:bodyPr/>
                    <a:lstStyle/>
                    <a:p>
                      <a:pPr algn="ctr"/>
                      <a:r>
                        <a:rPr lang="ru-RU" dirty="0" smtClean="0"/>
                        <a:t>14</a:t>
                      </a:r>
                      <a:endParaRPr lang="ru-RU" dirty="0"/>
                    </a:p>
                  </a:txBody>
                  <a:tcPr/>
                </a:tc>
                <a:tc>
                  <a:txBody>
                    <a:bodyPr/>
                    <a:lstStyle/>
                    <a:p>
                      <a:pPr algn="ctr"/>
                      <a:r>
                        <a:rPr lang="ru-RU" dirty="0" smtClean="0"/>
                        <a:t>8</a:t>
                      </a:r>
                      <a:endParaRPr lang="ru-RU" dirty="0"/>
                    </a:p>
                  </a:txBody>
                  <a:tcPr/>
                </a:tc>
              </a:tr>
              <a:tr h="411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Псковская область</a:t>
                      </a:r>
                      <a:endParaRPr lang="ru-RU" dirty="0"/>
                    </a:p>
                  </a:txBody>
                  <a:tcPr/>
                </a:tc>
                <a:tc>
                  <a:txBody>
                    <a:bodyPr/>
                    <a:lstStyle/>
                    <a:p>
                      <a:pPr algn="ctr"/>
                      <a:r>
                        <a:rPr lang="ru-RU" dirty="0" smtClean="0"/>
                        <a:t>14</a:t>
                      </a:r>
                      <a:endParaRPr lang="ru-RU" dirty="0"/>
                    </a:p>
                  </a:txBody>
                  <a:tcPr/>
                </a:tc>
                <a:tc>
                  <a:txBody>
                    <a:bodyPr/>
                    <a:lstStyle/>
                    <a:p>
                      <a:pPr algn="ctr"/>
                      <a:r>
                        <a:rPr lang="ru-RU" dirty="0" smtClean="0"/>
                        <a:t>8</a:t>
                      </a:r>
                      <a:endParaRPr lang="ru-RU" dirty="0"/>
                    </a:p>
                  </a:txBody>
                  <a:tcPr/>
                </a:tc>
              </a:tr>
              <a:tr h="467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Сахалинская область</a:t>
                      </a:r>
                      <a:endParaRPr lang="ru-RU" dirty="0"/>
                    </a:p>
                  </a:txBody>
                  <a:tcPr/>
                </a:tc>
                <a:tc>
                  <a:txBody>
                    <a:bodyPr/>
                    <a:lstStyle/>
                    <a:p>
                      <a:pPr algn="ctr"/>
                      <a:r>
                        <a:rPr lang="ru-RU" dirty="0" smtClean="0"/>
                        <a:t>14</a:t>
                      </a:r>
                      <a:endParaRPr lang="ru-RU" dirty="0"/>
                    </a:p>
                  </a:txBody>
                  <a:tcPr/>
                </a:tc>
                <a:tc>
                  <a:txBody>
                    <a:bodyPr/>
                    <a:lstStyle/>
                    <a:p>
                      <a:pPr algn="ctr"/>
                      <a:r>
                        <a:rPr lang="ru-RU" dirty="0" smtClean="0"/>
                        <a:t>8</a:t>
                      </a:r>
                    </a:p>
                  </a:txBody>
                  <a:tcPr/>
                </a:tc>
              </a:tr>
              <a:tr h="41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Свердловская область</a:t>
                      </a:r>
                      <a:endParaRPr lang="ru-RU" dirty="0"/>
                    </a:p>
                  </a:txBody>
                  <a:tcPr/>
                </a:tc>
                <a:tc>
                  <a:txBody>
                    <a:bodyPr/>
                    <a:lstStyle/>
                    <a:p>
                      <a:pPr algn="ctr"/>
                      <a:r>
                        <a:rPr lang="ru-RU" dirty="0" smtClean="0"/>
                        <a:t>14</a:t>
                      </a:r>
                      <a:endParaRPr lang="ru-RU" dirty="0"/>
                    </a:p>
                  </a:txBody>
                  <a:tcPr/>
                </a:tc>
                <a:tc>
                  <a:txBody>
                    <a:bodyPr/>
                    <a:lstStyle/>
                    <a:p>
                      <a:pPr algn="ctr"/>
                      <a:r>
                        <a:rPr lang="ru-RU" dirty="0" smtClean="0"/>
                        <a:t>9</a:t>
                      </a:r>
                      <a:endParaRPr lang="ru-RU" dirty="0"/>
                    </a:p>
                  </a:txBody>
                  <a:tcPr/>
                </a:tc>
              </a:tr>
            </a:tbl>
          </a:graphicData>
        </a:graphic>
      </p:graphicFrame>
      <p:pic>
        <p:nvPicPr>
          <p:cNvPr id="6" name="Рисунок 5" descr="1500x500.jpg"/>
          <p:cNvPicPr>
            <a:picLocks noChangeAspect="1"/>
          </p:cNvPicPr>
          <p:nvPr/>
        </p:nvPicPr>
        <p:blipFill>
          <a:blip r:embed="rId2" cstate="print"/>
          <a:stretch>
            <a:fillRect/>
          </a:stretch>
        </p:blipFill>
        <p:spPr>
          <a:xfrm>
            <a:off x="0" y="0"/>
            <a:ext cx="9144000" cy="764704"/>
          </a:xfrm>
          <a:prstGeom prst="rect">
            <a:avLst/>
          </a:prstGeom>
        </p:spPr>
      </p:pic>
      <p:sp>
        <p:nvSpPr>
          <p:cNvPr id="7" name="Прямоугольник 6"/>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9" name="Прямоугольник 8"/>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57</a:t>
            </a:r>
            <a:endParaRPr lang="ru-RU" b="1" dirty="0">
              <a:solidFill>
                <a:schemeClr val="bg1"/>
              </a:solidFill>
            </a:endParaRPr>
          </a:p>
        </p:txBody>
      </p:sp>
      <p:sp>
        <p:nvSpPr>
          <p:cNvPr id="8" name="Заголовок 1"/>
          <p:cNvSpPr txBox="1">
            <a:spLocks/>
          </p:cNvSpPr>
          <p:nvPr/>
        </p:nvSpPr>
        <p:spPr>
          <a:xfrm>
            <a:off x="323528" y="908720"/>
            <a:ext cx="8496944" cy="504056"/>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000" b="1" dirty="0" smtClean="0">
                <a:solidFill>
                  <a:schemeClr val="accent5">
                    <a:lumMod val="75000"/>
                  </a:schemeClr>
                </a:solidFill>
              </a:rPr>
              <a:t>Избирательные комиссии субъектов Российской Федерации с наибольшим представительством политических партий</a:t>
            </a:r>
          </a:p>
        </p:txBody>
      </p:sp>
    </p:spTree>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95536" y="1196752"/>
            <a:ext cx="8568952" cy="93610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accent4">
                    <a:lumMod val="50000"/>
                  </a:schemeClr>
                </a:solidFill>
              </a:rPr>
              <a:t>Государственные и муниципальные служащие не могут составлять более одной второй от общего числа</a:t>
            </a:r>
            <a:r>
              <a:rPr lang="ru-RU" sz="1100" dirty="0" smtClean="0">
                <a:solidFill>
                  <a:schemeClr val="accent4">
                    <a:lumMod val="50000"/>
                  </a:schemeClr>
                </a:solidFill>
              </a:rPr>
              <a:t> членов избирательной комиссии субъекта Российской Федерации, избирательной комиссии муниципального образования, окружной избирательной комиссии, территориальной, участковой комиссии. Указанное положение может не применяться при формировании участковых комиссий на избирательных участках, образованных на территориях воинских частей, расположенных в обособленных, удаленных от населенных пунктов местностях, а также за пределами территории Российской Федерации.</a:t>
            </a:r>
            <a:endParaRPr lang="ru-RU" sz="1100" dirty="0">
              <a:solidFill>
                <a:schemeClr val="accent4">
                  <a:lumMod val="50000"/>
                </a:schemeClr>
              </a:solidFill>
            </a:endParaRPr>
          </a:p>
        </p:txBody>
      </p:sp>
      <p:sp>
        <p:nvSpPr>
          <p:cNvPr id="6" name="Скругленный прямоугольник 5"/>
          <p:cNvSpPr/>
          <p:nvPr/>
        </p:nvSpPr>
        <p:spPr>
          <a:xfrm>
            <a:off x="395536" y="2276872"/>
            <a:ext cx="8568952"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accent4">
                    <a:lumMod val="50000"/>
                  </a:schemeClr>
                </a:solidFill>
              </a:rPr>
              <a:t>Орган</a:t>
            </a:r>
            <a:r>
              <a:rPr lang="ru-RU" sz="1100" dirty="0" smtClean="0">
                <a:solidFill>
                  <a:schemeClr val="accent4">
                    <a:lumMod val="50000"/>
                  </a:schemeClr>
                </a:solidFill>
              </a:rPr>
              <a:t>, назначающий в состав комиссии гражданина Российской Федерации, выдвинутого в соответствии с требованиями, установленными настоящим Федеральным законом, </a:t>
            </a:r>
            <a:r>
              <a:rPr lang="ru-RU" sz="1100" b="1" dirty="0" smtClean="0">
                <a:solidFill>
                  <a:schemeClr val="accent4">
                    <a:lumMod val="50000"/>
                  </a:schemeClr>
                </a:solidFill>
              </a:rPr>
              <a:t>обязан получить письменное согласие</a:t>
            </a:r>
            <a:r>
              <a:rPr lang="ru-RU" sz="1100" dirty="0" smtClean="0">
                <a:solidFill>
                  <a:schemeClr val="accent4">
                    <a:lumMod val="50000"/>
                  </a:schemeClr>
                </a:solidFill>
              </a:rPr>
              <a:t> указанного </a:t>
            </a:r>
            <a:r>
              <a:rPr lang="ru-RU" sz="1100" b="1" dirty="0" smtClean="0">
                <a:solidFill>
                  <a:schemeClr val="accent4">
                    <a:lumMod val="50000"/>
                  </a:schemeClr>
                </a:solidFill>
              </a:rPr>
              <a:t>гражданина</a:t>
            </a:r>
            <a:r>
              <a:rPr lang="ru-RU" sz="1100" dirty="0" smtClean="0">
                <a:solidFill>
                  <a:schemeClr val="accent4">
                    <a:lumMod val="50000"/>
                  </a:schemeClr>
                </a:solidFill>
              </a:rPr>
              <a:t> Российской Федерации на вхождение в состав этой комиссии.</a:t>
            </a:r>
            <a:endParaRPr lang="ru-RU" sz="1100" dirty="0">
              <a:solidFill>
                <a:schemeClr val="accent4">
                  <a:lumMod val="50000"/>
                </a:schemeClr>
              </a:solidFill>
            </a:endParaRPr>
          </a:p>
        </p:txBody>
      </p:sp>
      <p:sp>
        <p:nvSpPr>
          <p:cNvPr id="7" name="Скругленный прямоугольник 6"/>
          <p:cNvSpPr/>
          <p:nvPr/>
        </p:nvSpPr>
        <p:spPr>
          <a:xfrm>
            <a:off x="395536" y="2996952"/>
            <a:ext cx="8568952" cy="14401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accent4">
                    <a:lumMod val="50000"/>
                  </a:schemeClr>
                </a:solidFill>
              </a:rPr>
              <a:t>Если</a:t>
            </a:r>
            <a:r>
              <a:rPr lang="ru-RU" sz="1100" dirty="0" smtClean="0">
                <a:solidFill>
                  <a:schemeClr val="accent4">
                    <a:lumMod val="50000"/>
                  </a:schemeClr>
                </a:solidFill>
              </a:rPr>
              <a:t> уполномоченные на то настоящим Федеральным законом </a:t>
            </a:r>
            <a:r>
              <a:rPr lang="ru-RU" sz="1100" b="1" dirty="0" smtClean="0">
                <a:solidFill>
                  <a:schemeClr val="accent4">
                    <a:lumMod val="50000"/>
                  </a:schemeClr>
                </a:solidFill>
              </a:rPr>
              <a:t>органы</a:t>
            </a:r>
            <a:r>
              <a:rPr lang="ru-RU" sz="1100" dirty="0" smtClean="0">
                <a:solidFill>
                  <a:schemeClr val="accent4">
                    <a:lumMod val="50000"/>
                  </a:schemeClr>
                </a:solidFill>
              </a:rPr>
              <a:t> государственной власти, органы местного самоуправления, комиссии </a:t>
            </a:r>
            <a:r>
              <a:rPr lang="ru-RU" sz="1100" b="1" dirty="0" smtClean="0">
                <a:solidFill>
                  <a:schemeClr val="accent4">
                    <a:lumMod val="50000"/>
                  </a:schemeClr>
                </a:solidFill>
              </a:rPr>
              <a:t>не назначат </a:t>
            </a:r>
            <a:r>
              <a:rPr lang="ru-RU" sz="1100" dirty="0" smtClean="0">
                <a:solidFill>
                  <a:schemeClr val="accent4">
                    <a:lumMod val="50000"/>
                  </a:schemeClr>
                </a:solidFill>
              </a:rPr>
              <a:t>состав или часть состава комиссии в срок, установленный законом, либо если на соответствующей территории отсутствует указанный орган государственной власти, орган местного самоуправления, либо если соответствующая комиссия не сформирована, </a:t>
            </a:r>
            <a:r>
              <a:rPr lang="ru-RU" sz="1100" b="1" dirty="0" smtClean="0">
                <a:solidFill>
                  <a:schemeClr val="accent4">
                    <a:lumMod val="50000"/>
                  </a:schemeClr>
                </a:solidFill>
              </a:rPr>
              <a:t>состав или часть состава избирательной комиссии субъекта РФ назначается</a:t>
            </a:r>
            <a:r>
              <a:rPr lang="ru-RU" sz="1100" dirty="0" smtClean="0">
                <a:solidFill>
                  <a:schemeClr val="accent4">
                    <a:lumMod val="50000"/>
                  </a:schemeClr>
                </a:solidFill>
              </a:rPr>
              <a:t> Центральной избирательной комиссией Российской Федерации, избирательной комиссии муниципального района, городского округа, внутригородской территории города федерального значения - избирательной комиссией субъекта Российской Федерации, избирательной комиссии поселения - избирательной комиссией муниципального района, иной комиссии - </a:t>
            </a:r>
            <a:r>
              <a:rPr lang="ru-RU" sz="1100" b="1" dirty="0" smtClean="0">
                <a:solidFill>
                  <a:schemeClr val="accent4">
                    <a:lumMod val="50000"/>
                  </a:schemeClr>
                </a:solidFill>
              </a:rPr>
              <a:t>вышестоящей комиссией</a:t>
            </a:r>
            <a:r>
              <a:rPr lang="ru-RU" sz="1100" dirty="0" smtClean="0">
                <a:solidFill>
                  <a:schemeClr val="accent4">
                    <a:lumMod val="50000"/>
                  </a:schemeClr>
                </a:solidFill>
              </a:rPr>
              <a:t> с соблюдением требований, установленных настоящим Федеральным законом, иным законом.</a:t>
            </a:r>
            <a:endParaRPr lang="ru-RU" sz="1100" dirty="0">
              <a:solidFill>
                <a:schemeClr val="accent4">
                  <a:lumMod val="50000"/>
                </a:schemeClr>
              </a:solidFill>
            </a:endParaRPr>
          </a:p>
        </p:txBody>
      </p:sp>
      <p:sp>
        <p:nvSpPr>
          <p:cNvPr id="9" name="Скругленный прямоугольник 8"/>
          <p:cNvSpPr/>
          <p:nvPr/>
        </p:nvSpPr>
        <p:spPr>
          <a:xfrm>
            <a:off x="395536" y="4581128"/>
            <a:ext cx="8532440" cy="64807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accent4">
                    <a:lumMod val="50000"/>
                  </a:schemeClr>
                </a:solidFill>
              </a:rPr>
              <a:t>Законом должны быть установлены сроки формирования комиссий</a:t>
            </a:r>
            <a:r>
              <a:rPr lang="ru-RU" sz="1100" dirty="0" smtClean="0">
                <a:solidFill>
                  <a:schemeClr val="accent4">
                    <a:lumMod val="50000"/>
                  </a:schemeClr>
                </a:solidFill>
              </a:rPr>
              <a:t> и сроки приема предложений по их составу. При этом для окружных избирательных комиссий период, в который органы, формирующие такие комиссии, принимают предложения, должен составлять не менее 10 дней, а для иных комиссий - не менее 30 дней.</a:t>
            </a:r>
            <a:endParaRPr lang="ru-RU" sz="1100" dirty="0">
              <a:solidFill>
                <a:schemeClr val="accent4">
                  <a:lumMod val="50000"/>
                </a:schemeClr>
              </a:solidFill>
            </a:endParaRPr>
          </a:p>
        </p:txBody>
      </p:sp>
      <p:sp>
        <p:nvSpPr>
          <p:cNvPr id="10" name="Скругленный прямоугольник 9"/>
          <p:cNvSpPr/>
          <p:nvPr/>
        </p:nvSpPr>
        <p:spPr>
          <a:xfrm>
            <a:off x="395536" y="5373216"/>
            <a:ext cx="8568952" cy="129614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accent4">
                    <a:lumMod val="50000"/>
                  </a:schemeClr>
                </a:solidFill>
              </a:rPr>
              <a:t>Если срок полномочий избирательной комиссии</a:t>
            </a:r>
            <a:r>
              <a:rPr lang="ru-RU" sz="1100" dirty="0" smtClean="0">
                <a:solidFill>
                  <a:schemeClr val="accent4">
                    <a:lumMod val="50000"/>
                  </a:schemeClr>
                </a:solidFill>
              </a:rPr>
              <a:t> субъекта РФ, избирательной комиссии муниципального образования, территориальной, участковой комиссии </a:t>
            </a:r>
            <a:r>
              <a:rPr lang="ru-RU" sz="1100" b="1" dirty="0" smtClean="0">
                <a:solidFill>
                  <a:schemeClr val="accent4">
                    <a:lumMod val="50000"/>
                  </a:schemeClr>
                </a:solidFill>
              </a:rPr>
              <a:t>истекает в период избирательной кампании</a:t>
            </a:r>
            <a:r>
              <a:rPr lang="ru-RU" sz="1100" dirty="0" smtClean="0">
                <a:solidFill>
                  <a:schemeClr val="accent4">
                    <a:lumMod val="50000"/>
                  </a:schemeClr>
                </a:solidFill>
              </a:rPr>
              <a:t>, кампании референдума, </a:t>
            </a:r>
            <a:r>
              <a:rPr lang="ru-RU" sz="1100" b="1" dirty="0" smtClean="0">
                <a:solidFill>
                  <a:schemeClr val="accent4">
                    <a:lumMod val="50000"/>
                  </a:schemeClr>
                </a:solidFill>
              </a:rPr>
              <a:t>формирование нового состава </a:t>
            </a:r>
            <a:r>
              <a:rPr lang="ru-RU" sz="1100" dirty="0" smtClean="0">
                <a:solidFill>
                  <a:schemeClr val="accent4">
                    <a:lumMod val="50000"/>
                  </a:schemeClr>
                </a:solidFill>
              </a:rPr>
              <a:t>такой избирательной комиссии </a:t>
            </a:r>
            <a:r>
              <a:rPr lang="ru-RU" sz="1100" b="1" dirty="0" smtClean="0">
                <a:solidFill>
                  <a:schemeClr val="accent4">
                    <a:lumMod val="50000"/>
                  </a:schemeClr>
                </a:solidFill>
              </a:rPr>
              <a:t>не производится до дня официального опубликования результатов выборов</a:t>
            </a:r>
            <a:r>
              <a:rPr lang="ru-RU" sz="1100" dirty="0" smtClean="0">
                <a:solidFill>
                  <a:schemeClr val="accent4">
                    <a:lumMod val="50000"/>
                  </a:schemeClr>
                </a:solidFill>
              </a:rPr>
              <a:t>, референдума. Срок приема предложений по новому составу избирательной комиссии составляет 30 дней и должен начинаться не ранее дня официального опубликования результатов выборов, референдума и оканчиваться не позднее чем через 60 дней со дня официального опубликования результатов выборов, референдума. Сформированная в новом составе избирательная комиссия собирается на свое первое заседание в десятидневный срок после дня окончания избирательной кампании, кампании референдума.</a:t>
            </a:r>
            <a:endParaRPr lang="ru-RU" sz="1100" dirty="0">
              <a:solidFill>
                <a:schemeClr val="accent4">
                  <a:lumMod val="50000"/>
                </a:schemeClr>
              </a:solidFill>
            </a:endParaRPr>
          </a:p>
        </p:txBody>
      </p:sp>
      <p:sp>
        <p:nvSpPr>
          <p:cNvPr id="16" name="Блок-схема: узел 15"/>
          <p:cNvSpPr/>
          <p:nvPr/>
        </p:nvSpPr>
        <p:spPr>
          <a:xfrm>
            <a:off x="179512" y="1628800"/>
            <a:ext cx="144016" cy="144016"/>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179512" y="2492896"/>
            <a:ext cx="144016" cy="144016"/>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179512" y="3573016"/>
            <a:ext cx="144016" cy="144016"/>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179512" y="4797152"/>
            <a:ext cx="144016" cy="144016"/>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179512" y="5949280"/>
            <a:ext cx="144016" cy="144016"/>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58</a:t>
            </a:r>
            <a:endParaRPr lang="ru-RU" b="1" dirty="0">
              <a:solidFill>
                <a:schemeClr val="bg1"/>
              </a:solidFill>
            </a:endParaRPr>
          </a:p>
        </p:txBody>
      </p:sp>
      <p:pic>
        <p:nvPicPr>
          <p:cNvPr id="21" name="Рисунок 20" descr="1500x500.jpg"/>
          <p:cNvPicPr>
            <a:picLocks noChangeAspect="1"/>
          </p:cNvPicPr>
          <p:nvPr/>
        </p:nvPicPr>
        <p:blipFill>
          <a:blip r:embed="rId2" cstate="print"/>
          <a:stretch>
            <a:fillRect/>
          </a:stretch>
        </p:blipFill>
        <p:spPr>
          <a:xfrm>
            <a:off x="0" y="-27384"/>
            <a:ext cx="9144000" cy="720080"/>
          </a:xfrm>
          <a:prstGeom prst="rect">
            <a:avLst/>
          </a:prstGeom>
        </p:spPr>
      </p:pic>
      <p:sp>
        <p:nvSpPr>
          <p:cNvPr id="22" name="Прямоугольник 21"/>
          <p:cNvSpPr/>
          <p:nvPr/>
        </p:nvSpPr>
        <p:spPr>
          <a:xfrm>
            <a:off x="35496" y="44624"/>
            <a:ext cx="910850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23" name="Заголовок 1"/>
          <p:cNvSpPr txBox="1">
            <a:spLocks/>
          </p:cNvSpPr>
          <p:nvPr/>
        </p:nvSpPr>
        <p:spPr>
          <a:xfrm>
            <a:off x="0" y="764704"/>
            <a:ext cx="9144000" cy="36004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spcBef>
                <a:spcPct val="0"/>
              </a:spcBef>
              <a:defRPr/>
            </a:pPr>
            <a:r>
              <a:rPr lang="ru-RU" sz="1750" b="1" dirty="0" smtClean="0">
                <a:solidFill>
                  <a:schemeClr val="accent5">
                    <a:lumMod val="75000"/>
                  </a:schemeClr>
                </a:solidFill>
              </a:rPr>
              <a:t>Общие условия формирования избирательных комиссий (пп.5-9 ст.22  67-ФЗ от 12.06.2002)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1.1. Понятие избирательного права</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a:t>
            </a:r>
            <a:endParaRPr lang="ru-RU" b="1" dirty="0">
              <a:solidFill>
                <a:schemeClr val="bg1"/>
              </a:solidFill>
            </a:endParaRPr>
          </a:p>
        </p:txBody>
      </p:sp>
      <p:sp>
        <p:nvSpPr>
          <p:cNvPr id="26" name="Прямоугольник 25"/>
          <p:cNvSpPr/>
          <p:nvPr/>
        </p:nvSpPr>
        <p:spPr>
          <a:xfrm>
            <a:off x="251520" y="1196752"/>
            <a:ext cx="8712968" cy="2016224"/>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nSpc>
                <a:spcPct val="150000"/>
              </a:lnSpc>
            </a:pPr>
            <a:r>
              <a:rPr lang="ru-RU" sz="2000" b="1" dirty="0" smtClean="0">
                <a:solidFill>
                  <a:schemeClr val="accent6">
                    <a:lumMod val="50000"/>
                  </a:schemeClr>
                </a:solidFill>
              </a:rPr>
              <a:t>Объективное избирательное право:</a:t>
            </a:r>
          </a:p>
        </p:txBody>
      </p:sp>
      <p:sp>
        <p:nvSpPr>
          <p:cNvPr id="28" name="Прямоугольник 27"/>
          <p:cNvSpPr/>
          <p:nvPr/>
        </p:nvSpPr>
        <p:spPr>
          <a:xfrm>
            <a:off x="1403648" y="1628800"/>
            <a:ext cx="7488832" cy="144016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just">
              <a:lnSpc>
                <a:spcPct val="150000"/>
              </a:lnSpc>
              <a:buFontTx/>
              <a:buChar char="-"/>
            </a:pPr>
            <a:r>
              <a:rPr lang="ru-RU" dirty="0" smtClean="0">
                <a:solidFill>
                  <a:schemeClr val="accent6">
                    <a:lumMod val="50000"/>
                  </a:schemeClr>
                </a:solidFill>
              </a:rPr>
              <a:t> </a:t>
            </a:r>
            <a:r>
              <a:rPr lang="ru-RU" sz="2000" dirty="0" smtClean="0">
                <a:solidFill>
                  <a:schemeClr val="accent6">
                    <a:lumMod val="50000"/>
                  </a:schemeClr>
                </a:solidFill>
              </a:rPr>
              <a:t>подотрасль конституционного права;</a:t>
            </a:r>
          </a:p>
          <a:p>
            <a:pPr algn="just">
              <a:lnSpc>
                <a:spcPct val="150000"/>
              </a:lnSpc>
              <a:buFontTx/>
              <a:buChar char="-"/>
            </a:pPr>
            <a:r>
              <a:rPr lang="ru-RU" sz="2000" dirty="0" smtClean="0">
                <a:solidFill>
                  <a:schemeClr val="accent6">
                    <a:lumMod val="50000"/>
                  </a:schemeClr>
                </a:solidFill>
              </a:rPr>
              <a:t> совокупность правовых норм, регулирующих общественные отношения, связанные с организацией и проведением выборов.</a:t>
            </a:r>
          </a:p>
        </p:txBody>
      </p:sp>
      <p:sp>
        <p:nvSpPr>
          <p:cNvPr id="31" name="Прямоугольник 30"/>
          <p:cNvSpPr/>
          <p:nvPr/>
        </p:nvSpPr>
        <p:spPr>
          <a:xfrm>
            <a:off x="251520" y="3645024"/>
            <a:ext cx="8712968" cy="252028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nSpc>
                <a:spcPct val="150000"/>
              </a:lnSpc>
            </a:pPr>
            <a:r>
              <a:rPr lang="ru-RU" sz="2000" b="1" dirty="0" smtClean="0">
                <a:solidFill>
                  <a:schemeClr val="accent6">
                    <a:lumMod val="50000"/>
                  </a:schemeClr>
                </a:solidFill>
              </a:rPr>
              <a:t>Субъективное избирательное право </a:t>
            </a:r>
            <a:r>
              <a:rPr lang="ru-RU" sz="2000" dirty="0" smtClean="0">
                <a:solidFill>
                  <a:schemeClr val="accent6">
                    <a:lumMod val="50000"/>
                  </a:schemeClr>
                </a:solidFill>
              </a:rPr>
              <a:t>- право граждан Российской Федерации:</a:t>
            </a:r>
          </a:p>
        </p:txBody>
      </p:sp>
      <p:sp>
        <p:nvSpPr>
          <p:cNvPr id="32" name="Прямоугольник 31"/>
          <p:cNvSpPr/>
          <p:nvPr/>
        </p:nvSpPr>
        <p:spPr>
          <a:xfrm>
            <a:off x="1403648" y="4077072"/>
            <a:ext cx="7488832" cy="1872208"/>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nSpc>
                <a:spcPct val="150000"/>
              </a:lnSpc>
            </a:pPr>
            <a:r>
              <a:rPr lang="ru-RU" b="1" dirty="0" smtClean="0">
                <a:solidFill>
                  <a:schemeClr val="accent6">
                    <a:lumMod val="50000"/>
                  </a:schemeClr>
                </a:solidFill>
              </a:rPr>
              <a:t>а</a:t>
            </a:r>
            <a:r>
              <a:rPr lang="ru-RU" sz="2000" b="1" dirty="0" smtClean="0">
                <a:solidFill>
                  <a:schemeClr val="accent6">
                    <a:lumMod val="50000"/>
                  </a:schemeClr>
                </a:solidFill>
              </a:rPr>
              <a:t>)</a:t>
            </a:r>
            <a:r>
              <a:rPr lang="ru-RU" sz="2000" dirty="0" smtClean="0">
                <a:solidFill>
                  <a:schemeClr val="accent6">
                    <a:lumMod val="50000"/>
                  </a:schemeClr>
                </a:solidFill>
              </a:rPr>
              <a:t> избирать в органы государственной власти и местного самоуправления (активное избирательное право);</a:t>
            </a:r>
          </a:p>
          <a:p>
            <a:pPr>
              <a:lnSpc>
                <a:spcPct val="150000"/>
              </a:lnSpc>
            </a:pPr>
            <a:r>
              <a:rPr lang="ru-RU" sz="2000" b="1" dirty="0" smtClean="0">
                <a:solidFill>
                  <a:schemeClr val="accent6">
                    <a:lumMod val="50000"/>
                  </a:schemeClr>
                </a:solidFill>
              </a:rPr>
              <a:t>б)</a:t>
            </a:r>
            <a:r>
              <a:rPr lang="ru-RU" sz="2000" dirty="0" smtClean="0">
                <a:solidFill>
                  <a:schemeClr val="accent6">
                    <a:lumMod val="50000"/>
                  </a:schemeClr>
                </a:solidFill>
              </a:rPr>
              <a:t> быть избранным в органы государственной власти и местного самоуправления (пассивное избирательное право).</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2204864"/>
            <a:ext cx="7632848" cy="1200329"/>
          </a:xfrm>
          <a:prstGeom prst="rect">
            <a:avLst/>
          </a:prstGeom>
          <a:solidFill>
            <a:srgbClr val="FFFFCC"/>
          </a:solidFill>
        </p:spPr>
        <p:txBody>
          <a:bodyPr wrap="square" rtlCol="0">
            <a:spAutoFit/>
          </a:bodyPr>
          <a:lstStyle/>
          <a:p>
            <a:pPr algn="just"/>
            <a:r>
              <a:rPr lang="ru-RU" sz="2400" dirty="0" smtClean="0">
                <a:solidFill>
                  <a:schemeClr val="accent4">
                    <a:lumMod val="50000"/>
                  </a:schemeClr>
                </a:solidFill>
              </a:rPr>
              <a:t>В 2016 году сформирован </a:t>
            </a:r>
            <a:r>
              <a:rPr lang="ru-RU" sz="2400" b="1" dirty="0" smtClean="0">
                <a:solidFill>
                  <a:schemeClr val="accent4">
                    <a:lumMod val="50000"/>
                  </a:schemeClr>
                </a:solidFill>
              </a:rPr>
              <a:t>новый состав Центральной избирательной комиссии Российской Федерации</a:t>
            </a:r>
            <a:r>
              <a:rPr lang="ru-RU" sz="2400" dirty="0" smtClean="0">
                <a:solidFill>
                  <a:schemeClr val="accent4">
                    <a:lumMod val="50000"/>
                  </a:schemeClr>
                </a:solidFill>
              </a:rPr>
              <a:t>. В состав ЦИК России вошли 9 новых членов комиссии.</a:t>
            </a:r>
          </a:p>
        </p:txBody>
      </p:sp>
      <p:sp>
        <p:nvSpPr>
          <p:cNvPr id="7" name="TextBox 6"/>
          <p:cNvSpPr txBox="1"/>
          <p:nvPr/>
        </p:nvSpPr>
        <p:spPr>
          <a:xfrm>
            <a:off x="827584" y="5157191"/>
            <a:ext cx="7632848" cy="1200329"/>
          </a:xfrm>
          <a:prstGeom prst="rect">
            <a:avLst/>
          </a:prstGeom>
          <a:solidFill>
            <a:srgbClr val="FFFFCC"/>
          </a:solidFill>
        </p:spPr>
        <p:txBody>
          <a:bodyPr wrap="square" rtlCol="0">
            <a:spAutoFit/>
          </a:bodyPr>
          <a:lstStyle/>
          <a:p>
            <a:pPr algn="just"/>
            <a:r>
              <a:rPr lang="ru-RU" sz="2400" dirty="0" smtClean="0">
                <a:solidFill>
                  <a:schemeClr val="accent4">
                    <a:lumMod val="50000"/>
                  </a:schemeClr>
                </a:solidFill>
              </a:rPr>
              <a:t>В 2016 - 2017 годах сформированы </a:t>
            </a:r>
            <a:r>
              <a:rPr lang="ru-RU" sz="2400" b="1" dirty="0" smtClean="0">
                <a:solidFill>
                  <a:schemeClr val="accent4">
                    <a:lumMod val="50000"/>
                  </a:schemeClr>
                </a:solidFill>
              </a:rPr>
              <a:t>новые составы </a:t>
            </a:r>
            <a:r>
              <a:rPr lang="ru-RU" sz="2400" dirty="0" smtClean="0">
                <a:solidFill>
                  <a:schemeClr val="accent4">
                    <a:lumMod val="50000"/>
                  </a:schemeClr>
                </a:solidFill>
              </a:rPr>
              <a:t>избирательных комиссий </a:t>
            </a:r>
            <a:r>
              <a:rPr lang="ru-RU" sz="2400" b="1" dirty="0" smtClean="0">
                <a:solidFill>
                  <a:schemeClr val="accent4">
                    <a:lumMod val="50000"/>
                  </a:schemeClr>
                </a:solidFill>
              </a:rPr>
              <a:t>практически во всех субъектах Российской Федерации.</a:t>
            </a:r>
            <a:endParaRPr lang="ru-RU" sz="2400" dirty="0">
              <a:solidFill>
                <a:schemeClr val="accent4">
                  <a:lumMod val="50000"/>
                </a:schemeClr>
              </a:solidFill>
            </a:endParaRPr>
          </a:p>
        </p:txBody>
      </p:sp>
      <p:sp>
        <p:nvSpPr>
          <p:cNvPr id="6" name="Прямоугольник 5"/>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59</a:t>
            </a:r>
            <a:endParaRPr lang="ru-RU" b="1" dirty="0">
              <a:solidFill>
                <a:schemeClr val="bg1"/>
              </a:solidFill>
            </a:endParaRPr>
          </a:p>
        </p:txBody>
      </p:sp>
      <p:sp>
        <p:nvSpPr>
          <p:cNvPr id="9" name="TextBox 8"/>
          <p:cNvSpPr txBox="1"/>
          <p:nvPr/>
        </p:nvSpPr>
        <p:spPr>
          <a:xfrm>
            <a:off x="827584" y="3645024"/>
            <a:ext cx="7632848" cy="1200329"/>
          </a:xfrm>
          <a:prstGeom prst="rect">
            <a:avLst/>
          </a:prstGeom>
          <a:solidFill>
            <a:srgbClr val="FFFFCC"/>
          </a:solidFill>
        </p:spPr>
        <p:txBody>
          <a:bodyPr wrap="square" rtlCol="0">
            <a:spAutoFit/>
          </a:bodyPr>
          <a:lstStyle/>
          <a:p>
            <a:pPr algn="just"/>
            <a:r>
              <a:rPr lang="ru-RU" sz="2400" dirty="0" smtClean="0">
                <a:solidFill>
                  <a:schemeClr val="accent4">
                    <a:lumMod val="50000"/>
                  </a:schemeClr>
                </a:solidFill>
              </a:rPr>
              <a:t>Полностью обновлено руководство Центральной избирательной комиссии Российской Федерации: </a:t>
            </a:r>
            <a:r>
              <a:rPr lang="ru-RU" sz="2400" b="1" dirty="0" smtClean="0">
                <a:solidFill>
                  <a:schemeClr val="accent4">
                    <a:lumMod val="50000"/>
                  </a:schemeClr>
                </a:solidFill>
              </a:rPr>
              <a:t>председатель, заместитель председателя и секретарь.</a:t>
            </a:r>
            <a:endParaRPr lang="ru-RU" sz="2400" dirty="0">
              <a:solidFill>
                <a:schemeClr val="accent4">
                  <a:lumMod val="50000"/>
                </a:schemeClr>
              </a:solidFill>
            </a:endParaRPr>
          </a:p>
        </p:txBody>
      </p:sp>
      <p:pic>
        <p:nvPicPr>
          <p:cNvPr id="11" name="Рисунок 10" descr="1500x500.jpg"/>
          <p:cNvPicPr>
            <a:picLocks noChangeAspect="1"/>
          </p:cNvPicPr>
          <p:nvPr/>
        </p:nvPicPr>
        <p:blipFill>
          <a:blip r:embed="rId2" cstate="print"/>
          <a:stretch>
            <a:fillRect/>
          </a:stretch>
        </p:blipFill>
        <p:spPr>
          <a:xfrm>
            <a:off x="0" y="-27384"/>
            <a:ext cx="9144000" cy="792088"/>
          </a:xfrm>
          <a:prstGeom prst="rect">
            <a:avLst/>
          </a:prstGeom>
        </p:spPr>
      </p:pic>
      <p:sp>
        <p:nvSpPr>
          <p:cNvPr id="13" name="Прямоугольник 12"/>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8" name="Заголовок 1"/>
          <p:cNvSpPr txBox="1">
            <a:spLocks/>
          </p:cNvSpPr>
          <p:nvPr/>
        </p:nvSpPr>
        <p:spPr>
          <a:xfrm>
            <a:off x="107504" y="1196752"/>
            <a:ext cx="8928992" cy="432048"/>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spcBef>
                <a:spcPct val="0"/>
              </a:spcBef>
              <a:defRPr/>
            </a:pPr>
            <a:r>
              <a:rPr lang="ru-RU" sz="2400" b="1" dirty="0" smtClean="0">
                <a:solidFill>
                  <a:schemeClr val="tx1">
                    <a:lumMod val="75000"/>
                    <a:lumOff val="25000"/>
                  </a:schemeClr>
                </a:solidFill>
              </a:rPr>
              <a:t>Состав  Центральной избирательной комиссии и избирательных комиссий субъектов Российской Федерации</a:t>
            </a:r>
          </a:p>
        </p:txBody>
      </p:sp>
    </p:spTree>
  </p:cSld>
  <p:clrMapOvr>
    <a:masterClrMapping/>
  </p:clrMapOvr>
  <p:transition>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79512" y="908720"/>
            <a:ext cx="8784976" cy="5616624"/>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300" b="1" dirty="0" smtClean="0">
                <a:solidFill>
                  <a:schemeClr val="accent4">
                    <a:lumMod val="50000"/>
                  </a:schemeClr>
                </a:solidFill>
              </a:rPr>
              <a:t>а)</a:t>
            </a:r>
            <a:r>
              <a:rPr lang="ru-RU" sz="1300" dirty="0" smtClean="0">
                <a:solidFill>
                  <a:schemeClr val="accent4">
                    <a:lumMod val="50000"/>
                  </a:schemeClr>
                </a:solidFill>
              </a:rPr>
              <a:t> осуществляет </a:t>
            </a:r>
            <a:r>
              <a:rPr lang="ru-RU" sz="1300" b="1" dirty="0" smtClean="0">
                <a:solidFill>
                  <a:schemeClr val="accent4">
                    <a:lumMod val="50000"/>
                  </a:schemeClr>
                </a:solidFill>
              </a:rPr>
              <a:t>контроль за соблюдением избирательных прав </a:t>
            </a:r>
            <a:r>
              <a:rPr lang="ru-RU" sz="1300" dirty="0" smtClean="0">
                <a:solidFill>
                  <a:schemeClr val="accent4">
                    <a:lumMod val="50000"/>
                  </a:schemeClr>
                </a:solidFill>
              </a:rPr>
              <a:t>и права на участие в референдуме граждан РФ;</a:t>
            </a:r>
          </a:p>
          <a:p>
            <a:pPr algn="just" fontAlgn="base"/>
            <a:r>
              <a:rPr lang="ru-RU" sz="1300" b="1" dirty="0" smtClean="0">
                <a:solidFill>
                  <a:schemeClr val="accent4">
                    <a:lumMod val="50000"/>
                  </a:schemeClr>
                </a:solidFill>
              </a:rPr>
              <a:t>б)</a:t>
            </a:r>
            <a:r>
              <a:rPr lang="ru-RU" sz="1300" dirty="0" smtClean="0">
                <a:solidFill>
                  <a:schemeClr val="accent4">
                    <a:lumMod val="50000"/>
                  </a:schemeClr>
                </a:solidFill>
              </a:rPr>
              <a:t> организует </a:t>
            </a:r>
            <a:r>
              <a:rPr lang="ru-RU" sz="1300" b="1" dirty="0" smtClean="0">
                <a:solidFill>
                  <a:schemeClr val="accent4">
                    <a:lumMod val="50000"/>
                  </a:schemeClr>
                </a:solidFill>
              </a:rPr>
              <a:t>разработку нормативов технологического оборудования </a:t>
            </a:r>
            <a:r>
              <a:rPr lang="ru-RU" sz="1300" dirty="0" smtClean="0">
                <a:solidFill>
                  <a:schemeClr val="accent4">
                    <a:lumMod val="50000"/>
                  </a:schemeClr>
                </a:solidFill>
              </a:rPr>
              <a:t>(кабины для голосования, ящики для голосования) для участковых комиссий, утверждает указанные нормативы и осуществляет контроль за их соблюдением, а также </a:t>
            </a:r>
            <a:r>
              <a:rPr lang="ru-RU" sz="1300" b="1" dirty="0" smtClean="0">
                <a:solidFill>
                  <a:schemeClr val="accent4">
                    <a:lumMod val="50000"/>
                  </a:schemeClr>
                </a:solidFill>
              </a:rPr>
              <a:t>организует закупку этого технологического оборудования </a:t>
            </a:r>
            <a:r>
              <a:rPr lang="ru-RU" sz="1300" dirty="0" smtClean="0">
                <a:solidFill>
                  <a:schemeClr val="accent4">
                    <a:lumMod val="50000"/>
                  </a:schemeClr>
                </a:solidFill>
              </a:rPr>
              <a:t>при проведении выборов в федеральные органы государственной власти, референдума Российской Федерации;</a:t>
            </a:r>
          </a:p>
          <a:p>
            <a:pPr algn="just" fontAlgn="base"/>
            <a:r>
              <a:rPr lang="ru-RU" sz="1300" b="1" dirty="0" smtClean="0">
                <a:solidFill>
                  <a:schemeClr val="accent4">
                    <a:lumMod val="50000"/>
                  </a:schemeClr>
                </a:solidFill>
              </a:rPr>
              <a:t>в)</a:t>
            </a:r>
            <a:r>
              <a:rPr lang="ru-RU" sz="1300" dirty="0" smtClean="0">
                <a:solidFill>
                  <a:schemeClr val="accent4">
                    <a:lumMod val="50000"/>
                  </a:schemeClr>
                </a:solidFill>
              </a:rPr>
              <a:t> </a:t>
            </a:r>
            <a:r>
              <a:rPr lang="ru-RU" sz="1300" b="1" dirty="0" smtClean="0">
                <a:solidFill>
                  <a:schemeClr val="accent4">
                    <a:lumMod val="50000"/>
                  </a:schemeClr>
                </a:solidFill>
              </a:rPr>
              <a:t>обеспечивает реализацию мероприятий, связанных с подготовкой и проведением выборов</a:t>
            </a:r>
            <a:r>
              <a:rPr lang="ru-RU" sz="1300" dirty="0" smtClean="0">
                <a:solidFill>
                  <a:schemeClr val="accent4">
                    <a:lumMod val="50000"/>
                  </a:schemeClr>
                </a:solidFill>
              </a:rPr>
              <a:t>, референдумов, развитием избирательной системы в РФ, внедрением, эксплуатацией и </a:t>
            </a:r>
            <a:r>
              <a:rPr lang="ru-RU" sz="1300" b="1" dirty="0" smtClean="0">
                <a:solidFill>
                  <a:schemeClr val="accent4">
                    <a:lumMod val="50000"/>
                  </a:schemeClr>
                </a:solidFill>
              </a:rPr>
              <a:t>развитием средств автоматизации</a:t>
            </a:r>
            <a:r>
              <a:rPr lang="ru-RU" sz="1300" dirty="0" smtClean="0">
                <a:solidFill>
                  <a:schemeClr val="accent4">
                    <a:lumMod val="50000"/>
                  </a:schemeClr>
                </a:solidFill>
              </a:rPr>
              <a:t>, правовым </a:t>
            </a:r>
            <a:r>
              <a:rPr lang="ru-RU" sz="1300" b="1" dirty="0" smtClean="0">
                <a:solidFill>
                  <a:schemeClr val="accent4">
                    <a:lumMod val="50000"/>
                  </a:schemeClr>
                </a:solidFill>
              </a:rPr>
              <a:t>обучением избирателей</a:t>
            </a:r>
            <a:r>
              <a:rPr lang="ru-RU" sz="1300" dirty="0" smtClean="0">
                <a:solidFill>
                  <a:schemeClr val="accent4">
                    <a:lumMod val="50000"/>
                  </a:schemeClr>
                </a:solidFill>
              </a:rPr>
              <a:t>, профессиональной </a:t>
            </a:r>
            <a:r>
              <a:rPr lang="ru-RU" sz="1300" b="1" dirty="0" smtClean="0">
                <a:solidFill>
                  <a:schemeClr val="accent4">
                    <a:lumMod val="50000"/>
                  </a:schemeClr>
                </a:solidFill>
              </a:rPr>
              <a:t>подготовкой членов комиссий</a:t>
            </a:r>
            <a:r>
              <a:rPr lang="ru-RU" sz="1300" dirty="0" smtClean="0">
                <a:solidFill>
                  <a:schemeClr val="accent4">
                    <a:lumMod val="50000"/>
                  </a:schemeClr>
                </a:solidFill>
              </a:rPr>
              <a:t> и других организаторов выборов, референдумов, изданием необходимой печатной продукции;</a:t>
            </a:r>
          </a:p>
          <a:p>
            <a:pPr algn="just" fontAlgn="base"/>
            <a:r>
              <a:rPr lang="ru-RU" sz="1300" b="1" dirty="0" smtClean="0">
                <a:solidFill>
                  <a:schemeClr val="accent4">
                    <a:lumMod val="50000"/>
                  </a:schemeClr>
                </a:solidFill>
              </a:rPr>
              <a:t>г)</a:t>
            </a:r>
            <a:r>
              <a:rPr lang="ru-RU" sz="1300" dirty="0" smtClean="0">
                <a:solidFill>
                  <a:schemeClr val="accent4">
                    <a:lumMod val="50000"/>
                  </a:schemeClr>
                </a:solidFill>
              </a:rPr>
              <a:t> осуществляет </a:t>
            </a:r>
            <a:r>
              <a:rPr lang="ru-RU" sz="1300" b="1" dirty="0" smtClean="0">
                <a:solidFill>
                  <a:schemeClr val="accent4">
                    <a:lumMod val="50000"/>
                  </a:schemeClr>
                </a:solidFill>
              </a:rPr>
              <a:t>меры по организации единого порядка распределения эфирного времени и печатной площади</a:t>
            </a:r>
            <a:r>
              <a:rPr lang="ru-RU" sz="1300" dirty="0" smtClean="0">
                <a:solidFill>
                  <a:schemeClr val="accent4">
                    <a:lumMod val="50000"/>
                  </a:schemeClr>
                </a:solidFill>
              </a:rPr>
              <a:t> между зарегистрированными кандидатами, избирательными объединениями для проведения предвыборной агитации, между инициативной группой по проведению референдума и иными группами участников референдума для проведения агитации по вопросам референдума, </a:t>
            </a:r>
            <a:r>
              <a:rPr lang="ru-RU" sz="1300" b="1" dirty="0" smtClean="0">
                <a:solidFill>
                  <a:schemeClr val="accent4">
                    <a:lumMod val="50000"/>
                  </a:schemeClr>
                </a:solidFill>
              </a:rPr>
              <a:t>установления итогов голосования</a:t>
            </a:r>
            <a:r>
              <a:rPr lang="ru-RU" sz="1300" dirty="0" smtClean="0">
                <a:solidFill>
                  <a:schemeClr val="accent4">
                    <a:lumMod val="50000"/>
                  </a:schemeClr>
                </a:solidFill>
              </a:rPr>
              <a:t>, определения результатов выборов, референдумов, а также порядка </a:t>
            </a:r>
            <a:r>
              <a:rPr lang="ru-RU" sz="1300" b="1" dirty="0" smtClean="0">
                <a:solidFill>
                  <a:schemeClr val="accent4">
                    <a:lumMod val="50000"/>
                  </a:schemeClr>
                </a:solidFill>
              </a:rPr>
              <a:t>опубликования</a:t>
            </a:r>
            <a:r>
              <a:rPr lang="ru-RU" sz="1300" dirty="0" smtClean="0">
                <a:solidFill>
                  <a:schemeClr val="accent4">
                    <a:lumMod val="50000"/>
                  </a:schemeClr>
                </a:solidFill>
              </a:rPr>
              <a:t> (обнародования) </a:t>
            </a:r>
            <a:r>
              <a:rPr lang="ru-RU" sz="1300" b="1" dirty="0" smtClean="0">
                <a:solidFill>
                  <a:schemeClr val="accent4">
                    <a:lumMod val="50000"/>
                  </a:schemeClr>
                </a:solidFill>
              </a:rPr>
              <a:t>итогов голосования</a:t>
            </a:r>
            <a:r>
              <a:rPr lang="ru-RU" sz="1300" dirty="0" smtClean="0">
                <a:solidFill>
                  <a:schemeClr val="accent4">
                    <a:lumMod val="50000"/>
                  </a:schemeClr>
                </a:solidFill>
              </a:rPr>
              <a:t> и результатов выборов, референдумов, в том числе в информационно-телекоммуникационной сети "Интернет";</a:t>
            </a:r>
          </a:p>
          <a:p>
            <a:pPr algn="just" fontAlgn="base"/>
            <a:r>
              <a:rPr lang="ru-RU" sz="1300" b="1" dirty="0" smtClean="0">
                <a:solidFill>
                  <a:schemeClr val="accent4">
                    <a:lumMod val="50000"/>
                  </a:schemeClr>
                </a:solidFill>
              </a:rPr>
              <a:t>д)</a:t>
            </a:r>
            <a:r>
              <a:rPr lang="ru-RU" sz="1300" dirty="0" smtClean="0">
                <a:solidFill>
                  <a:schemeClr val="accent4">
                    <a:lumMod val="50000"/>
                  </a:schemeClr>
                </a:solidFill>
              </a:rPr>
              <a:t> осуществляет </a:t>
            </a:r>
            <a:r>
              <a:rPr lang="ru-RU" sz="1300" b="1" dirty="0" smtClean="0">
                <a:solidFill>
                  <a:schemeClr val="accent4">
                    <a:lumMod val="50000"/>
                  </a:schemeClr>
                </a:solidFill>
              </a:rPr>
              <a:t>меры по организации финансирования</a:t>
            </a:r>
            <a:r>
              <a:rPr lang="ru-RU" sz="1300" dirty="0" smtClean="0">
                <a:solidFill>
                  <a:schemeClr val="accent4">
                    <a:lumMod val="50000"/>
                  </a:schemeClr>
                </a:solidFill>
              </a:rPr>
              <a:t> подготовки и проведения </a:t>
            </a:r>
            <a:r>
              <a:rPr lang="ru-RU" sz="1300" b="1" dirty="0" smtClean="0">
                <a:solidFill>
                  <a:schemeClr val="accent4">
                    <a:lumMod val="50000"/>
                  </a:schemeClr>
                </a:solidFill>
              </a:rPr>
              <a:t>выборов</a:t>
            </a:r>
            <a:r>
              <a:rPr lang="ru-RU" sz="1300" dirty="0" smtClean="0">
                <a:solidFill>
                  <a:schemeClr val="accent4">
                    <a:lumMod val="50000"/>
                  </a:schemeClr>
                </a:solidFill>
              </a:rPr>
              <a:t>, референдумов, распределяет выделенные из федерального бюджета средства на финансовое обеспечение подготовки и проведения выборов, референдума, контролирует целевое использование указанных средств;</a:t>
            </a:r>
          </a:p>
          <a:p>
            <a:pPr algn="just" fontAlgn="base"/>
            <a:r>
              <a:rPr lang="ru-RU" sz="1300" b="1" dirty="0" smtClean="0">
                <a:solidFill>
                  <a:schemeClr val="accent4">
                    <a:lumMod val="50000"/>
                  </a:schemeClr>
                </a:solidFill>
              </a:rPr>
              <a:t>е)</a:t>
            </a:r>
            <a:r>
              <a:rPr lang="ru-RU" sz="1300" dirty="0" smtClean="0">
                <a:solidFill>
                  <a:schemeClr val="accent4">
                    <a:lumMod val="50000"/>
                  </a:schemeClr>
                </a:solidFill>
              </a:rPr>
              <a:t> </a:t>
            </a:r>
            <a:r>
              <a:rPr lang="ru-RU" sz="1300" b="1" dirty="0" smtClean="0">
                <a:solidFill>
                  <a:schemeClr val="accent4">
                    <a:lumMod val="50000"/>
                  </a:schemeClr>
                </a:solidFill>
              </a:rPr>
              <a:t>оказывает </a:t>
            </a:r>
            <a:r>
              <a:rPr lang="ru-RU" sz="1300" dirty="0" smtClean="0">
                <a:solidFill>
                  <a:schemeClr val="accent4">
                    <a:lumMod val="50000"/>
                  </a:schemeClr>
                </a:solidFill>
              </a:rPr>
              <a:t>правовую, методическую, организационно-техническую </a:t>
            </a:r>
            <a:r>
              <a:rPr lang="ru-RU" sz="1300" b="1" dirty="0" smtClean="0">
                <a:solidFill>
                  <a:schemeClr val="accent4">
                    <a:lumMod val="50000"/>
                  </a:schemeClr>
                </a:solidFill>
              </a:rPr>
              <a:t>помощь комиссиям</a:t>
            </a:r>
            <a:r>
              <a:rPr lang="ru-RU" sz="1300" dirty="0" smtClean="0">
                <a:solidFill>
                  <a:schemeClr val="accent4">
                    <a:lumMod val="50000"/>
                  </a:schemeClr>
                </a:solidFill>
              </a:rPr>
              <a:t>;</a:t>
            </a:r>
          </a:p>
          <a:p>
            <a:pPr algn="just" fontAlgn="base"/>
            <a:r>
              <a:rPr lang="ru-RU" sz="1300" b="1" dirty="0" smtClean="0">
                <a:solidFill>
                  <a:schemeClr val="accent4">
                    <a:lumMod val="50000"/>
                  </a:schemeClr>
                </a:solidFill>
              </a:rPr>
              <a:t>ж)</a:t>
            </a:r>
            <a:r>
              <a:rPr lang="ru-RU" sz="1300" dirty="0" smtClean="0">
                <a:solidFill>
                  <a:schemeClr val="accent4">
                    <a:lumMod val="50000"/>
                  </a:schemeClr>
                </a:solidFill>
              </a:rPr>
              <a:t> осуществляет </a:t>
            </a:r>
            <a:r>
              <a:rPr lang="ru-RU" sz="1300" b="1" dirty="0" smtClean="0">
                <a:solidFill>
                  <a:schemeClr val="accent4">
                    <a:lumMod val="50000"/>
                  </a:schemeClr>
                </a:solidFill>
              </a:rPr>
              <a:t>международное сотрудничество </a:t>
            </a:r>
            <a:r>
              <a:rPr lang="ru-RU" sz="1300" dirty="0" smtClean="0">
                <a:solidFill>
                  <a:schemeClr val="accent4">
                    <a:lumMod val="50000"/>
                  </a:schemeClr>
                </a:solidFill>
              </a:rPr>
              <a:t>в области избирательных систем;</a:t>
            </a:r>
          </a:p>
          <a:p>
            <a:pPr algn="just" fontAlgn="base"/>
            <a:r>
              <a:rPr lang="ru-RU" sz="1300" b="1" dirty="0" smtClean="0">
                <a:solidFill>
                  <a:schemeClr val="accent4">
                    <a:lumMod val="50000"/>
                  </a:schemeClr>
                </a:solidFill>
              </a:rPr>
              <a:t>з)</a:t>
            </a:r>
            <a:r>
              <a:rPr lang="ru-RU" sz="1300" dirty="0" smtClean="0">
                <a:solidFill>
                  <a:schemeClr val="accent4">
                    <a:lumMod val="50000"/>
                  </a:schemeClr>
                </a:solidFill>
              </a:rPr>
              <a:t> </a:t>
            </a:r>
            <a:r>
              <a:rPr lang="ru-RU" sz="1300" b="1" dirty="0" smtClean="0">
                <a:solidFill>
                  <a:schemeClr val="accent4">
                    <a:lumMod val="50000"/>
                  </a:schemeClr>
                </a:solidFill>
              </a:rPr>
              <a:t>заслушивает сообщения федеральных органов </a:t>
            </a:r>
            <a:r>
              <a:rPr lang="ru-RU" sz="1300" dirty="0" smtClean="0">
                <a:solidFill>
                  <a:schemeClr val="accent4">
                    <a:lumMod val="50000"/>
                  </a:schemeClr>
                </a:solidFill>
              </a:rPr>
              <a:t>исполнительной власти, органов исполнительной власти субъектов РФ и органов местного самоуправления по вопросам, связанным с подготовкой и проведением выборов в федеральные органы государственной власти и референдума  РФ;</a:t>
            </a:r>
          </a:p>
          <a:p>
            <a:pPr algn="just" fontAlgn="base"/>
            <a:r>
              <a:rPr lang="ru-RU" sz="1300" b="1" dirty="0" smtClean="0">
                <a:solidFill>
                  <a:schemeClr val="accent4">
                    <a:lumMod val="50000"/>
                  </a:schemeClr>
                </a:solidFill>
              </a:rPr>
              <a:t>и)</a:t>
            </a:r>
            <a:r>
              <a:rPr lang="ru-RU" sz="1300" dirty="0" smtClean="0">
                <a:solidFill>
                  <a:schemeClr val="accent4">
                    <a:lumMod val="50000"/>
                  </a:schemeClr>
                </a:solidFill>
              </a:rPr>
              <a:t> </a:t>
            </a:r>
            <a:r>
              <a:rPr lang="ru-RU" sz="1300" b="1" dirty="0" smtClean="0">
                <a:solidFill>
                  <a:schemeClr val="accent4">
                    <a:lumMod val="50000"/>
                  </a:schemeClr>
                </a:solidFill>
              </a:rPr>
              <a:t>устанавливает нормативы</a:t>
            </a:r>
            <a:r>
              <a:rPr lang="ru-RU" sz="1300" dirty="0" smtClean="0">
                <a:solidFill>
                  <a:schemeClr val="accent4">
                    <a:lumMod val="50000"/>
                  </a:schemeClr>
                </a:solidFill>
              </a:rPr>
              <a:t>, в соответствии с которыми изготавливаются списки избирателей, участников референдума и другие избирательные документы, а также документы, связанные с подготовкой и проведением референдума;</a:t>
            </a:r>
          </a:p>
          <a:p>
            <a:pPr algn="just" fontAlgn="base"/>
            <a:r>
              <a:rPr lang="ru-RU" sz="1300" b="1" dirty="0" smtClean="0">
                <a:solidFill>
                  <a:schemeClr val="accent4">
                    <a:lumMod val="50000"/>
                  </a:schemeClr>
                </a:solidFill>
              </a:rPr>
              <a:t>к)</a:t>
            </a:r>
            <a:r>
              <a:rPr lang="ru-RU" sz="1300" dirty="0" smtClean="0">
                <a:solidFill>
                  <a:schemeClr val="accent4">
                    <a:lumMod val="50000"/>
                  </a:schemeClr>
                </a:solidFill>
              </a:rPr>
              <a:t> </a:t>
            </a:r>
            <a:r>
              <a:rPr lang="ru-RU" sz="1300" b="1" dirty="0" smtClean="0">
                <a:solidFill>
                  <a:schemeClr val="accent4">
                    <a:lumMod val="50000"/>
                  </a:schemeClr>
                </a:solidFill>
              </a:rPr>
              <a:t>рассматривает жалобы (заявления) на решения и действия (бездействие) нижестоящих комиссий</a:t>
            </a:r>
            <a:r>
              <a:rPr lang="ru-RU" sz="1300" dirty="0" smtClean="0">
                <a:solidFill>
                  <a:schemeClr val="accent4">
                    <a:lumMod val="50000"/>
                  </a:schemeClr>
                </a:solidFill>
              </a:rPr>
              <a:t> и принимает по указанным жалобам (заявлениям) мотивированные решения;</a:t>
            </a:r>
          </a:p>
          <a:p>
            <a:pPr algn="just" fontAlgn="base"/>
            <a:r>
              <a:rPr lang="ru-RU" sz="1300" b="1" dirty="0" smtClean="0">
                <a:solidFill>
                  <a:schemeClr val="accent4">
                    <a:lumMod val="50000"/>
                  </a:schemeClr>
                </a:solidFill>
              </a:rPr>
              <a:t>л)</a:t>
            </a:r>
            <a:r>
              <a:rPr lang="ru-RU" sz="1300" dirty="0" smtClean="0">
                <a:solidFill>
                  <a:schemeClr val="accent4">
                    <a:lumMod val="50000"/>
                  </a:schemeClr>
                </a:solidFill>
              </a:rPr>
              <a:t> осуществляет иные полномочия в соответствии с настоящим Федеральным законом, иными федеральными законами.</a:t>
            </a:r>
            <a:endParaRPr lang="ru-RU" sz="1300" dirty="0">
              <a:solidFill>
                <a:schemeClr val="accent4">
                  <a:lumMod val="50000"/>
                </a:schemeClr>
              </a:solidFill>
            </a:endParaRPr>
          </a:p>
        </p:txBody>
      </p:sp>
      <p:sp>
        <p:nvSpPr>
          <p:cNvPr id="7" name="Прямоугольник 6"/>
          <p:cNvSpPr/>
          <p:nvPr/>
        </p:nvSpPr>
        <p:spPr>
          <a:xfrm>
            <a:off x="8532440" y="6525344"/>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60</a:t>
            </a:r>
            <a:endParaRPr lang="ru-RU" b="1" dirty="0">
              <a:solidFill>
                <a:schemeClr val="bg1"/>
              </a:solidFill>
            </a:endParaRPr>
          </a:p>
        </p:txBody>
      </p:sp>
      <p:pic>
        <p:nvPicPr>
          <p:cNvPr id="8" name="Рисунок 7" descr="1500x500.jpg"/>
          <p:cNvPicPr>
            <a:picLocks noChangeAspect="1"/>
          </p:cNvPicPr>
          <p:nvPr/>
        </p:nvPicPr>
        <p:blipFill>
          <a:blip r:embed="rId3" cstate="print"/>
          <a:stretch>
            <a:fillRect/>
          </a:stretch>
        </p:blipFill>
        <p:spPr>
          <a:xfrm>
            <a:off x="0" y="-27384"/>
            <a:ext cx="9144000" cy="648072"/>
          </a:xfrm>
          <a:prstGeom prst="rect">
            <a:avLst/>
          </a:prstGeom>
        </p:spPr>
      </p:pic>
      <p:sp>
        <p:nvSpPr>
          <p:cNvPr id="9" name="Прямоугольник 8"/>
          <p:cNvSpPr/>
          <p:nvPr/>
        </p:nvSpPr>
        <p:spPr>
          <a:xfrm>
            <a:off x="35496" y="44624"/>
            <a:ext cx="910850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6" name="Заголовок 1"/>
          <p:cNvSpPr txBox="1">
            <a:spLocks/>
          </p:cNvSpPr>
          <p:nvPr/>
        </p:nvSpPr>
        <p:spPr>
          <a:xfrm>
            <a:off x="179512" y="620688"/>
            <a:ext cx="8784976" cy="28803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b="1" dirty="0" smtClean="0">
                <a:effectLst>
                  <a:outerShdw blurRad="38100" dist="38100" dir="2700000" algn="tl">
                    <a:srgbClr val="000000">
                      <a:alpha val="43137"/>
                    </a:srgbClr>
                  </a:outerShdw>
                </a:effectLst>
              </a:rPr>
              <a:t>Полномочия ЦИК России (п.9  ст.21  67-ФЗ от 12.06.2002)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908720"/>
            <a:ext cx="8928992" cy="5760640"/>
          </a:xfrm>
          <a:prstGeom prst="rect">
            <a:avLst/>
          </a:prstGeom>
          <a:solidFill>
            <a:srgbClr val="FFFFCC"/>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080" b="1" dirty="0" smtClean="0">
                <a:solidFill>
                  <a:schemeClr val="accent4">
                    <a:lumMod val="50000"/>
                  </a:schemeClr>
                </a:solidFill>
              </a:rPr>
              <a:t>а) осуществляет на территории субъекта РФ контроль за соблюдением избирательных прав</a:t>
            </a:r>
            <a:r>
              <a:rPr lang="ru-RU" sz="1080" dirty="0" smtClean="0">
                <a:solidFill>
                  <a:schemeClr val="accent4">
                    <a:lumMod val="50000"/>
                  </a:schemeClr>
                </a:solidFill>
              </a:rPr>
              <a:t> и права на участие в референдуме граждан РФ;</a:t>
            </a:r>
          </a:p>
          <a:p>
            <a:pPr algn="just" fontAlgn="base"/>
            <a:r>
              <a:rPr lang="ru-RU" sz="1080" b="1" dirty="0" smtClean="0">
                <a:solidFill>
                  <a:schemeClr val="accent4">
                    <a:lumMod val="50000"/>
                  </a:schemeClr>
                </a:solidFill>
              </a:rPr>
              <a:t>б)</a:t>
            </a:r>
            <a:r>
              <a:rPr lang="ru-RU" sz="1080" dirty="0" smtClean="0">
                <a:solidFill>
                  <a:schemeClr val="accent4">
                    <a:lumMod val="50000"/>
                  </a:schemeClr>
                </a:solidFill>
              </a:rPr>
              <a:t> </a:t>
            </a:r>
            <a:r>
              <a:rPr lang="ru-RU" sz="1080" b="1" dirty="0" smtClean="0">
                <a:solidFill>
                  <a:schemeClr val="accent4">
                    <a:lumMod val="50000"/>
                  </a:schemeClr>
                </a:solidFill>
              </a:rPr>
              <a:t>организует закупку технологического оборудования </a:t>
            </a:r>
            <a:r>
              <a:rPr lang="ru-RU" sz="1080" dirty="0" smtClean="0">
                <a:solidFill>
                  <a:schemeClr val="accent4">
                    <a:lumMod val="50000"/>
                  </a:schemeClr>
                </a:solidFill>
              </a:rPr>
              <a:t>(кабины для голосования, ящики для голосования) для участковых комиссий, в том числе по поручению Центральной избирательной комиссии РФ при проведении выборов в федеральные органы государственной власти, референдума РФ; осуществляет на территории субъекта РФ контроль за соблюдением нормативов технологического оборудования для участковых комиссий;</a:t>
            </a:r>
          </a:p>
          <a:p>
            <a:pPr algn="just" fontAlgn="base"/>
            <a:r>
              <a:rPr lang="ru-RU" sz="1080" b="1" dirty="0" smtClean="0">
                <a:solidFill>
                  <a:schemeClr val="accent4">
                    <a:lumMod val="50000"/>
                  </a:schemeClr>
                </a:solidFill>
              </a:rPr>
              <a:t>в)</a:t>
            </a:r>
            <a:r>
              <a:rPr lang="ru-RU" sz="1080" dirty="0" smtClean="0">
                <a:solidFill>
                  <a:schemeClr val="accent4">
                    <a:lumMod val="50000"/>
                  </a:schemeClr>
                </a:solidFill>
              </a:rPr>
              <a:t> </a:t>
            </a:r>
            <a:r>
              <a:rPr lang="ru-RU" sz="1080" b="1" dirty="0" smtClean="0">
                <a:solidFill>
                  <a:schemeClr val="accent4">
                    <a:lumMod val="50000"/>
                  </a:schemeClr>
                </a:solidFill>
              </a:rPr>
              <a:t>обеспечивает на территории субъекта РФ реализацию мероприятий, связанных с подготовкой и проведением выборов</a:t>
            </a:r>
            <a:r>
              <a:rPr lang="ru-RU" sz="1080" dirty="0" smtClean="0">
                <a:solidFill>
                  <a:schemeClr val="accent4">
                    <a:lumMod val="50000"/>
                  </a:schemeClr>
                </a:solidFill>
              </a:rPr>
              <a:t>, референдумов, развитием избирательной системы в Российской Федерации, внедрением, эксплуатацией и </a:t>
            </a:r>
            <a:r>
              <a:rPr lang="ru-RU" sz="1080" b="1" dirty="0" smtClean="0">
                <a:solidFill>
                  <a:schemeClr val="accent4">
                    <a:lumMod val="50000"/>
                  </a:schemeClr>
                </a:solidFill>
              </a:rPr>
              <a:t>развитием средств автоматизации</a:t>
            </a:r>
            <a:r>
              <a:rPr lang="ru-RU" sz="1080" dirty="0" smtClean="0">
                <a:solidFill>
                  <a:schemeClr val="accent4">
                    <a:lumMod val="50000"/>
                  </a:schemeClr>
                </a:solidFill>
              </a:rPr>
              <a:t>, правовым </a:t>
            </a:r>
            <a:r>
              <a:rPr lang="ru-RU" sz="1080" b="1" dirty="0" smtClean="0">
                <a:solidFill>
                  <a:schemeClr val="accent4">
                    <a:lumMod val="50000"/>
                  </a:schemeClr>
                </a:solidFill>
              </a:rPr>
              <a:t>обучением избирателей</a:t>
            </a:r>
            <a:r>
              <a:rPr lang="ru-RU" sz="1080" dirty="0" smtClean="0">
                <a:solidFill>
                  <a:schemeClr val="accent4">
                    <a:lumMod val="50000"/>
                  </a:schemeClr>
                </a:solidFill>
              </a:rPr>
              <a:t>, профессиональной </a:t>
            </a:r>
            <a:r>
              <a:rPr lang="ru-RU" sz="1080" b="1" dirty="0" smtClean="0">
                <a:solidFill>
                  <a:schemeClr val="accent4">
                    <a:lumMod val="50000"/>
                  </a:schemeClr>
                </a:solidFill>
              </a:rPr>
              <a:t>подготовкой членов комиссий</a:t>
            </a:r>
            <a:r>
              <a:rPr lang="ru-RU" sz="1080" dirty="0" smtClean="0">
                <a:solidFill>
                  <a:schemeClr val="accent4">
                    <a:lumMod val="50000"/>
                  </a:schemeClr>
                </a:solidFill>
              </a:rPr>
              <a:t> и других организаторов выборов, референдумов, изданием необходимой печатной продукции;</a:t>
            </a:r>
          </a:p>
          <a:p>
            <a:pPr algn="just" fontAlgn="base"/>
            <a:r>
              <a:rPr lang="ru-RU" sz="1080" b="1" dirty="0" smtClean="0">
                <a:solidFill>
                  <a:schemeClr val="accent4">
                    <a:lumMod val="50000"/>
                  </a:schemeClr>
                </a:solidFill>
              </a:rPr>
              <a:t>г)</a:t>
            </a:r>
            <a:r>
              <a:rPr lang="ru-RU" sz="1080" dirty="0" smtClean="0">
                <a:solidFill>
                  <a:schemeClr val="accent4">
                    <a:lumMod val="50000"/>
                  </a:schemeClr>
                </a:solidFill>
              </a:rPr>
              <a:t> </a:t>
            </a:r>
            <a:r>
              <a:rPr lang="ru-RU" sz="1080" b="1" dirty="0" smtClean="0">
                <a:solidFill>
                  <a:schemeClr val="accent4">
                    <a:lumMod val="50000"/>
                  </a:schemeClr>
                </a:solidFill>
              </a:rPr>
              <a:t>осуществляет на территории субъекта РФ меры по организации единого порядка распределения эфирного времени и печатной площади</a:t>
            </a:r>
            <a:r>
              <a:rPr lang="ru-RU" sz="1080" dirty="0" smtClean="0">
                <a:solidFill>
                  <a:schemeClr val="accent4">
                    <a:lumMod val="50000"/>
                  </a:schemeClr>
                </a:solidFill>
              </a:rPr>
              <a:t> между зарегистрированными кандидатами, избирательными объединениями для проведения предвыборной агитации, между инициативной группой по проведению референдума и иными группами участников референдума для проведения агитации по вопросам референдума, </a:t>
            </a:r>
            <a:r>
              <a:rPr lang="ru-RU" sz="1080" b="1" dirty="0" smtClean="0">
                <a:solidFill>
                  <a:schemeClr val="accent4">
                    <a:lumMod val="50000"/>
                  </a:schemeClr>
                </a:solidFill>
              </a:rPr>
              <a:t>установления итогов голосования</a:t>
            </a:r>
            <a:r>
              <a:rPr lang="ru-RU" sz="1080" dirty="0" smtClean="0">
                <a:solidFill>
                  <a:schemeClr val="accent4">
                    <a:lumMod val="50000"/>
                  </a:schemeClr>
                </a:solidFill>
              </a:rPr>
              <a:t>, определения результатов выборов, референдумов, а также порядка </a:t>
            </a:r>
            <a:r>
              <a:rPr lang="ru-RU" sz="1080" b="1" dirty="0" smtClean="0">
                <a:solidFill>
                  <a:schemeClr val="accent4">
                    <a:lumMod val="50000"/>
                  </a:schemeClr>
                </a:solidFill>
              </a:rPr>
              <a:t>опубликования итогов голосования </a:t>
            </a:r>
            <a:r>
              <a:rPr lang="ru-RU" sz="1080" dirty="0" smtClean="0">
                <a:solidFill>
                  <a:schemeClr val="accent4">
                    <a:lumMod val="50000"/>
                  </a:schemeClr>
                </a:solidFill>
              </a:rPr>
              <a:t>и результатов выборов, референдумов;</a:t>
            </a:r>
          </a:p>
          <a:p>
            <a:pPr algn="just" fontAlgn="base"/>
            <a:r>
              <a:rPr lang="ru-RU" sz="1080" b="1" dirty="0" smtClean="0">
                <a:solidFill>
                  <a:schemeClr val="accent4">
                    <a:lumMod val="50000"/>
                  </a:schemeClr>
                </a:solidFill>
              </a:rPr>
              <a:t>д) осуществляет на территории субъекта РФ меры по организации финансирования подготовки и проведения выборов</a:t>
            </a:r>
            <a:r>
              <a:rPr lang="ru-RU" sz="1080" dirty="0" smtClean="0">
                <a:solidFill>
                  <a:schemeClr val="accent4">
                    <a:lumMod val="50000"/>
                  </a:schemeClr>
                </a:solidFill>
              </a:rPr>
              <a:t> в органы государственной власти субъекта РФ, референдумов субъекта РФ, распределяет выделенные из федерального бюджета, бюджета субъекта РФ средства на финансовое обеспечение подготовки и проведения выборов, референдума, контролирует целевое использование указанных средств;</a:t>
            </a:r>
          </a:p>
          <a:p>
            <a:pPr algn="just" fontAlgn="base"/>
            <a:r>
              <a:rPr lang="ru-RU" sz="1080" b="1" dirty="0" smtClean="0">
                <a:solidFill>
                  <a:schemeClr val="accent4">
                    <a:lumMod val="50000"/>
                  </a:schemeClr>
                </a:solidFill>
              </a:rPr>
              <a:t>е)</a:t>
            </a:r>
            <a:r>
              <a:rPr lang="ru-RU" sz="1080" dirty="0" smtClean="0">
                <a:solidFill>
                  <a:schemeClr val="accent4">
                    <a:lumMod val="50000"/>
                  </a:schemeClr>
                </a:solidFill>
              </a:rPr>
              <a:t> </a:t>
            </a:r>
            <a:r>
              <a:rPr lang="ru-RU" sz="1080" b="1" dirty="0" smtClean="0">
                <a:solidFill>
                  <a:schemeClr val="accent4">
                    <a:lumMod val="50000"/>
                  </a:schemeClr>
                </a:solidFill>
              </a:rPr>
              <a:t>утверждает перечень территориальных комиссий</a:t>
            </a:r>
            <a:r>
              <a:rPr lang="ru-RU" sz="1080" dirty="0" smtClean="0">
                <a:solidFill>
                  <a:schemeClr val="accent4">
                    <a:lumMod val="50000"/>
                  </a:schemeClr>
                </a:solidFill>
              </a:rPr>
              <a:t>;</a:t>
            </a:r>
          </a:p>
          <a:p>
            <a:pPr algn="just" fontAlgn="base"/>
            <a:r>
              <a:rPr lang="ru-RU" sz="1080" b="1" dirty="0" smtClean="0">
                <a:solidFill>
                  <a:schemeClr val="accent4">
                    <a:lumMod val="50000"/>
                  </a:schemeClr>
                </a:solidFill>
              </a:rPr>
              <a:t>е.1)</a:t>
            </a:r>
            <a:r>
              <a:rPr lang="ru-RU" sz="1080" dirty="0" smtClean="0">
                <a:solidFill>
                  <a:schemeClr val="accent4">
                    <a:lumMod val="50000"/>
                  </a:schemeClr>
                </a:solidFill>
              </a:rPr>
              <a:t> </a:t>
            </a:r>
            <a:r>
              <a:rPr lang="ru-RU" sz="1080" b="1" dirty="0" smtClean="0">
                <a:solidFill>
                  <a:schemeClr val="accent4">
                    <a:lumMod val="50000"/>
                  </a:schemeClr>
                </a:solidFill>
              </a:rPr>
              <a:t>устанавливает единую нумерацию избирательных участков на территории субъекта Российской Федерации</a:t>
            </a:r>
            <a:r>
              <a:rPr lang="ru-RU" sz="1080" dirty="0" smtClean="0">
                <a:solidFill>
                  <a:schemeClr val="accent4">
                    <a:lumMod val="50000"/>
                  </a:schemeClr>
                </a:solidFill>
              </a:rPr>
              <a:t>;</a:t>
            </a:r>
          </a:p>
          <a:p>
            <a:pPr algn="just" fontAlgn="base"/>
            <a:r>
              <a:rPr lang="ru-RU" sz="1080" b="1" dirty="0" smtClean="0">
                <a:solidFill>
                  <a:schemeClr val="accent4">
                    <a:lumMod val="50000"/>
                  </a:schemeClr>
                </a:solidFill>
              </a:rPr>
              <a:t>ж)</a:t>
            </a:r>
            <a:r>
              <a:rPr lang="ru-RU" sz="1080" dirty="0" smtClean="0">
                <a:solidFill>
                  <a:schemeClr val="accent4">
                    <a:lumMod val="50000"/>
                  </a:schemeClr>
                </a:solidFill>
              </a:rPr>
              <a:t> оказывает правовую, методическую, организационно-техническую </a:t>
            </a:r>
            <a:r>
              <a:rPr lang="ru-RU" sz="1080" b="1" dirty="0" smtClean="0">
                <a:solidFill>
                  <a:schemeClr val="accent4">
                    <a:lumMod val="50000"/>
                  </a:schemeClr>
                </a:solidFill>
              </a:rPr>
              <a:t>помощь нижестоящим комиссиям</a:t>
            </a:r>
            <a:r>
              <a:rPr lang="ru-RU" sz="1080" dirty="0" smtClean="0">
                <a:solidFill>
                  <a:schemeClr val="accent4">
                    <a:lumMod val="50000"/>
                  </a:schemeClr>
                </a:solidFill>
              </a:rPr>
              <a:t>;</a:t>
            </a:r>
          </a:p>
          <a:p>
            <a:pPr algn="just" fontAlgn="base"/>
            <a:r>
              <a:rPr lang="ru-RU" sz="1080" b="1" dirty="0" smtClean="0">
                <a:solidFill>
                  <a:schemeClr val="accent4">
                    <a:lumMod val="50000"/>
                  </a:schemeClr>
                </a:solidFill>
              </a:rPr>
              <a:t>з)</a:t>
            </a:r>
            <a:r>
              <a:rPr lang="ru-RU" sz="1080" dirty="0" smtClean="0">
                <a:solidFill>
                  <a:schemeClr val="accent4">
                    <a:lumMod val="50000"/>
                  </a:schemeClr>
                </a:solidFill>
              </a:rPr>
              <a:t> </a:t>
            </a:r>
            <a:r>
              <a:rPr lang="ru-RU" sz="1080" b="1" dirty="0" smtClean="0">
                <a:solidFill>
                  <a:schemeClr val="accent4">
                    <a:lumMod val="50000"/>
                  </a:schemeClr>
                </a:solidFill>
              </a:rPr>
              <a:t>заслушивает сообщения органов исполнительной власти субъектов РФ</a:t>
            </a:r>
            <a:r>
              <a:rPr lang="ru-RU" sz="1080" dirty="0" smtClean="0">
                <a:solidFill>
                  <a:schemeClr val="accent4">
                    <a:lumMod val="50000"/>
                  </a:schemeClr>
                </a:solidFill>
              </a:rPr>
              <a:t> и органов местного самоуправления по вопросам, связанным с подготовкой и проведением выборов в органы государственной власти субъекта РФ, органы местного самоуправления, референдума субъекта РФ, местного референдума;</a:t>
            </a:r>
          </a:p>
          <a:p>
            <a:pPr algn="just" fontAlgn="base"/>
            <a:r>
              <a:rPr lang="ru-RU" sz="1080" b="1" dirty="0" smtClean="0">
                <a:solidFill>
                  <a:schemeClr val="accent4">
                    <a:lumMod val="50000"/>
                  </a:schemeClr>
                </a:solidFill>
              </a:rPr>
              <a:t>и)</a:t>
            </a:r>
            <a:r>
              <a:rPr lang="ru-RU" sz="1080" dirty="0" smtClean="0">
                <a:solidFill>
                  <a:schemeClr val="accent4">
                    <a:lumMod val="50000"/>
                  </a:schemeClr>
                </a:solidFill>
              </a:rPr>
              <a:t> </a:t>
            </a:r>
            <a:r>
              <a:rPr lang="ru-RU" sz="1080" b="1" dirty="0" smtClean="0">
                <a:solidFill>
                  <a:schemeClr val="accent4">
                    <a:lumMod val="50000"/>
                  </a:schemeClr>
                </a:solidFill>
              </a:rPr>
              <a:t>по поручению ЦИК РФ устанавливает нормативы</a:t>
            </a:r>
            <a:r>
              <a:rPr lang="ru-RU" sz="1080" dirty="0" smtClean="0">
                <a:solidFill>
                  <a:schemeClr val="accent4">
                    <a:lumMod val="50000"/>
                  </a:schemeClr>
                </a:solidFill>
              </a:rPr>
              <a:t>, в соответствии с которыми изготавливаются списки избирателей, участников референдума и другие избирательные документы, а также документы, связанные с подготовкой и проведением референдума;</a:t>
            </a:r>
          </a:p>
          <a:p>
            <a:pPr algn="just" fontAlgn="base"/>
            <a:r>
              <a:rPr lang="ru-RU" sz="1080" b="1" dirty="0" smtClean="0">
                <a:solidFill>
                  <a:schemeClr val="accent4">
                    <a:lumMod val="50000"/>
                  </a:schemeClr>
                </a:solidFill>
              </a:rPr>
              <a:t>к)</a:t>
            </a:r>
            <a:r>
              <a:rPr lang="ru-RU" sz="1080" dirty="0" smtClean="0">
                <a:solidFill>
                  <a:schemeClr val="accent4">
                    <a:lumMod val="50000"/>
                  </a:schemeClr>
                </a:solidFill>
              </a:rPr>
              <a:t> </a:t>
            </a:r>
            <a:r>
              <a:rPr lang="ru-RU" sz="1080" b="1" dirty="0" smtClean="0">
                <a:solidFill>
                  <a:schemeClr val="accent4">
                    <a:lumMod val="50000"/>
                  </a:schemeClr>
                </a:solidFill>
              </a:rPr>
              <a:t>рассматривает жалобы (заявления) на решения и действия (бездействие) нижестоящих комиссий</a:t>
            </a:r>
            <a:r>
              <a:rPr lang="ru-RU" sz="1080" dirty="0" smtClean="0">
                <a:solidFill>
                  <a:schemeClr val="accent4">
                    <a:lumMod val="50000"/>
                  </a:schemeClr>
                </a:solidFill>
              </a:rPr>
              <a:t> и принимает по указанным жалобам (заявлениям) мотивированные решения;</a:t>
            </a:r>
          </a:p>
          <a:p>
            <a:pPr algn="just" fontAlgn="base"/>
            <a:r>
              <a:rPr lang="ru-RU" sz="1080" b="1" dirty="0" smtClean="0">
                <a:solidFill>
                  <a:schemeClr val="accent4">
                    <a:lumMod val="50000"/>
                  </a:schemeClr>
                </a:solidFill>
              </a:rPr>
              <a:t>л) участвует в организации государственной системы регистрации (учета) избирателей</a:t>
            </a:r>
            <a:r>
              <a:rPr lang="ru-RU" sz="1080" dirty="0" smtClean="0">
                <a:solidFill>
                  <a:schemeClr val="accent4">
                    <a:lumMod val="50000"/>
                  </a:schemeClr>
                </a:solidFill>
              </a:rPr>
              <a:t>, участников референдума и в осуществлении этой регистрации (учета), в формировании и ведении регистра избирателей, участников референдума;</a:t>
            </a:r>
          </a:p>
          <a:p>
            <a:pPr algn="just" fontAlgn="base"/>
            <a:r>
              <a:rPr lang="ru-RU" sz="1080" b="1" dirty="0" smtClean="0">
                <a:solidFill>
                  <a:schemeClr val="accent4">
                    <a:lumMod val="50000"/>
                  </a:schemeClr>
                </a:solidFill>
              </a:rPr>
              <a:t>л.1)</a:t>
            </a:r>
            <a:r>
              <a:rPr lang="ru-RU" sz="1080" dirty="0" smtClean="0">
                <a:solidFill>
                  <a:schemeClr val="accent4">
                    <a:lumMod val="50000"/>
                  </a:schemeClr>
                </a:solidFill>
              </a:rPr>
              <a:t> участвует в осуществлении </a:t>
            </a:r>
            <a:r>
              <a:rPr lang="ru-RU" sz="1080" b="1" dirty="0" smtClean="0">
                <a:solidFill>
                  <a:schemeClr val="accent4">
                    <a:lumMod val="50000"/>
                  </a:schemeClr>
                </a:solidFill>
              </a:rPr>
              <a:t>проверки сводных финансовых отчетов </a:t>
            </a:r>
            <a:r>
              <a:rPr lang="ru-RU" sz="1080" dirty="0" smtClean="0">
                <a:solidFill>
                  <a:schemeClr val="accent4">
                    <a:lumMod val="50000"/>
                  </a:schemeClr>
                </a:solidFill>
              </a:rPr>
              <a:t>и сведений о поступлении и расходовании средств </a:t>
            </a:r>
            <a:r>
              <a:rPr lang="ru-RU" sz="1080" b="1" dirty="0" smtClean="0">
                <a:solidFill>
                  <a:schemeClr val="accent4">
                    <a:lumMod val="50000"/>
                  </a:schemeClr>
                </a:solidFill>
              </a:rPr>
              <a:t>политических партий</a:t>
            </a:r>
            <a:r>
              <a:rPr lang="ru-RU" sz="1080" dirty="0" smtClean="0">
                <a:solidFill>
                  <a:schemeClr val="accent4">
                    <a:lumMod val="50000"/>
                  </a:schemeClr>
                </a:solidFill>
              </a:rPr>
              <a:t>, контроле за источниками и размерами имущества, получаемого политическими партиями в виде вступительных и членских взносов, пожертвований граждан и юридических лиц, информировании граждан о результатах этих проверок;</a:t>
            </a:r>
          </a:p>
          <a:p>
            <a:pPr algn="just" fontAlgn="base"/>
            <a:r>
              <a:rPr lang="ru-RU" sz="1080" b="1" dirty="0" smtClean="0">
                <a:solidFill>
                  <a:schemeClr val="accent4">
                    <a:lumMod val="50000"/>
                  </a:schemeClr>
                </a:solidFill>
              </a:rPr>
              <a:t>л.2)</a:t>
            </a:r>
            <a:r>
              <a:rPr lang="ru-RU" sz="1080" dirty="0" smtClean="0">
                <a:solidFill>
                  <a:schemeClr val="accent4">
                    <a:lumMod val="50000"/>
                  </a:schemeClr>
                </a:solidFill>
              </a:rPr>
              <a:t> </a:t>
            </a:r>
            <a:r>
              <a:rPr lang="ru-RU" sz="1080" b="1" dirty="0" smtClean="0">
                <a:solidFill>
                  <a:schemeClr val="accent4">
                    <a:lumMod val="50000"/>
                  </a:schemeClr>
                </a:solidFill>
              </a:rPr>
              <a:t>представляет по запросу избирательной комиссии муниципального образования сведения о численности</a:t>
            </a:r>
            <a:r>
              <a:rPr lang="ru-RU" sz="1080" dirty="0" smtClean="0">
                <a:solidFill>
                  <a:schemeClr val="accent4">
                    <a:lumMod val="50000"/>
                  </a:schemeClr>
                </a:solidFill>
              </a:rPr>
              <a:t> на соответствующей территории </a:t>
            </a:r>
            <a:r>
              <a:rPr lang="ru-RU" sz="1080" b="1" dirty="0" smtClean="0">
                <a:solidFill>
                  <a:schemeClr val="accent4">
                    <a:lumMod val="50000"/>
                  </a:schemeClr>
                </a:solidFill>
              </a:rPr>
              <a:t>избирателей</a:t>
            </a:r>
            <a:r>
              <a:rPr lang="ru-RU" sz="1080" dirty="0" smtClean="0">
                <a:solidFill>
                  <a:schemeClr val="accent4">
                    <a:lumMod val="50000"/>
                  </a:schemeClr>
                </a:solidFill>
              </a:rPr>
              <a:t>, участников референдума, являющихся инвалидами, с указанием групп инвалидности;</a:t>
            </a:r>
          </a:p>
          <a:p>
            <a:pPr algn="just" fontAlgn="base"/>
            <a:r>
              <a:rPr lang="ru-RU" sz="1080" b="1" dirty="0" smtClean="0">
                <a:solidFill>
                  <a:schemeClr val="accent4">
                    <a:lumMod val="50000"/>
                  </a:schemeClr>
                </a:solidFill>
              </a:rPr>
              <a:t>м)</a:t>
            </a:r>
            <a:r>
              <a:rPr lang="ru-RU" sz="1080" dirty="0" smtClean="0">
                <a:solidFill>
                  <a:schemeClr val="accent4">
                    <a:lumMod val="50000"/>
                  </a:schemeClr>
                </a:solidFill>
              </a:rPr>
              <a:t> осуществляет иные полномочия в соответствии с настоящим Федеральным законом, иными федеральными законами, конституцией (уставом), законами субъекта Российской Федерации.</a:t>
            </a:r>
          </a:p>
        </p:txBody>
      </p:sp>
      <p:sp>
        <p:nvSpPr>
          <p:cNvPr id="7" name="Прямоугольник 6"/>
          <p:cNvSpPr/>
          <p:nvPr/>
        </p:nvSpPr>
        <p:spPr>
          <a:xfrm>
            <a:off x="8532440" y="6525344"/>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61</a:t>
            </a:r>
            <a:endParaRPr lang="ru-RU" b="1" dirty="0">
              <a:solidFill>
                <a:schemeClr val="bg1"/>
              </a:solidFill>
            </a:endParaRPr>
          </a:p>
        </p:txBody>
      </p:sp>
      <p:pic>
        <p:nvPicPr>
          <p:cNvPr id="8" name="Рисунок 7" descr="1500x500.jpg"/>
          <p:cNvPicPr>
            <a:picLocks noChangeAspect="1"/>
          </p:cNvPicPr>
          <p:nvPr/>
        </p:nvPicPr>
        <p:blipFill>
          <a:blip r:embed="rId2" cstate="print"/>
          <a:stretch>
            <a:fillRect/>
          </a:stretch>
        </p:blipFill>
        <p:spPr>
          <a:xfrm>
            <a:off x="0" y="-27384"/>
            <a:ext cx="9144000" cy="648072"/>
          </a:xfrm>
          <a:prstGeom prst="rect">
            <a:avLst/>
          </a:prstGeom>
        </p:spPr>
      </p:pic>
      <p:sp>
        <p:nvSpPr>
          <p:cNvPr id="9" name="Прямоугольник 8"/>
          <p:cNvSpPr/>
          <p:nvPr/>
        </p:nvSpPr>
        <p:spPr>
          <a:xfrm>
            <a:off x="35496" y="44624"/>
            <a:ext cx="91085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0" name="Заголовок 1"/>
          <p:cNvSpPr txBox="1">
            <a:spLocks/>
          </p:cNvSpPr>
          <p:nvPr/>
        </p:nvSpPr>
        <p:spPr>
          <a:xfrm>
            <a:off x="179512" y="620688"/>
            <a:ext cx="8784976" cy="28803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b="1" dirty="0" smtClean="0">
                <a:effectLst>
                  <a:outerShdw blurRad="38100" dist="38100" dir="2700000" algn="tl">
                    <a:srgbClr val="000000">
                      <a:alpha val="43137"/>
                    </a:srgbClr>
                  </a:outerShdw>
                </a:effectLst>
              </a:rPr>
              <a:t>Полномочия ИКС РФ (п.10  ст.23  67-ФЗ от 12.06.2002)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268760"/>
            <a:ext cx="8352928" cy="3600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accent4">
                    <a:lumMod val="50000"/>
                  </a:schemeClr>
                </a:solidFill>
              </a:rPr>
              <a:t>Деятельность комиссий осуществляется </a:t>
            </a:r>
            <a:r>
              <a:rPr lang="ru-RU" sz="1600" u="sng" dirty="0" smtClean="0">
                <a:solidFill>
                  <a:schemeClr val="accent4">
                    <a:lumMod val="50000"/>
                  </a:schemeClr>
                </a:solidFill>
              </a:rPr>
              <a:t>коллегиально.</a:t>
            </a:r>
            <a:endParaRPr lang="ru-RU" sz="1600" u="sng" dirty="0">
              <a:solidFill>
                <a:schemeClr val="accent4">
                  <a:lumMod val="50000"/>
                </a:schemeClr>
              </a:solidFill>
            </a:endParaRPr>
          </a:p>
        </p:txBody>
      </p:sp>
      <p:sp>
        <p:nvSpPr>
          <p:cNvPr id="23" name="Скругленный прямоугольник 22"/>
          <p:cNvSpPr/>
          <p:nvPr/>
        </p:nvSpPr>
        <p:spPr>
          <a:xfrm>
            <a:off x="467544" y="1700808"/>
            <a:ext cx="8352928"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accent4">
                    <a:lumMod val="50000"/>
                  </a:schemeClr>
                </a:solidFill>
              </a:rPr>
              <a:t>Комиссия правомочна приступить к работе, если ее состав сформирован </a:t>
            </a:r>
            <a:r>
              <a:rPr lang="ru-RU" sz="1600" u="sng" dirty="0" smtClean="0">
                <a:solidFill>
                  <a:schemeClr val="accent4">
                    <a:lumMod val="50000"/>
                  </a:schemeClr>
                </a:solidFill>
              </a:rPr>
              <a:t>не менее чем на две трети</a:t>
            </a:r>
            <a:r>
              <a:rPr lang="ru-RU" sz="1600" dirty="0" smtClean="0">
                <a:solidFill>
                  <a:schemeClr val="accent4">
                    <a:lumMod val="50000"/>
                  </a:schemeClr>
                </a:solidFill>
              </a:rPr>
              <a:t> от установленного состава.</a:t>
            </a:r>
            <a:endParaRPr lang="ru-RU" sz="1600" dirty="0">
              <a:solidFill>
                <a:schemeClr val="accent4">
                  <a:lumMod val="50000"/>
                </a:schemeClr>
              </a:solidFill>
            </a:endParaRPr>
          </a:p>
        </p:txBody>
      </p:sp>
      <p:sp>
        <p:nvSpPr>
          <p:cNvPr id="24" name="Скругленный прямоугольник 23"/>
          <p:cNvSpPr/>
          <p:nvPr/>
        </p:nvSpPr>
        <p:spPr>
          <a:xfrm>
            <a:off x="467544" y="2348880"/>
            <a:ext cx="8352928"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accent4">
                    <a:lumMod val="50000"/>
                  </a:schemeClr>
                </a:solidFill>
              </a:rPr>
              <a:t>Член комиссии с правом решающего голоса </a:t>
            </a:r>
            <a:r>
              <a:rPr lang="ru-RU" sz="1600" u="sng" dirty="0" smtClean="0">
                <a:solidFill>
                  <a:schemeClr val="accent4">
                    <a:lumMod val="50000"/>
                  </a:schemeClr>
                </a:solidFill>
              </a:rPr>
              <a:t>обязан</a:t>
            </a:r>
            <a:r>
              <a:rPr lang="ru-RU" sz="1600" dirty="0" smtClean="0">
                <a:solidFill>
                  <a:schemeClr val="accent4">
                    <a:lumMod val="50000"/>
                  </a:schemeClr>
                </a:solidFill>
              </a:rPr>
              <a:t> присутствовать на всех заседаниях комиссии.</a:t>
            </a:r>
            <a:endParaRPr lang="ru-RU" sz="1600" dirty="0">
              <a:solidFill>
                <a:schemeClr val="accent4">
                  <a:lumMod val="50000"/>
                </a:schemeClr>
              </a:solidFill>
            </a:endParaRPr>
          </a:p>
        </p:txBody>
      </p:sp>
      <p:sp>
        <p:nvSpPr>
          <p:cNvPr id="25" name="Скругленный прямоугольник 24"/>
          <p:cNvSpPr/>
          <p:nvPr/>
        </p:nvSpPr>
        <p:spPr>
          <a:xfrm>
            <a:off x="467544" y="2996952"/>
            <a:ext cx="8352928"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u="sng" dirty="0" smtClean="0">
                <a:solidFill>
                  <a:schemeClr val="accent4">
                    <a:lumMod val="50000"/>
                  </a:schemeClr>
                </a:solidFill>
              </a:rPr>
              <a:t>Заседани</a:t>
            </a:r>
            <a:r>
              <a:rPr lang="ru-RU" sz="1600" dirty="0" smtClean="0">
                <a:solidFill>
                  <a:schemeClr val="accent4">
                    <a:lumMod val="50000"/>
                  </a:schemeClr>
                </a:solidFill>
              </a:rPr>
              <a:t>е </a:t>
            </a:r>
            <a:r>
              <a:rPr lang="ru-RU" sz="1600" u="sng" dirty="0" smtClean="0">
                <a:solidFill>
                  <a:schemeClr val="accent4">
                    <a:lumMod val="50000"/>
                  </a:schemeClr>
                </a:solidFill>
              </a:rPr>
              <a:t>ЦИК России</a:t>
            </a:r>
            <a:r>
              <a:rPr lang="ru-RU" sz="1600" dirty="0" smtClean="0">
                <a:solidFill>
                  <a:schemeClr val="accent4">
                    <a:lumMod val="50000"/>
                  </a:schemeClr>
                </a:solidFill>
              </a:rPr>
              <a:t> </a:t>
            </a:r>
            <a:r>
              <a:rPr lang="ru-RU" sz="1600" u="sng" dirty="0" smtClean="0">
                <a:solidFill>
                  <a:schemeClr val="accent4">
                    <a:lumMod val="50000"/>
                  </a:schemeClr>
                </a:solidFill>
              </a:rPr>
              <a:t>является правомочным,</a:t>
            </a:r>
            <a:r>
              <a:rPr lang="ru-RU" sz="1600" dirty="0" smtClean="0">
                <a:solidFill>
                  <a:schemeClr val="accent4">
                    <a:lumMod val="50000"/>
                  </a:schemeClr>
                </a:solidFill>
              </a:rPr>
              <a:t> если на нем присутствует </a:t>
            </a:r>
            <a:r>
              <a:rPr lang="ru-RU" sz="1600" u="sng" dirty="0" smtClean="0">
                <a:solidFill>
                  <a:schemeClr val="accent4">
                    <a:lumMod val="50000"/>
                  </a:schemeClr>
                </a:solidFill>
              </a:rPr>
              <a:t>не менее десяти</a:t>
            </a:r>
            <a:r>
              <a:rPr lang="ru-RU" sz="1600" dirty="0" smtClean="0">
                <a:solidFill>
                  <a:schemeClr val="accent4">
                    <a:lumMod val="50000"/>
                  </a:schemeClr>
                </a:solidFill>
              </a:rPr>
              <a:t> членов ЦИК России с правом решающего голоса. </a:t>
            </a:r>
            <a:r>
              <a:rPr lang="ru-RU" sz="1600" u="sng" dirty="0" smtClean="0">
                <a:solidFill>
                  <a:schemeClr val="accent4">
                    <a:lumMod val="50000"/>
                  </a:schemeClr>
                </a:solidFill>
              </a:rPr>
              <a:t>Заседание иной комиссии</a:t>
            </a:r>
            <a:r>
              <a:rPr lang="ru-RU" sz="1600" dirty="0" smtClean="0">
                <a:solidFill>
                  <a:schemeClr val="accent4">
                    <a:lumMod val="50000"/>
                  </a:schemeClr>
                </a:solidFill>
              </a:rPr>
              <a:t> является п</a:t>
            </a:r>
            <a:r>
              <a:rPr lang="ru-RU" sz="1600" u="sng" dirty="0" smtClean="0">
                <a:solidFill>
                  <a:schemeClr val="accent4">
                    <a:lumMod val="50000"/>
                  </a:schemeClr>
                </a:solidFill>
              </a:rPr>
              <a:t>равомочным</a:t>
            </a:r>
            <a:r>
              <a:rPr lang="ru-RU" sz="1600" dirty="0" smtClean="0">
                <a:solidFill>
                  <a:schemeClr val="accent4">
                    <a:lumMod val="50000"/>
                  </a:schemeClr>
                </a:solidFill>
              </a:rPr>
              <a:t>, если на нем присутствует </a:t>
            </a:r>
            <a:r>
              <a:rPr lang="ru-RU" sz="1600" u="sng" dirty="0" smtClean="0">
                <a:solidFill>
                  <a:schemeClr val="accent4">
                    <a:lumMod val="50000"/>
                  </a:schemeClr>
                </a:solidFill>
              </a:rPr>
              <a:t>большинство от установленного числа членов</a:t>
            </a:r>
            <a:r>
              <a:rPr lang="ru-RU" sz="1600" dirty="0" smtClean="0">
                <a:solidFill>
                  <a:schemeClr val="accent4">
                    <a:lumMod val="50000"/>
                  </a:schemeClr>
                </a:solidFill>
              </a:rPr>
              <a:t> комиссии с правом решающего голоса.</a:t>
            </a:r>
            <a:endParaRPr lang="ru-RU" sz="1600" dirty="0">
              <a:solidFill>
                <a:schemeClr val="accent4">
                  <a:lumMod val="50000"/>
                </a:schemeClr>
              </a:solidFill>
            </a:endParaRPr>
          </a:p>
        </p:txBody>
      </p:sp>
      <p:sp>
        <p:nvSpPr>
          <p:cNvPr id="26" name="Скругленный прямоугольник 25"/>
          <p:cNvSpPr/>
          <p:nvPr/>
        </p:nvSpPr>
        <p:spPr>
          <a:xfrm>
            <a:off x="467544" y="5085184"/>
            <a:ext cx="8352928" cy="151216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accent4">
                    <a:lumMod val="50000"/>
                  </a:schemeClr>
                </a:solidFill>
              </a:rPr>
              <a:t>Члены комиссии с правом решающего голоса, несогласные с решением комиссии, вправе изложить в письменной форме особое мнение, отражаемое в протоколе комиссии и прилагаемое к ее решению, в связи с которым это мнение изложено. Если в соответствии с законом указанное решение комиссии подлежит опубликованию (обнародованию), особое мнение должно быть опубликовано (обнародовано) в том же порядке, что и решение комиссии.</a:t>
            </a:r>
            <a:endParaRPr lang="ru-RU" sz="1600" dirty="0">
              <a:solidFill>
                <a:schemeClr val="accent4">
                  <a:lumMod val="50000"/>
                </a:schemeClr>
              </a:solidFill>
            </a:endParaRPr>
          </a:p>
        </p:txBody>
      </p:sp>
      <p:sp>
        <p:nvSpPr>
          <p:cNvPr id="27" name="Скругленный прямоугольник 26"/>
          <p:cNvSpPr/>
          <p:nvPr/>
        </p:nvSpPr>
        <p:spPr>
          <a:xfrm>
            <a:off x="467544" y="4149080"/>
            <a:ext cx="8352928" cy="864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dirty="0" smtClean="0">
                <a:solidFill>
                  <a:schemeClr val="accent4">
                    <a:lumMod val="50000"/>
                  </a:schemeClr>
                </a:solidFill>
              </a:rPr>
              <a:t>По наиболее важным вопросам деятельности решения комиссии принимаются большинством голосов от установленного числа членов комиссии с правом решающего голоса, по текущим вопросам – большинством голосов от числа присутствующих.</a:t>
            </a:r>
            <a:endParaRPr lang="ru-RU" sz="1600" dirty="0">
              <a:solidFill>
                <a:schemeClr val="accent4">
                  <a:lumMod val="50000"/>
                </a:schemeClr>
              </a:solidFill>
            </a:endParaRPr>
          </a:p>
        </p:txBody>
      </p:sp>
      <p:sp>
        <p:nvSpPr>
          <p:cNvPr id="10" name="Блок-схема: узел 9"/>
          <p:cNvSpPr/>
          <p:nvPr/>
        </p:nvSpPr>
        <p:spPr>
          <a:xfrm>
            <a:off x="179512" y="1412776"/>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1" name="Блок-схема: узел 10"/>
          <p:cNvSpPr/>
          <p:nvPr/>
        </p:nvSpPr>
        <p:spPr>
          <a:xfrm flipH="1" flipV="1">
            <a:off x="179512" y="1916832"/>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Блок-схема: узел 11"/>
          <p:cNvSpPr/>
          <p:nvPr/>
        </p:nvSpPr>
        <p:spPr>
          <a:xfrm flipH="1" flipV="1">
            <a:off x="179512" y="2564904"/>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Блок-схема: узел 12"/>
          <p:cNvSpPr/>
          <p:nvPr/>
        </p:nvSpPr>
        <p:spPr>
          <a:xfrm flipH="1" flipV="1">
            <a:off x="179512" y="3429000"/>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5" name="Блок-схема: узел 14"/>
          <p:cNvSpPr/>
          <p:nvPr/>
        </p:nvSpPr>
        <p:spPr>
          <a:xfrm flipH="1" flipV="1">
            <a:off x="179512" y="4365104"/>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6" name="Блок-схема: узел 15"/>
          <p:cNvSpPr/>
          <p:nvPr/>
        </p:nvSpPr>
        <p:spPr>
          <a:xfrm flipH="1" flipV="1">
            <a:off x="179512" y="5733256"/>
            <a:ext cx="144016" cy="144016"/>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7" name="Прямоугольник 16"/>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62</a:t>
            </a:r>
            <a:endParaRPr lang="ru-RU" b="1" dirty="0">
              <a:solidFill>
                <a:schemeClr val="bg1"/>
              </a:solidFill>
            </a:endParaRPr>
          </a:p>
        </p:txBody>
      </p:sp>
      <p:pic>
        <p:nvPicPr>
          <p:cNvPr id="18" name="Рисунок 17" descr="1500x500.jpg"/>
          <p:cNvPicPr>
            <a:picLocks noChangeAspect="1"/>
          </p:cNvPicPr>
          <p:nvPr/>
        </p:nvPicPr>
        <p:blipFill>
          <a:blip r:embed="rId2" cstate="print"/>
          <a:stretch>
            <a:fillRect/>
          </a:stretch>
        </p:blipFill>
        <p:spPr>
          <a:xfrm>
            <a:off x="0" y="-27384"/>
            <a:ext cx="9144000" cy="648072"/>
          </a:xfrm>
          <a:prstGeom prst="rect">
            <a:avLst/>
          </a:prstGeom>
        </p:spPr>
      </p:pic>
      <p:sp>
        <p:nvSpPr>
          <p:cNvPr id="19" name="Прямоугольник 18"/>
          <p:cNvSpPr/>
          <p:nvPr/>
        </p:nvSpPr>
        <p:spPr>
          <a:xfrm>
            <a:off x="107504" y="44624"/>
            <a:ext cx="892899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20" name="Заголовок 1"/>
          <p:cNvSpPr txBox="1">
            <a:spLocks/>
          </p:cNvSpPr>
          <p:nvPr/>
        </p:nvSpPr>
        <p:spPr>
          <a:xfrm>
            <a:off x="179512" y="692696"/>
            <a:ext cx="8784976" cy="504056"/>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algn="ctr"/>
            <a:r>
              <a:rPr lang="ru-RU" sz="2000" b="1" dirty="0" smtClean="0">
                <a:solidFill>
                  <a:schemeClr val="accent3">
                    <a:lumMod val="50000"/>
                  </a:schemeClr>
                </a:solidFill>
              </a:rPr>
              <a:t>Организация деятельности комиссий</a:t>
            </a:r>
            <a:br>
              <a:rPr lang="ru-RU" sz="2000" b="1" dirty="0" smtClean="0">
                <a:solidFill>
                  <a:schemeClr val="accent3">
                    <a:lumMod val="50000"/>
                  </a:schemeClr>
                </a:solidFill>
              </a:rPr>
            </a:br>
            <a:r>
              <a:rPr lang="ru-RU" sz="2000" b="1" dirty="0" smtClean="0">
                <a:solidFill>
                  <a:schemeClr val="accent3">
                    <a:lumMod val="50000"/>
                  </a:schemeClr>
                </a:solidFill>
              </a:rPr>
              <a:t> (пп.1, 2, 10, 11, 17  ст.28  67-ФЗ от 12.06.2002)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1331640" y="1700808"/>
            <a:ext cx="6912768"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ru-RU" sz="1900" dirty="0" smtClean="0">
                <a:solidFill>
                  <a:schemeClr val="accent4">
                    <a:lumMod val="50000"/>
                  </a:schemeClr>
                </a:solidFill>
              </a:rPr>
              <a:t>Все заседания комиссий открыты для вышестоящих комиссий, кандидатов, избирательных объединений, их представителей, средств массовой информации.</a:t>
            </a:r>
            <a:endParaRPr lang="ru-RU" sz="1900" dirty="0">
              <a:solidFill>
                <a:schemeClr val="accent4">
                  <a:lumMod val="50000"/>
                </a:schemeClr>
              </a:solidFill>
            </a:endParaRPr>
          </a:p>
        </p:txBody>
      </p:sp>
      <p:sp>
        <p:nvSpPr>
          <p:cNvPr id="26" name="Скругленный прямоугольник 25"/>
          <p:cNvSpPr/>
          <p:nvPr/>
        </p:nvSpPr>
        <p:spPr>
          <a:xfrm>
            <a:off x="1331640" y="5013176"/>
            <a:ext cx="6912768" cy="86409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ru-RU" sz="1900" dirty="0" smtClean="0">
                <a:solidFill>
                  <a:schemeClr val="accent4">
                    <a:lumMod val="50000"/>
                  </a:schemeClr>
                </a:solidFill>
              </a:rPr>
              <a:t>ЦИК России и избирательные комиссии субъектов РФ обязаны иметь сайты, которые размещаются на едином портале.</a:t>
            </a:r>
            <a:endParaRPr lang="ru-RU" sz="1900" dirty="0">
              <a:solidFill>
                <a:schemeClr val="accent4">
                  <a:lumMod val="50000"/>
                </a:schemeClr>
              </a:solidFill>
            </a:endParaRPr>
          </a:p>
        </p:txBody>
      </p:sp>
      <p:sp>
        <p:nvSpPr>
          <p:cNvPr id="27" name="Скругленный прямоугольник 26"/>
          <p:cNvSpPr/>
          <p:nvPr/>
        </p:nvSpPr>
        <p:spPr>
          <a:xfrm>
            <a:off x="1331640" y="3284984"/>
            <a:ext cx="6912768" cy="129614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ru-RU" sz="1900" dirty="0" smtClean="0">
                <a:solidFill>
                  <a:schemeClr val="accent4">
                    <a:lumMod val="50000"/>
                  </a:schemeClr>
                </a:solidFill>
              </a:rPr>
              <a:t>Все вышеперечисленные лица, а также наблюдатели (в том числе иностранные) могут присутствовать на участковых избирательных комиссиях (УИК) с момента начала их работы.</a:t>
            </a:r>
            <a:endParaRPr lang="ru-RU" sz="1900" dirty="0">
              <a:solidFill>
                <a:schemeClr val="accent4">
                  <a:lumMod val="50000"/>
                </a:schemeClr>
              </a:solidFill>
            </a:endParaRPr>
          </a:p>
        </p:txBody>
      </p:sp>
      <p:sp>
        <p:nvSpPr>
          <p:cNvPr id="12" name="Блок-схема: узел 11"/>
          <p:cNvSpPr/>
          <p:nvPr/>
        </p:nvSpPr>
        <p:spPr>
          <a:xfrm>
            <a:off x="971600" y="2060848"/>
            <a:ext cx="144016" cy="144016"/>
          </a:xfrm>
          <a:prstGeom prst="flowChartConnector">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3" name="Блок-схема: узел 12"/>
          <p:cNvSpPr/>
          <p:nvPr/>
        </p:nvSpPr>
        <p:spPr>
          <a:xfrm>
            <a:off x="971600" y="3717032"/>
            <a:ext cx="144016" cy="144016"/>
          </a:xfrm>
          <a:prstGeom prst="flowChartConnector">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5" name="Блок-схема: узел 14"/>
          <p:cNvSpPr/>
          <p:nvPr/>
        </p:nvSpPr>
        <p:spPr>
          <a:xfrm>
            <a:off x="971600" y="5229200"/>
            <a:ext cx="144016" cy="144016"/>
          </a:xfrm>
          <a:prstGeom prst="flowChartConnector">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 name="Прямоугольник 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63</a:t>
            </a:r>
            <a:endParaRPr lang="ru-RU" b="1" dirty="0">
              <a:solidFill>
                <a:schemeClr val="bg1"/>
              </a:solidFill>
            </a:endParaRPr>
          </a:p>
        </p:txBody>
      </p:sp>
      <p:pic>
        <p:nvPicPr>
          <p:cNvPr id="11" name="Рисунок 10" descr="1500x500.jpg"/>
          <p:cNvPicPr>
            <a:picLocks noChangeAspect="1"/>
          </p:cNvPicPr>
          <p:nvPr/>
        </p:nvPicPr>
        <p:blipFill>
          <a:blip r:embed="rId2" cstate="print"/>
          <a:stretch>
            <a:fillRect/>
          </a:stretch>
        </p:blipFill>
        <p:spPr>
          <a:xfrm>
            <a:off x="0" y="-27384"/>
            <a:ext cx="9144000" cy="792088"/>
          </a:xfrm>
          <a:prstGeom prst="rect">
            <a:avLst/>
          </a:prstGeom>
        </p:spPr>
      </p:pic>
      <p:sp>
        <p:nvSpPr>
          <p:cNvPr id="16" name="Прямоугольник 15"/>
          <p:cNvSpPr/>
          <p:nvPr/>
        </p:nvSpPr>
        <p:spPr>
          <a:xfrm>
            <a:off x="35496" y="44624"/>
            <a:ext cx="90010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14" name="Заголовок 1"/>
          <p:cNvSpPr txBox="1">
            <a:spLocks/>
          </p:cNvSpPr>
          <p:nvPr/>
        </p:nvSpPr>
        <p:spPr>
          <a:xfrm>
            <a:off x="323528" y="1052736"/>
            <a:ext cx="8496944" cy="28803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sz="2400" b="1" dirty="0" smtClean="0">
                <a:solidFill>
                  <a:schemeClr val="accent5">
                    <a:lumMod val="75000"/>
                  </a:schemeClr>
                </a:solidFill>
              </a:rPr>
              <a:t>Гласность в деятельности комиссий</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низ 21"/>
          <p:cNvSpPr/>
          <p:nvPr/>
        </p:nvSpPr>
        <p:spPr>
          <a:xfrm rot="2495374">
            <a:off x="2332718" y="4831508"/>
            <a:ext cx="250760" cy="290998"/>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кругленный прямоугольник 8"/>
          <p:cNvSpPr/>
          <p:nvPr/>
        </p:nvSpPr>
        <p:spPr>
          <a:xfrm>
            <a:off x="107504" y="2060848"/>
            <a:ext cx="3384376" cy="2160240"/>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ru-RU" sz="1150" b="1" dirty="0" smtClean="0">
                <a:solidFill>
                  <a:schemeClr val="accent4">
                    <a:lumMod val="50000"/>
                  </a:schemeClr>
                </a:solidFill>
              </a:rPr>
              <a:t>нарушения комиссией избирательных прав граждан</a:t>
            </a:r>
            <a:r>
              <a:rPr lang="ru-RU" sz="1150" dirty="0" smtClean="0">
                <a:solidFill>
                  <a:schemeClr val="accent4">
                    <a:lumMod val="50000"/>
                  </a:schemeClr>
                </a:solidFill>
              </a:rPr>
              <a:t>, права граждан на участие в референдуме, повлекшего за собой признание Центральной избирательной комиссией Российской Федерации, избирательной комиссией субъекта Российской Федерации в порядке, установленном настоящим Федеральным законом, иным законом (в том числе на основании решения суда), недействительными итогов голосования на соответствующей территории либо результатов выборов, референдума</a:t>
            </a:r>
            <a:endParaRPr lang="ru-RU" sz="1150" b="1" dirty="0" smtClean="0">
              <a:solidFill>
                <a:schemeClr val="accent6">
                  <a:lumMod val="75000"/>
                </a:schemeClr>
              </a:solidFill>
            </a:endParaRPr>
          </a:p>
        </p:txBody>
      </p:sp>
      <p:sp>
        <p:nvSpPr>
          <p:cNvPr id="10" name="Скругленный прямоугольник 9"/>
          <p:cNvSpPr/>
          <p:nvPr/>
        </p:nvSpPr>
        <p:spPr>
          <a:xfrm>
            <a:off x="3635896" y="2060848"/>
            <a:ext cx="2808312" cy="2016224"/>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ru-RU" sz="1150" b="1" dirty="0" smtClean="0">
                <a:solidFill>
                  <a:schemeClr val="accent4">
                    <a:lumMod val="50000"/>
                  </a:schemeClr>
                </a:solidFill>
              </a:rPr>
              <a:t>неисполнения комиссией решения </a:t>
            </a:r>
            <a:r>
              <a:rPr lang="ru-RU" sz="1150" dirty="0" smtClean="0">
                <a:solidFill>
                  <a:schemeClr val="accent4">
                    <a:lumMod val="50000"/>
                  </a:schemeClr>
                </a:solidFill>
              </a:rPr>
              <a:t>суда или вышестоящей комиссии, решений Центральной избирательной комиссии Российской Федерации, избирательной комиссии субъекта Российской Федерации, избирательной комиссии муниципального района, принятых в соответствии с пунктом 7 статьи 75 настоящего Федерального закона</a:t>
            </a:r>
            <a:endParaRPr lang="ru-RU" sz="1150" b="1" dirty="0" smtClean="0">
              <a:solidFill>
                <a:schemeClr val="accent6">
                  <a:lumMod val="75000"/>
                </a:schemeClr>
              </a:solidFill>
            </a:endParaRPr>
          </a:p>
        </p:txBody>
      </p:sp>
      <p:sp>
        <p:nvSpPr>
          <p:cNvPr id="12" name="Скругленный прямоугольник 11"/>
          <p:cNvSpPr/>
          <p:nvPr/>
        </p:nvSpPr>
        <p:spPr>
          <a:xfrm>
            <a:off x="6588224" y="2060849"/>
            <a:ext cx="2384648" cy="2016223"/>
          </a:xfrm>
          <a:prstGeom prst="roundRect">
            <a:avLst/>
          </a:prstGeom>
          <a:ln/>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ru-RU" sz="1200" b="1" dirty="0" smtClean="0">
                <a:solidFill>
                  <a:schemeClr val="accent4">
                    <a:lumMod val="50000"/>
                  </a:schemeClr>
                </a:solidFill>
              </a:rPr>
              <a:t>невыполнения комиссией обязанности по назначению выборов</a:t>
            </a:r>
            <a:r>
              <a:rPr lang="ru-RU" sz="1200" dirty="0" smtClean="0">
                <a:solidFill>
                  <a:schemeClr val="accent4">
                    <a:lumMod val="50000"/>
                  </a:schemeClr>
                </a:solidFill>
              </a:rPr>
              <a:t>, повлекшего за собой назначение выборов временной избирательной комиссией в порядке, установленном пунктом 9 статьи 10 настоящего Федерального закона</a:t>
            </a:r>
            <a:endParaRPr lang="ru-RU" sz="1200" b="1" dirty="0" smtClean="0">
              <a:solidFill>
                <a:schemeClr val="accent6">
                  <a:lumMod val="75000"/>
                </a:schemeClr>
              </a:solidFill>
            </a:endParaRPr>
          </a:p>
        </p:txBody>
      </p:sp>
      <p:sp>
        <p:nvSpPr>
          <p:cNvPr id="16" name="Стрелка вниз 15"/>
          <p:cNvSpPr/>
          <p:nvPr/>
        </p:nvSpPr>
        <p:spPr>
          <a:xfrm rot="3019879">
            <a:off x="1269442" y="1466554"/>
            <a:ext cx="269407" cy="598903"/>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7" name="Стрелка вниз 16"/>
          <p:cNvSpPr/>
          <p:nvPr/>
        </p:nvSpPr>
        <p:spPr>
          <a:xfrm rot="18844149">
            <a:off x="7534386" y="1493805"/>
            <a:ext cx="262774" cy="560845"/>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8" name="Стрелка вниз 17"/>
          <p:cNvSpPr/>
          <p:nvPr/>
        </p:nvSpPr>
        <p:spPr>
          <a:xfrm>
            <a:off x="4716016" y="1700808"/>
            <a:ext cx="288032" cy="285336"/>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1763688" y="980728"/>
            <a:ext cx="5544616" cy="648072"/>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ru-RU" sz="1400" dirty="0" smtClean="0">
                <a:solidFill>
                  <a:srgbClr val="002060"/>
                </a:solidFill>
              </a:rPr>
              <a:t>Комиссия может быть расформирована судом соответственно подсудности, установленной пунктом 2 статьи 75 настоящего Федерального закона, в случаях:</a:t>
            </a:r>
          </a:p>
        </p:txBody>
      </p:sp>
      <p:sp>
        <p:nvSpPr>
          <p:cNvPr id="19" name="Скругленный прямоугольник 18"/>
          <p:cNvSpPr/>
          <p:nvPr/>
        </p:nvSpPr>
        <p:spPr>
          <a:xfrm>
            <a:off x="2123728" y="4293096"/>
            <a:ext cx="5040560" cy="504056"/>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r>
              <a:rPr lang="ru-RU" sz="1600" b="1" dirty="0" smtClean="0">
                <a:solidFill>
                  <a:schemeClr val="bg1"/>
                </a:solidFill>
              </a:rPr>
              <a:t>Полномочия члена комиссии с правом решающего голоса прекращаются немедленно в случае:</a:t>
            </a:r>
          </a:p>
        </p:txBody>
      </p:sp>
      <p:sp>
        <p:nvSpPr>
          <p:cNvPr id="20" name="Скругленный прямоугольник 19"/>
          <p:cNvSpPr/>
          <p:nvPr/>
        </p:nvSpPr>
        <p:spPr>
          <a:xfrm>
            <a:off x="755576" y="5157192"/>
            <a:ext cx="3600400" cy="1512168"/>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r>
              <a:rPr lang="ru-RU" sz="1400" b="1" dirty="0" smtClean="0">
                <a:solidFill>
                  <a:schemeClr val="accent4">
                    <a:lumMod val="50000"/>
                  </a:schemeClr>
                </a:solidFill>
              </a:rPr>
              <a:t>вступления в законную силу</a:t>
            </a:r>
            <a:r>
              <a:rPr lang="ru-RU" sz="1400" dirty="0" smtClean="0">
                <a:solidFill>
                  <a:schemeClr val="accent4">
                    <a:lumMod val="50000"/>
                  </a:schemeClr>
                </a:solidFill>
              </a:rPr>
              <a:t> </a:t>
            </a:r>
            <a:r>
              <a:rPr lang="ru-RU" sz="1400" b="1" dirty="0" smtClean="0">
                <a:solidFill>
                  <a:schemeClr val="accent4">
                    <a:lumMod val="50000"/>
                  </a:schemeClr>
                </a:solidFill>
              </a:rPr>
              <a:t>в отношении члена комиссии обвинительного приговора </a:t>
            </a:r>
            <a:r>
              <a:rPr lang="ru-RU" sz="1400" dirty="0" smtClean="0">
                <a:solidFill>
                  <a:schemeClr val="accent4">
                    <a:lumMod val="50000"/>
                  </a:schemeClr>
                </a:solidFill>
              </a:rPr>
              <a:t>суда либо решения (постановления) суда о назначении административного наказания за нарушение законодательства о выборах и референдумах</a:t>
            </a:r>
            <a:endParaRPr lang="ru-RU" sz="1400" b="1" dirty="0" smtClean="0">
              <a:solidFill>
                <a:schemeClr val="accent6">
                  <a:lumMod val="75000"/>
                </a:schemeClr>
              </a:solidFill>
            </a:endParaRPr>
          </a:p>
        </p:txBody>
      </p:sp>
      <p:sp>
        <p:nvSpPr>
          <p:cNvPr id="21" name="Скругленный прямоугольник 20"/>
          <p:cNvSpPr/>
          <p:nvPr/>
        </p:nvSpPr>
        <p:spPr>
          <a:xfrm>
            <a:off x="4932040" y="5157192"/>
            <a:ext cx="3528392" cy="1512168"/>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nchor="ctr">
            <a:normAutofit/>
          </a:bodyPr>
          <a:lstStyle/>
          <a:p>
            <a:pPr algn="ctr"/>
            <a:r>
              <a:rPr lang="ru-RU" sz="1400" b="1" dirty="0" smtClean="0">
                <a:solidFill>
                  <a:schemeClr val="accent4">
                    <a:lumMod val="50000"/>
                  </a:schemeClr>
                </a:solidFill>
              </a:rPr>
              <a:t>признания члена комиссии решением суда</a:t>
            </a:r>
            <a:r>
              <a:rPr lang="ru-RU" sz="1400" dirty="0" smtClean="0">
                <a:solidFill>
                  <a:schemeClr val="accent4">
                    <a:lumMod val="50000"/>
                  </a:schemeClr>
                </a:solidFill>
              </a:rPr>
              <a:t>, вступившим в законную силу, на основании заявления соответствующей комиссии систематически </a:t>
            </a:r>
            <a:r>
              <a:rPr lang="ru-RU" sz="1400" b="1" dirty="0" smtClean="0">
                <a:solidFill>
                  <a:schemeClr val="accent4">
                    <a:lumMod val="50000"/>
                  </a:schemeClr>
                </a:solidFill>
              </a:rPr>
              <a:t>не выполняющим свои обязанности</a:t>
            </a:r>
            <a:r>
              <a:rPr lang="ru-RU" sz="1400" dirty="0" smtClean="0">
                <a:solidFill>
                  <a:schemeClr val="accent4">
                    <a:lumMod val="50000"/>
                  </a:schemeClr>
                </a:solidFill>
              </a:rPr>
              <a:t>;</a:t>
            </a:r>
            <a:endParaRPr lang="ru-RU" sz="1400" b="1" dirty="0" smtClean="0">
              <a:solidFill>
                <a:schemeClr val="accent6">
                  <a:lumMod val="75000"/>
                </a:schemeClr>
              </a:solidFill>
            </a:endParaRPr>
          </a:p>
        </p:txBody>
      </p:sp>
      <p:sp>
        <p:nvSpPr>
          <p:cNvPr id="24" name="Стрелка вниз 23"/>
          <p:cNvSpPr/>
          <p:nvPr/>
        </p:nvSpPr>
        <p:spPr>
          <a:xfrm rot="18934958">
            <a:off x="6772699" y="4837032"/>
            <a:ext cx="250760" cy="299041"/>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3" name="Прямоугольник 22"/>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64</a:t>
            </a:r>
            <a:endParaRPr lang="ru-RU" b="1" dirty="0">
              <a:solidFill>
                <a:schemeClr val="bg1"/>
              </a:solidFill>
            </a:endParaRPr>
          </a:p>
        </p:txBody>
      </p:sp>
      <p:pic>
        <p:nvPicPr>
          <p:cNvPr id="25" name="Рисунок 24" descr="1500x500.jpg"/>
          <p:cNvPicPr>
            <a:picLocks noChangeAspect="1"/>
          </p:cNvPicPr>
          <p:nvPr/>
        </p:nvPicPr>
        <p:blipFill>
          <a:blip r:embed="rId2" cstate="print"/>
          <a:stretch>
            <a:fillRect/>
          </a:stretch>
        </p:blipFill>
        <p:spPr>
          <a:xfrm>
            <a:off x="0" y="-27384"/>
            <a:ext cx="9144000" cy="648072"/>
          </a:xfrm>
          <a:prstGeom prst="rect">
            <a:avLst/>
          </a:prstGeom>
        </p:spPr>
      </p:pic>
      <p:sp>
        <p:nvSpPr>
          <p:cNvPr id="26" name="Прямоугольник 25"/>
          <p:cNvSpPr/>
          <p:nvPr/>
        </p:nvSpPr>
        <p:spPr>
          <a:xfrm>
            <a:off x="35496" y="0"/>
            <a:ext cx="9001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3.4. Избирательные комиссии</a:t>
            </a:r>
          </a:p>
        </p:txBody>
      </p:sp>
      <p:sp>
        <p:nvSpPr>
          <p:cNvPr id="27" name="Заголовок 1"/>
          <p:cNvSpPr txBox="1">
            <a:spLocks/>
          </p:cNvSpPr>
          <p:nvPr/>
        </p:nvSpPr>
        <p:spPr>
          <a:xfrm>
            <a:off x="107504" y="620688"/>
            <a:ext cx="8928992" cy="28803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anchor="ctr" anchorCtr="0">
            <a:noAutofit/>
          </a:bodyPr>
          <a:lstStyle/>
          <a:p>
            <a:pPr lvl="0" algn="ctr">
              <a:spcBef>
                <a:spcPct val="0"/>
              </a:spcBef>
              <a:defRPr/>
            </a:pPr>
            <a:r>
              <a:rPr lang="ru-RU" b="1" dirty="0" smtClean="0">
                <a:solidFill>
                  <a:schemeClr val="accent6">
                    <a:lumMod val="50000"/>
                  </a:schemeClr>
                </a:solidFill>
              </a:rPr>
              <a:t>Ответственность комиссий и ее членов (ст.31 п.1, ст.29 п.8б, п.8д  67-ФЗ от 12.06.2002)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effectLst>
                  <a:outerShdw blurRad="38100" dist="38100" dir="2700000" algn="tl">
                    <a:srgbClr val="000000">
                      <a:alpha val="43137"/>
                    </a:srgbClr>
                  </a:outerShdw>
                </a:effectLst>
              </a:rPr>
              <a:t>3.5. Член избирательной комиссии с правом решающего голоса</a:t>
            </a:r>
            <a:endParaRPr lang="ru-RU" sz="2500" b="1" dirty="0">
              <a:effectLst>
                <a:outerShdw blurRad="38100" dist="38100" dir="2700000" algn="tl">
                  <a:srgbClr val="000000">
                    <a:alpha val="43137"/>
                  </a:srgbClr>
                </a:outerShdw>
              </a:effectLst>
            </a:endParaRPr>
          </a:p>
        </p:txBody>
      </p:sp>
      <p:sp>
        <p:nvSpPr>
          <p:cNvPr id="28" name="TextBox 27"/>
          <p:cNvSpPr txBox="1"/>
          <p:nvPr/>
        </p:nvSpPr>
        <p:spPr>
          <a:xfrm>
            <a:off x="323528" y="1916832"/>
            <a:ext cx="8496944" cy="4392488"/>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2">
                    <a:lumMod val="75000"/>
                  </a:schemeClr>
                </a:solidFill>
              </a:rPr>
              <a:t>ПРГ не могут быть:</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65</a:t>
            </a:r>
            <a:endParaRPr lang="ru-RU" b="1" dirty="0">
              <a:solidFill>
                <a:schemeClr val="bg1"/>
              </a:solidFill>
            </a:endParaRPr>
          </a:p>
        </p:txBody>
      </p:sp>
      <p:sp>
        <p:nvSpPr>
          <p:cNvPr id="11" name="TextBox 10"/>
          <p:cNvSpPr txBox="1"/>
          <p:nvPr/>
        </p:nvSpPr>
        <p:spPr>
          <a:xfrm>
            <a:off x="683568" y="2204864"/>
            <a:ext cx="8064896" cy="4032448"/>
          </a:xfrm>
          <a:prstGeom prst="rect">
            <a:avLst/>
          </a:prstGeom>
          <a:noFill/>
        </p:spPr>
        <p:txBody>
          <a:bodyPr wrap="square" rtlCol="0" anchor="ctr" anchorCtr="0">
            <a:noAutofit/>
          </a:bodyPr>
          <a:lstStyle/>
          <a:p>
            <a:pPr marL="342900" indent="-342900" algn="just">
              <a:buFont typeface="Wingdings" pitchFamily="2" charset="2"/>
              <a:buChar char="v"/>
            </a:pPr>
            <a:r>
              <a:rPr lang="ru-RU" sz="1600" dirty="0" smtClean="0">
                <a:solidFill>
                  <a:schemeClr val="tx2">
                    <a:lumMod val="75000"/>
                  </a:schemeClr>
                </a:solidFill>
              </a:rPr>
              <a:t> иностранные граждане;</a:t>
            </a:r>
          </a:p>
          <a:p>
            <a:pPr marL="342900" indent="-342900" algn="just">
              <a:buFont typeface="Wingdings" pitchFamily="2" charset="2"/>
              <a:buChar char="v"/>
            </a:pPr>
            <a:r>
              <a:rPr lang="ru-RU" sz="1600" dirty="0" smtClean="0">
                <a:solidFill>
                  <a:schemeClr val="tx2">
                    <a:lumMod val="75000"/>
                  </a:schemeClr>
                </a:solidFill>
              </a:rPr>
              <a:t> недееспособные;</a:t>
            </a:r>
          </a:p>
          <a:p>
            <a:pPr marL="342900" indent="-342900" algn="just">
              <a:buFont typeface="Wingdings" pitchFamily="2" charset="2"/>
              <a:buChar char="v"/>
            </a:pPr>
            <a:r>
              <a:rPr lang="ru-RU" sz="1600" dirty="0" smtClean="0">
                <a:solidFill>
                  <a:schemeClr val="tx2">
                    <a:lumMod val="75000"/>
                  </a:schemeClr>
                </a:solidFill>
              </a:rPr>
              <a:t> не достигшие 18 лет;</a:t>
            </a:r>
          </a:p>
          <a:p>
            <a:pPr marL="342900" indent="-342900" algn="just">
              <a:buFont typeface="Wingdings" pitchFamily="2" charset="2"/>
              <a:buChar char="v"/>
            </a:pPr>
            <a:r>
              <a:rPr lang="ru-RU" sz="1600" dirty="0" smtClean="0">
                <a:solidFill>
                  <a:schemeClr val="tx2">
                    <a:lumMod val="75000"/>
                  </a:schemeClr>
                </a:solidFill>
              </a:rPr>
              <a:t> депутаты, выборные должностные лица;</a:t>
            </a:r>
          </a:p>
          <a:p>
            <a:pPr marL="342900" indent="-342900" algn="just">
              <a:buFont typeface="Wingdings" pitchFamily="2" charset="2"/>
              <a:buChar char="v"/>
            </a:pPr>
            <a:r>
              <a:rPr lang="ru-RU" sz="1600" dirty="0" smtClean="0">
                <a:solidFill>
                  <a:schemeClr val="tx2">
                    <a:lumMod val="75000"/>
                  </a:schemeClr>
                </a:solidFill>
              </a:rPr>
              <a:t> судьи, прокуроры;</a:t>
            </a:r>
          </a:p>
          <a:p>
            <a:pPr marL="342900" indent="-342900" algn="just">
              <a:buFont typeface="Wingdings" pitchFamily="2" charset="2"/>
              <a:buChar char="v"/>
            </a:pPr>
            <a:r>
              <a:rPr lang="ru-RU" sz="1600" dirty="0" smtClean="0">
                <a:solidFill>
                  <a:schemeClr val="tx2">
                    <a:lumMod val="75000"/>
                  </a:schemeClr>
                </a:solidFill>
              </a:rPr>
              <a:t> кандидаты, их уполномоченные представители и доверенные лица, уполномоченные представители и доверенные лица избирательных объединений, члены и уполномоченные представители инициативных групп по проведению референдума;</a:t>
            </a:r>
          </a:p>
          <a:p>
            <a:pPr marL="342900" indent="-342900" algn="just">
              <a:buFont typeface="Wingdings" pitchFamily="2" charset="2"/>
              <a:buChar char="v"/>
            </a:pPr>
            <a:r>
              <a:rPr lang="ru-RU" sz="1600" dirty="0" smtClean="0">
                <a:solidFill>
                  <a:schemeClr val="tx2">
                    <a:lumMod val="75000"/>
                  </a:schemeClr>
                </a:solidFill>
              </a:rPr>
              <a:t> члены комиссий с правом совещательного голоса;</a:t>
            </a:r>
          </a:p>
          <a:p>
            <a:pPr marL="342900" indent="-342900" algn="just">
              <a:buFont typeface="Wingdings" pitchFamily="2" charset="2"/>
              <a:buChar char="v"/>
            </a:pPr>
            <a:r>
              <a:rPr lang="ru-RU" sz="1600" dirty="0" smtClean="0">
                <a:solidFill>
                  <a:schemeClr val="tx2">
                    <a:lumMod val="75000"/>
                  </a:schemeClr>
                </a:solidFill>
              </a:rPr>
              <a:t> супруги  и близкие родственники кандидатов;</a:t>
            </a:r>
          </a:p>
          <a:p>
            <a:pPr marL="342900" indent="-342900" algn="just">
              <a:buFont typeface="Wingdings" pitchFamily="2" charset="2"/>
              <a:buChar char="v"/>
            </a:pPr>
            <a:r>
              <a:rPr lang="ru-RU" sz="1600" dirty="0" smtClean="0">
                <a:solidFill>
                  <a:schemeClr val="tx2">
                    <a:lumMod val="75000"/>
                  </a:schemeClr>
                </a:solidFill>
              </a:rPr>
              <a:t> лица, находящиеся в непосредственном подчинении у кандидатов;</a:t>
            </a:r>
          </a:p>
          <a:p>
            <a:pPr marL="342900" indent="-342900" algn="just">
              <a:buFont typeface="Wingdings" pitchFamily="2" charset="2"/>
              <a:buChar char="v"/>
            </a:pPr>
            <a:r>
              <a:rPr lang="ru-RU" sz="1600" dirty="0" smtClean="0">
                <a:solidFill>
                  <a:schemeClr val="tx2">
                    <a:lumMod val="75000"/>
                  </a:schemeClr>
                </a:solidFill>
              </a:rPr>
              <a:t> лица, выведенные из составов комиссий по решению суда (в течение 5 лет после решения суда);</a:t>
            </a:r>
          </a:p>
          <a:p>
            <a:pPr marL="342900" indent="-342900" algn="just">
              <a:buFont typeface="Wingdings" pitchFamily="2" charset="2"/>
              <a:buChar char="v"/>
            </a:pPr>
            <a:r>
              <a:rPr lang="ru-RU" sz="1600" dirty="0" smtClean="0">
                <a:solidFill>
                  <a:schemeClr val="tx2">
                    <a:lumMod val="75000"/>
                  </a:schemeClr>
                </a:solidFill>
              </a:rPr>
              <a:t> лица, имеющие неснятую и непогашенную судимость;</a:t>
            </a:r>
          </a:p>
          <a:p>
            <a:pPr marL="342900" indent="-342900" algn="just">
              <a:buFont typeface="Wingdings" pitchFamily="2" charset="2"/>
              <a:buChar char="v"/>
            </a:pPr>
            <a:r>
              <a:rPr lang="ru-RU" sz="1600" dirty="0" smtClean="0">
                <a:solidFill>
                  <a:schemeClr val="tx2">
                    <a:lumMod val="75000"/>
                  </a:schemeClr>
                </a:solidFill>
              </a:rPr>
              <a:t> лица, подвергнутые административному наказанию за нарушение избирательного законодательства (в течение 1 года после решения суда).</a:t>
            </a:r>
          </a:p>
        </p:txBody>
      </p:sp>
      <p:sp>
        <p:nvSpPr>
          <p:cNvPr id="14" name="TextBox 13"/>
          <p:cNvSpPr txBox="1"/>
          <p:nvPr/>
        </p:nvSpPr>
        <p:spPr>
          <a:xfrm>
            <a:off x="323527" y="836712"/>
            <a:ext cx="8496945" cy="830997"/>
          </a:xfrm>
          <a:prstGeom prst="rect">
            <a:avLst/>
          </a:prstGeom>
          <a:blipFill>
            <a:blip r:embed="rId3" cstate="print"/>
            <a:tile tx="0" ty="0" sx="100000" sy="100000" flip="none" algn="tl"/>
          </a:blipFill>
        </p:spPr>
        <p:txBody>
          <a:bodyPr wrap="square" rtlCol="0">
            <a:spAutoFit/>
          </a:bodyPr>
          <a:lstStyle/>
          <a:p>
            <a:pPr algn="just"/>
            <a:r>
              <a:rPr lang="ru-RU" sz="1600" b="1" dirty="0" smtClean="0">
                <a:solidFill>
                  <a:schemeClr val="tx2">
                    <a:lumMod val="75000"/>
                  </a:schemeClr>
                </a:solidFill>
              </a:rPr>
              <a:t>Правовой статус члена избирательной комиссии с правом решающего голоса (далее – ПРГ) – </a:t>
            </a:r>
            <a:r>
              <a:rPr lang="ru-RU" sz="1600" dirty="0" smtClean="0">
                <a:solidFill>
                  <a:schemeClr val="tx2">
                    <a:lumMod val="75000"/>
                  </a:schemeClr>
                </a:solidFill>
              </a:rPr>
              <a:t>ст. 29 закона «Об основных гарантиях избирательных прав и права на участие в референдуме граждан Российской Федерации».</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3.5. Член избирательной комиссии с правом решающего голоса</a:t>
            </a:r>
            <a:endParaRPr lang="ru-RU" sz="2400" b="1" dirty="0">
              <a:effectLst>
                <a:outerShdw blurRad="38100" dist="38100" dir="2700000" algn="tl">
                  <a:srgbClr val="000000">
                    <a:alpha val="43137"/>
                  </a:srgbClr>
                </a:outerShdw>
              </a:effectLst>
            </a:endParaRPr>
          </a:p>
        </p:txBody>
      </p:sp>
      <p:sp>
        <p:nvSpPr>
          <p:cNvPr id="28" name="TextBox 27"/>
          <p:cNvSpPr txBox="1"/>
          <p:nvPr/>
        </p:nvSpPr>
        <p:spPr>
          <a:xfrm>
            <a:off x="323528" y="836712"/>
            <a:ext cx="8496944" cy="3384376"/>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700" b="1" dirty="0" smtClean="0">
                <a:solidFill>
                  <a:schemeClr val="tx1">
                    <a:lumMod val="75000"/>
                    <a:lumOff val="25000"/>
                  </a:schemeClr>
                </a:solidFill>
              </a:rPr>
              <a:t>ПРГ вправе:</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66</a:t>
            </a:r>
            <a:endParaRPr lang="ru-RU" b="1" dirty="0">
              <a:solidFill>
                <a:schemeClr val="bg1"/>
              </a:solidFill>
            </a:endParaRPr>
          </a:p>
        </p:txBody>
      </p:sp>
      <p:sp>
        <p:nvSpPr>
          <p:cNvPr id="11" name="TextBox 10"/>
          <p:cNvSpPr txBox="1"/>
          <p:nvPr/>
        </p:nvSpPr>
        <p:spPr>
          <a:xfrm>
            <a:off x="683568" y="1196752"/>
            <a:ext cx="8064896" cy="2808312"/>
          </a:xfrm>
          <a:prstGeom prst="rect">
            <a:avLst/>
          </a:prstGeom>
          <a:noFill/>
        </p:spPr>
        <p:txBody>
          <a:bodyPr wrap="square" rtlCol="0" anchor="ctr" anchorCtr="0">
            <a:noAutofit/>
          </a:bodyPr>
          <a:lstStyle/>
          <a:p>
            <a:pPr marL="342900" indent="-342900" algn="just">
              <a:buFont typeface="Wingdings" pitchFamily="2" charset="2"/>
              <a:buChar char="q"/>
            </a:pPr>
            <a:r>
              <a:rPr lang="ru-RU" sz="1600" dirty="0" smtClean="0">
                <a:solidFill>
                  <a:schemeClr val="tx1">
                    <a:lumMod val="65000"/>
                    <a:lumOff val="35000"/>
                  </a:schemeClr>
                </a:solidFill>
              </a:rPr>
              <a:t> </a:t>
            </a:r>
            <a:r>
              <a:rPr lang="ru-RU" sz="1700" dirty="0" smtClean="0">
                <a:solidFill>
                  <a:schemeClr val="tx1">
                    <a:lumMod val="75000"/>
                    <a:lumOff val="25000"/>
                  </a:schemeClr>
                </a:solidFill>
              </a:rPr>
              <a:t>выдавать и подписывать бюллетени;</a:t>
            </a:r>
          </a:p>
          <a:p>
            <a:pPr marL="342900" indent="-342900" algn="just">
              <a:buFont typeface="Wingdings" pitchFamily="2" charset="2"/>
              <a:buChar char="q"/>
            </a:pPr>
            <a:r>
              <a:rPr lang="ru-RU" sz="1700" dirty="0" smtClean="0">
                <a:solidFill>
                  <a:schemeClr val="tx1">
                    <a:lumMod val="75000"/>
                    <a:lumOff val="25000"/>
                  </a:schemeClr>
                </a:solidFill>
              </a:rPr>
              <a:t>участвовать в сортировке, подсчёте и погашении бюллетеней;</a:t>
            </a:r>
          </a:p>
          <a:p>
            <a:pPr marL="342900" indent="-342900" algn="just">
              <a:buFont typeface="Wingdings" pitchFamily="2" charset="2"/>
              <a:buChar char="q"/>
            </a:pPr>
            <a:r>
              <a:rPr lang="ru-RU" sz="1700" dirty="0" smtClean="0">
                <a:solidFill>
                  <a:schemeClr val="tx1">
                    <a:lumMod val="75000"/>
                    <a:lumOff val="25000"/>
                  </a:schemeClr>
                </a:solidFill>
              </a:rPr>
              <a:t>составлять протокол о результатах выборов;</a:t>
            </a:r>
          </a:p>
          <a:p>
            <a:pPr marL="342900" indent="-342900" algn="just">
              <a:buFont typeface="Wingdings" pitchFamily="2" charset="2"/>
              <a:buChar char="q"/>
            </a:pPr>
            <a:r>
              <a:rPr lang="ru-RU" sz="1700" dirty="0" smtClean="0">
                <a:solidFill>
                  <a:schemeClr val="tx1">
                    <a:lumMod val="75000"/>
                    <a:lumOff val="25000"/>
                  </a:schemeClr>
                </a:solidFill>
              </a:rPr>
              <a:t>участвовать в голосовании при принятии решения соответствующей комиссией, подписывать её решения;</a:t>
            </a:r>
          </a:p>
          <a:p>
            <a:pPr marL="342900" indent="-342900" algn="just">
              <a:buFont typeface="Wingdings" pitchFamily="2" charset="2"/>
              <a:buChar char="q"/>
            </a:pPr>
            <a:r>
              <a:rPr lang="ru-RU" sz="1700" dirty="0" smtClean="0">
                <a:solidFill>
                  <a:schemeClr val="tx1">
                    <a:lumMod val="75000"/>
                    <a:lumOff val="25000"/>
                  </a:schemeClr>
                </a:solidFill>
              </a:rPr>
              <a:t>составлять протоколы об административных правонарушениях; </a:t>
            </a:r>
          </a:p>
          <a:p>
            <a:pPr marL="342900" indent="-342900" algn="just">
              <a:buFont typeface="Wingdings" pitchFamily="2" charset="2"/>
              <a:buChar char="q"/>
            </a:pPr>
            <a:r>
              <a:rPr lang="ru-RU" sz="1700" dirty="0" smtClean="0">
                <a:solidFill>
                  <a:schemeClr val="tx1">
                    <a:lumMod val="75000"/>
                    <a:lumOff val="25000"/>
                  </a:schemeClr>
                </a:solidFill>
              </a:rPr>
              <a:t>выступать на заседаниях комиссии, вносить предложения по вопросам, отнесённым к её компетенции, требовать проведения по ним голосования;</a:t>
            </a:r>
          </a:p>
          <a:p>
            <a:pPr marL="342900" indent="-342900" algn="just">
              <a:buFont typeface="Wingdings" pitchFamily="2" charset="2"/>
              <a:buChar char="q"/>
            </a:pPr>
            <a:r>
              <a:rPr lang="ru-RU" sz="1700" dirty="0" smtClean="0">
                <a:solidFill>
                  <a:schemeClr val="tx1">
                    <a:lumMod val="75000"/>
                    <a:lumOff val="25000"/>
                  </a:schemeClr>
                </a:solidFill>
              </a:rPr>
              <a:t>знакомиться с документами и материалами (в том числе: списками избирателей, подписными листами, финансовыми отчетами);</a:t>
            </a:r>
          </a:p>
          <a:p>
            <a:pPr marL="342900" indent="-342900" algn="just">
              <a:buFont typeface="Wingdings" pitchFamily="2" charset="2"/>
              <a:buChar char="q"/>
            </a:pPr>
            <a:r>
              <a:rPr lang="ru-RU" sz="1700" dirty="0" smtClean="0">
                <a:solidFill>
                  <a:schemeClr val="tx1">
                    <a:lumMod val="75000"/>
                    <a:lumOff val="25000"/>
                  </a:schemeClr>
                </a:solidFill>
              </a:rPr>
              <a:t>обжаловать действия комиссии в вышестоящую комиссию или суд.</a:t>
            </a:r>
          </a:p>
        </p:txBody>
      </p:sp>
      <p:sp>
        <p:nvSpPr>
          <p:cNvPr id="9" name="TextBox 8"/>
          <p:cNvSpPr txBox="1"/>
          <p:nvPr/>
        </p:nvSpPr>
        <p:spPr>
          <a:xfrm>
            <a:off x="323528" y="4365104"/>
            <a:ext cx="8496944" cy="1800200"/>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ПРГ обязан:</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0" name="TextBox 9"/>
          <p:cNvSpPr txBox="1"/>
          <p:nvPr/>
        </p:nvSpPr>
        <p:spPr>
          <a:xfrm>
            <a:off x="539552" y="4653136"/>
            <a:ext cx="8064896" cy="1440160"/>
          </a:xfrm>
          <a:prstGeom prst="rect">
            <a:avLst/>
          </a:prstGeom>
          <a:noFill/>
        </p:spPr>
        <p:txBody>
          <a:bodyPr wrap="square" rtlCol="0" anchor="ctr" anchorCtr="0">
            <a:noAutofit/>
          </a:bodyPr>
          <a:lstStyle/>
          <a:p>
            <a:pPr marL="342900" indent="-342900" algn="just">
              <a:buFont typeface="Wingdings" pitchFamily="2" charset="2"/>
              <a:buChar char="q"/>
            </a:pPr>
            <a:r>
              <a:rPr lang="ru-RU" sz="1700" dirty="0" smtClean="0">
                <a:solidFill>
                  <a:schemeClr val="tx1">
                    <a:lumMod val="75000"/>
                    <a:lumOff val="25000"/>
                  </a:schemeClr>
                </a:solidFill>
              </a:rPr>
              <a:t>принимать участие во всех заседаниях комиссии;</a:t>
            </a:r>
          </a:p>
          <a:p>
            <a:pPr marL="342900" indent="-342900" algn="just">
              <a:buFont typeface="Wingdings" pitchFamily="2" charset="2"/>
              <a:buChar char="q"/>
            </a:pPr>
            <a:r>
              <a:rPr lang="ru-RU" sz="1700" dirty="0" smtClean="0">
                <a:solidFill>
                  <a:schemeClr val="tx1">
                    <a:lumMod val="75000"/>
                    <a:lumOff val="25000"/>
                  </a:schemeClr>
                </a:solidFill>
              </a:rPr>
              <a:t>голосовать по рассматриваемым вопросам;</a:t>
            </a:r>
          </a:p>
          <a:p>
            <a:pPr marL="342900" indent="-342900" algn="just">
              <a:buFont typeface="Wingdings" pitchFamily="2" charset="2"/>
              <a:buChar char="q"/>
            </a:pPr>
            <a:r>
              <a:rPr lang="ru-RU" sz="1700" dirty="0" smtClean="0">
                <a:solidFill>
                  <a:schemeClr val="tx1">
                    <a:lumMod val="75000"/>
                    <a:lumOff val="25000"/>
                  </a:schemeClr>
                </a:solidFill>
              </a:rPr>
              <a:t>исполнять принятые решения, распоряжения председателя комиссии;</a:t>
            </a:r>
          </a:p>
          <a:p>
            <a:pPr marL="342900" indent="-342900" algn="just">
              <a:buFont typeface="Wingdings" pitchFamily="2" charset="2"/>
              <a:buChar char="q"/>
            </a:pPr>
            <a:r>
              <a:rPr lang="ru-RU" sz="1700" dirty="0" smtClean="0">
                <a:solidFill>
                  <a:schemeClr val="tx1">
                    <a:lumMod val="75000"/>
                    <a:lumOff val="25000"/>
                  </a:schemeClr>
                </a:solidFill>
              </a:rPr>
              <a:t>соблюдать требования по обеспечению конфиденциальности информации, содержащей персональные сведения.</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3.5. Член избирательной комиссии с правом решающего голоса</a:t>
            </a:r>
            <a:endParaRPr lang="ru-RU" sz="2400" b="1" dirty="0">
              <a:effectLst>
                <a:outerShdw blurRad="38100" dist="38100" dir="2700000" algn="tl">
                  <a:srgbClr val="000000">
                    <a:alpha val="43137"/>
                  </a:srgbClr>
                </a:outerShdw>
              </a:effectLst>
            </a:endParaRPr>
          </a:p>
        </p:txBody>
      </p:sp>
      <p:sp>
        <p:nvSpPr>
          <p:cNvPr id="28" name="TextBox 27"/>
          <p:cNvSpPr txBox="1"/>
          <p:nvPr/>
        </p:nvSpPr>
        <p:spPr>
          <a:xfrm>
            <a:off x="107504" y="836712"/>
            <a:ext cx="8928992" cy="1800200"/>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Основные гарантии ПРГ:</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1" name="TextBox 10"/>
          <p:cNvSpPr txBox="1"/>
          <p:nvPr/>
        </p:nvSpPr>
        <p:spPr>
          <a:xfrm>
            <a:off x="179512" y="1196752"/>
            <a:ext cx="8856984" cy="1368152"/>
          </a:xfrm>
          <a:prstGeom prst="rect">
            <a:avLst/>
          </a:prstGeom>
          <a:noFill/>
        </p:spPr>
        <p:txBody>
          <a:bodyPr wrap="square" rtlCol="0" anchor="ctr" anchorCtr="0">
            <a:noAutofit/>
          </a:bodyPr>
          <a:lstStyle/>
          <a:p>
            <a:pPr marL="342900" indent="-342900" algn="just">
              <a:buFont typeface="Wingdings" pitchFamily="2" charset="2"/>
              <a:buChar char="Ø"/>
            </a:pPr>
            <a:r>
              <a:rPr lang="ru-RU" sz="1600" dirty="0" smtClean="0">
                <a:solidFill>
                  <a:schemeClr val="tx1">
                    <a:lumMod val="75000"/>
                    <a:lumOff val="25000"/>
                  </a:schemeClr>
                </a:solidFill>
              </a:rPr>
              <a:t>до окончания срока полномочий он не может быть уволен или переведён на другую работу;</a:t>
            </a:r>
          </a:p>
          <a:p>
            <a:pPr marL="342900" indent="-342900" algn="just">
              <a:buFont typeface="Wingdings" pitchFamily="2" charset="2"/>
              <a:buChar char="Ø"/>
            </a:pPr>
            <a:r>
              <a:rPr lang="ru-RU" sz="1600" dirty="0" smtClean="0">
                <a:solidFill>
                  <a:schemeClr val="tx1">
                    <a:lumMod val="75000"/>
                    <a:lumOff val="25000"/>
                  </a:schemeClr>
                </a:solidFill>
              </a:rPr>
              <a:t>решение о возбуждении в отношении него уголовного дела принимается руководством СК РФ соответствующего уровня;</a:t>
            </a:r>
          </a:p>
          <a:p>
            <a:pPr marL="342900" indent="-342900" algn="just">
              <a:buFont typeface="Wingdings" pitchFamily="2" charset="2"/>
              <a:buChar char="Ø"/>
            </a:pPr>
            <a:r>
              <a:rPr lang="ru-RU" sz="1600" dirty="0" smtClean="0">
                <a:solidFill>
                  <a:schemeClr val="tx1">
                    <a:lumMod val="75000"/>
                    <a:lumOff val="25000"/>
                  </a:schemeClr>
                </a:solidFill>
              </a:rPr>
              <a:t>не может быть подвергнут административному наказанию без согласия прокурора соответствующего уровня;</a:t>
            </a:r>
          </a:p>
          <a:p>
            <a:pPr marL="342900" indent="-342900" algn="just">
              <a:buFont typeface="Wingdings" pitchFamily="2" charset="2"/>
              <a:buChar char="Ø"/>
            </a:pPr>
            <a:r>
              <a:rPr lang="ru-RU" sz="1600" dirty="0" smtClean="0">
                <a:solidFill>
                  <a:schemeClr val="tx1">
                    <a:lumMod val="75000"/>
                    <a:lumOff val="25000"/>
                  </a:schemeClr>
                </a:solidFill>
              </a:rPr>
              <a:t>ему может производиться дополнительная оплата труда за работу в комиссии.</a:t>
            </a:r>
          </a:p>
        </p:txBody>
      </p:sp>
      <p:sp>
        <p:nvSpPr>
          <p:cNvPr id="12" name="TextBox 11"/>
          <p:cNvSpPr txBox="1"/>
          <p:nvPr/>
        </p:nvSpPr>
        <p:spPr>
          <a:xfrm>
            <a:off x="107504" y="2708920"/>
            <a:ext cx="8928992" cy="1008112"/>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ПРГ освобождается от обязанностей до истечения срока полномочий в случае:</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3" name="TextBox 12"/>
          <p:cNvSpPr txBox="1"/>
          <p:nvPr/>
        </p:nvSpPr>
        <p:spPr>
          <a:xfrm>
            <a:off x="179512" y="2996952"/>
            <a:ext cx="8568952" cy="576064"/>
          </a:xfrm>
          <a:prstGeom prst="rect">
            <a:avLst/>
          </a:prstGeom>
          <a:noFill/>
        </p:spPr>
        <p:txBody>
          <a:bodyPr wrap="square" rtlCol="0" anchor="ctr" anchorCtr="0">
            <a:noAutofit/>
          </a:bodyPr>
          <a:lstStyle/>
          <a:p>
            <a:pPr marL="342900" indent="-342900" algn="just">
              <a:buFont typeface="Wingdings" pitchFamily="2" charset="2"/>
              <a:buChar char="Ø"/>
            </a:pPr>
            <a:r>
              <a:rPr lang="ru-RU" sz="1600" dirty="0" smtClean="0">
                <a:solidFill>
                  <a:schemeClr val="tx1">
                    <a:lumMod val="75000"/>
                    <a:lumOff val="25000"/>
                  </a:schemeClr>
                </a:solidFill>
              </a:rPr>
              <a:t>подачи им заявления о сложении полномочий;</a:t>
            </a:r>
          </a:p>
          <a:p>
            <a:pPr marL="342900" indent="-342900" algn="just">
              <a:buFont typeface="Wingdings" pitchFamily="2" charset="2"/>
              <a:buChar char="Ø"/>
            </a:pPr>
            <a:r>
              <a:rPr lang="ru-RU" sz="1600" dirty="0" smtClean="0">
                <a:solidFill>
                  <a:schemeClr val="tx1">
                    <a:lumMod val="75000"/>
                    <a:lumOff val="25000"/>
                  </a:schemeClr>
                </a:solidFill>
              </a:rPr>
              <a:t>появления оснований, препятствующих исполнению им своих полномочий.</a:t>
            </a:r>
          </a:p>
        </p:txBody>
      </p:sp>
      <p:sp>
        <p:nvSpPr>
          <p:cNvPr id="14" name="TextBox 13"/>
          <p:cNvSpPr txBox="1"/>
          <p:nvPr/>
        </p:nvSpPr>
        <p:spPr>
          <a:xfrm>
            <a:off x="1619672" y="3789040"/>
            <a:ext cx="7416824" cy="2736304"/>
          </a:xfrm>
          <a:prstGeom prst="rect">
            <a:avLst/>
          </a:prstGeom>
          <a:blipFill>
            <a:blip r:embed="rId3" cstate="print"/>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Полномочия ПРГ прекращаются немедленно в случае:</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6" name="TextBox 15"/>
          <p:cNvSpPr txBox="1"/>
          <p:nvPr/>
        </p:nvSpPr>
        <p:spPr>
          <a:xfrm>
            <a:off x="2051720" y="4077072"/>
            <a:ext cx="6912768" cy="2304256"/>
          </a:xfrm>
          <a:prstGeom prst="rect">
            <a:avLst/>
          </a:prstGeom>
          <a:noFill/>
        </p:spPr>
        <p:txBody>
          <a:bodyPr wrap="square" rtlCol="0" anchor="ctr" anchorCtr="0">
            <a:noAutofit/>
          </a:bodyPr>
          <a:lstStyle/>
          <a:p>
            <a:pPr marL="342900" indent="-342900" algn="just">
              <a:buFont typeface="Wingdings" pitchFamily="2" charset="2"/>
              <a:buChar char="Ø"/>
            </a:pPr>
            <a:r>
              <a:rPr lang="ru-RU" sz="1600" dirty="0" smtClean="0">
                <a:solidFill>
                  <a:schemeClr val="tx1">
                    <a:lumMod val="75000"/>
                    <a:lumOff val="25000"/>
                  </a:schemeClr>
                </a:solidFill>
              </a:rPr>
              <a:t>утраты им гражданства РФ, приобретение иностранного гражданства;</a:t>
            </a:r>
          </a:p>
          <a:p>
            <a:pPr marL="342900" indent="-342900" algn="just">
              <a:buFont typeface="Wingdings" pitchFamily="2" charset="2"/>
              <a:buChar char="Ø"/>
            </a:pPr>
            <a:r>
              <a:rPr lang="ru-RU" sz="1600" dirty="0" smtClean="0">
                <a:solidFill>
                  <a:schemeClr val="tx1">
                    <a:lumMod val="75000"/>
                    <a:lumOff val="25000"/>
                  </a:schemeClr>
                </a:solidFill>
              </a:rPr>
              <a:t>вступления в законную силу в отношении него обвинительного приговора суда либо решения суда о назначении административного наказания за нарушение избирательного законодательства;</a:t>
            </a:r>
          </a:p>
          <a:p>
            <a:pPr marL="342900" indent="-342900" algn="just">
              <a:buFont typeface="Wingdings" pitchFamily="2" charset="2"/>
              <a:buChar char="Ø"/>
            </a:pPr>
            <a:r>
              <a:rPr lang="ru-RU" sz="1600" dirty="0" smtClean="0">
                <a:solidFill>
                  <a:schemeClr val="tx1">
                    <a:lumMod val="75000"/>
                    <a:lumOff val="25000"/>
                  </a:schemeClr>
                </a:solidFill>
              </a:rPr>
              <a:t>признания его судом недееспособным;</a:t>
            </a:r>
          </a:p>
          <a:p>
            <a:pPr marL="342900" indent="-342900" algn="just">
              <a:buFont typeface="Wingdings" pitchFamily="2" charset="2"/>
              <a:buChar char="Ø"/>
            </a:pPr>
            <a:r>
              <a:rPr lang="ru-RU" sz="1600" dirty="0" smtClean="0">
                <a:solidFill>
                  <a:schemeClr val="tx1">
                    <a:lumMod val="75000"/>
                    <a:lumOff val="25000"/>
                  </a:schemeClr>
                </a:solidFill>
              </a:rPr>
              <a:t>смерти;</a:t>
            </a:r>
          </a:p>
          <a:p>
            <a:pPr marL="342900" indent="-342900" algn="just">
              <a:buFont typeface="Wingdings" pitchFamily="2" charset="2"/>
              <a:buChar char="Ø"/>
            </a:pPr>
            <a:r>
              <a:rPr lang="ru-RU" sz="1600" dirty="0" smtClean="0">
                <a:solidFill>
                  <a:schemeClr val="tx1">
                    <a:lumMod val="75000"/>
                    <a:lumOff val="25000"/>
                  </a:schemeClr>
                </a:solidFill>
              </a:rPr>
              <a:t>признания ПРГ решением суда систематически не исполняющим свои обязанности;</a:t>
            </a:r>
          </a:p>
          <a:p>
            <a:pPr marL="342900" indent="-342900" algn="just">
              <a:buFont typeface="Wingdings" pitchFamily="2" charset="2"/>
              <a:buChar char="Ø"/>
            </a:pPr>
            <a:r>
              <a:rPr lang="ru-RU" sz="1600" dirty="0" smtClean="0">
                <a:solidFill>
                  <a:schemeClr val="tx1">
                    <a:lumMod val="75000"/>
                    <a:lumOff val="25000"/>
                  </a:schemeClr>
                </a:solidFill>
              </a:rPr>
              <a:t>расформирования комиссии.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67</a:t>
            </a:r>
            <a:endParaRPr lang="ru-RU" b="1" dirty="0">
              <a:solidFill>
                <a:schemeClr val="bg1"/>
              </a:solidFill>
            </a:endParaRPr>
          </a:p>
        </p:txBody>
      </p:sp>
      <p:pic>
        <p:nvPicPr>
          <p:cNvPr id="19" name="Рисунок 18" descr="1446465350.png"/>
          <p:cNvPicPr>
            <a:picLocks noChangeAspect="1"/>
          </p:cNvPicPr>
          <p:nvPr/>
        </p:nvPicPr>
        <p:blipFill>
          <a:blip r:embed="rId4" cstate="print"/>
          <a:stretch>
            <a:fillRect/>
          </a:stretch>
        </p:blipFill>
        <p:spPr>
          <a:xfrm>
            <a:off x="1" y="3933056"/>
            <a:ext cx="1862478" cy="237626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effectLst>
                  <a:outerShdw blurRad="38100" dist="38100" dir="2700000" algn="tl">
                    <a:srgbClr val="000000">
                      <a:alpha val="43137"/>
                    </a:srgbClr>
                  </a:outerShdw>
                </a:effectLst>
              </a:rPr>
              <a:t>3.6. Член избирательной комиссии с правом совещательного голоса</a:t>
            </a:r>
            <a:endParaRPr lang="ru-RU" sz="2300" b="1" dirty="0">
              <a:effectLst>
                <a:outerShdw blurRad="38100" dist="38100" dir="2700000" algn="tl">
                  <a:srgbClr val="000000">
                    <a:alpha val="43137"/>
                  </a:srgbClr>
                </a:outerShdw>
              </a:effectLst>
            </a:endParaRPr>
          </a:p>
        </p:txBody>
      </p:sp>
      <p:sp>
        <p:nvSpPr>
          <p:cNvPr id="28" name="TextBox 27"/>
          <p:cNvSpPr txBox="1"/>
          <p:nvPr/>
        </p:nvSpPr>
        <p:spPr>
          <a:xfrm>
            <a:off x="323528" y="836712"/>
            <a:ext cx="8496944" cy="201622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Член избирательной комиссии с правом совещательного голоса (далее - ПСГ) может быть назначен:</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1" name="TextBox 10"/>
          <p:cNvSpPr txBox="1"/>
          <p:nvPr/>
        </p:nvSpPr>
        <p:spPr>
          <a:xfrm>
            <a:off x="683568" y="1340768"/>
            <a:ext cx="8064896" cy="1512168"/>
          </a:xfrm>
          <a:prstGeom prst="rect">
            <a:avLst/>
          </a:prstGeom>
          <a:noFill/>
        </p:spPr>
        <p:txBody>
          <a:bodyPr wrap="square" rtlCol="0" anchor="ctr" anchorCtr="0">
            <a:noAutofit/>
          </a:bodyPr>
          <a:lstStyle/>
          <a:p>
            <a:pPr marL="342900" indent="-342900" algn="just">
              <a:buFont typeface="Wingdings" pitchFamily="2" charset="2"/>
              <a:buChar char="q"/>
            </a:pPr>
            <a:r>
              <a:rPr lang="ru-RU" sz="1600" dirty="0" smtClean="0">
                <a:solidFill>
                  <a:schemeClr val="tx1">
                    <a:lumMod val="65000"/>
                    <a:lumOff val="35000"/>
                  </a:schemeClr>
                </a:solidFill>
              </a:rPr>
              <a:t> </a:t>
            </a:r>
            <a:r>
              <a:rPr lang="ru-RU" sz="1600" dirty="0" smtClean="0">
                <a:solidFill>
                  <a:schemeClr val="tx1">
                    <a:lumMod val="75000"/>
                    <a:lumOff val="25000"/>
                  </a:schemeClr>
                </a:solidFill>
              </a:rPr>
              <a:t>кандидатом.</a:t>
            </a:r>
          </a:p>
          <a:p>
            <a:pPr marL="342900" indent="-342900" algn="just"/>
            <a:r>
              <a:rPr lang="ru-RU" sz="1600" dirty="0" smtClean="0">
                <a:solidFill>
                  <a:schemeClr val="tx1">
                    <a:lumMod val="75000"/>
                    <a:lumOff val="25000"/>
                  </a:schemeClr>
                </a:solidFill>
              </a:rPr>
              <a:t>        </a:t>
            </a:r>
            <a:r>
              <a:rPr lang="ru-RU" sz="1600" u="sng" dirty="0" smtClean="0">
                <a:solidFill>
                  <a:schemeClr val="tx1">
                    <a:lumMod val="75000"/>
                    <a:lumOff val="25000"/>
                  </a:schemeClr>
                </a:solidFill>
              </a:rPr>
              <a:t>Основание:</a:t>
            </a:r>
            <a:r>
              <a:rPr lang="ru-RU" sz="1600" dirty="0" smtClean="0">
                <a:solidFill>
                  <a:schemeClr val="tx1">
                    <a:lumMod val="75000"/>
                    <a:lumOff val="25000"/>
                  </a:schemeClr>
                </a:solidFill>
              </a:rPr>
              <a:t> письменное заявление (уведомление), представленное в соответствующую избирательную комиссию.</a:t>
            </a:r>
          </a:p>
          <a:p>
            <a:pPr marL="342900" indent="-342900" algn="just">
              <a:buFont typeface="Wingdings" pitchFamily="2" charset="2"/>
              <a:buChar char="q"/>
            </a:pPr>
            <a:r>
              <a:rPr lang="ru-RU" sz="1600" dirty="0" smtClean="0">
                <a:solidFill>
                  <a:schemeClr val="tx1">
                    <a:lumMod val="75000"/>
                    <a:lumOff val="25000"/>
                  </a:schemeClr>
                </a:solidFill>
              </a:rPr>
              <a:t>избирательным объединением, выдвинувшим списки кандидатов.</a:t>
            </a:r>
          </a:p>
          <a:p>
            <a:pPr marL="342900" indent="-342900" algn="just"/>
            <a:r>
              <a:rPr lang="ru-RU" sz="1600" dirty="0" smtClean="0">
                <a:solidFill>
                  <a:schemeClr val="tx1">
                    <a:lumMod val="75000"/>
                    <a:lumOff val="25000"/>
                  </a:schemeClr>
                </a:solidFill>
              </a:rPr>
              <a:t>        </a:t>
            </a:r>
            <a:r>
              <a:rPr lang="ru-RU" sz="1600" u="sng" dirty="0" smtClean="0">
                <a:solidFill>
                  <a:schemeClr val="tx1">
                    <a:lumMod val="75000"/>
                    <a:lumOff val="25000"/>
                  </a:schemeClr>
                </a:solidFill>
              </a:rPr>
              <a:t>Основание:</a:t>
            </a:r>
            <a:r>
              <a:rPr lang="ru-RU" sz="1600" dirty="0" smtClean="0">
                <a:solidFill>
                  <a:schemeClr val="tx1">
                    <a:lumMod val="75000"/>
                    <a:lumOff val="25000"/>
                  </a:schemeClr>
                </a:solidFill>
              </a:rPr>
              <a:t> решение уполномоченного на это уставом органа управления, представленное в соответствующую избирательную комиссию.</a:t>
            </a:r>
            <a:endParaRPr lang="ru-RU" sz="1700" dirty="0" smtClean="0">
              <a:solidFill>
                <a:schemeClr val="tx1">
                  <a:lumMod val="75000"/>
                  <a:lumOff val="25000"/>
                </a:schemeClr>
              </a:solidFill>
            </a:endParaRPr>
          </a:p>
        </p:txBody>
      </p:sp>
      <p:sp>
        <p:nvSpPr>
          <p:cNvPr id="12" name="TextBox 11"/>
          <p:cNvSpPr txBox="1"/>
          <p:nvPr/>
        </p:nvSpPr>
        <p:spPr>
          <a:xfrm>
            <a:off x="323528" y="2996952"/>
            <a:ext cx="8496944" cy="86409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dirty="0" smtClean="0">
                <a:solidFill>
                  <a:schemeClr val="tx1">
                    <a:lumMod val="75000"/>
                    <a:lumOff val="25000"/>
                  </a:schemeClr>
                </a:solidFill>
              </a:rPr>
              <a:t>Одновременно с вышеперечисленными документами лицо, назначенное ПСГ, подаёт в соответствующую избирательную комиссию заявление о согласии быть ПСГ и об отсутствии у него ограничений на исполнение соответствующих полномочий.</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3" name="TextBox 12"/>
          <p:cNvSpPr txBox="1"/>
          <p:nvPr/>
        </p:nvSpPr>
        <p:spPr>
          <a:xfrm>
            <a:off x="323528" y="4005064"/>
            <a:ext cx="8496944" cy="266429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ПСГ не могут быть назначены:</a:t>
            </a:r>
          </a:p>
          <a:p>
            <a:pPr algn="just"/>
            <a:endParaRPr lang="ru-RU" sz="1600" b="1" dirty="0" smtClean="0">
              <a:solidFill>
                <a:schemeClr val="tx1">
                  <a:lumMod val="65000"/>
                  <a:lumOff val="35000"/>
                </a:schemeClr>
              </a:solidFill>
            </a:endParaRP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4" name="TextBox 13"/>
          <p:cNvSpPr txBox="1"/>
          <p:nvPr/>
        </p:nvSpPr>
        <p:spPr>
          <a:xfrm>
            <a:off x="683568" y="4365104"/>
            <a:ext cx="8064896" cy="2232248"/>
          </a:xfrm>
          <a:prstGeom prst="rect">
            <a:avLst/>
          </a:prstGeom>
          <a:noFill/>
        </p:spPr>
        <p:txBody>
          <a:bodyPr wrap="square" rtlCol="0" anchor="ctr" anchorCtr="0">
            <a:noAutofit/>
          </a:bodyPr>
          <a:lstStyle/>
          <a:p>
            <a:pPr marL="342900" indent="-342900" algn="just">
              <a:buFont typeface="Wingdings" pitchFamily="2" charset="2"/>
              <a:buChar char="q"/>
            </a:pPr>
            <a:r>
              <a:rPr lang="ru-RU" sz="1600" dirty="0" smtClean="0">
                <a:solidFill>
                  <a:schemeClr val="tx1">
                    <a:lumMod val="75000"/>
                    <a:lumOff val="25000"/>
                  </a:schemeClr>
                </a:solidFill>
              </a:rPr>
              <a:t>иностранные граждане;</a:t>
            </a:r>
          </a:p>
          <a:p>
            <a:pPr marL="342900" indent="-342900" algn="just">
              <a:buFont typeface="Wingdings" pitchFamily="2" charset="2"/>
              <a:buChar char="q"/>
            </a:pPr>
            <a:r>
              <a:rPr lang="ru-RU" sz="1600" dirty="0" smtClean="0">
                <a:solidFill>
                  <a:schemeClr val="tx1">
                    <a:lumMod val="75000"/>
                    <a:lumOff val="25000"/>
                  </a:schemeClr>
                </a:solidFill>
              </a:rPr>
              <a:t>недееспособные;</a:t>
            </a:r>
          </a:p>
          <a:p>
            <a:pPr marL="342900" indent="-342900" algn="just">
              <a:buFont typeface="Wingdings" pitchFamily="2" charset="2"/>
              <a:buChar char="q"/>
            </a:pPr>
            <a:r>
              <a:rPr lang="ru-RU" sz="1600" dirty="0" smtClean="0">
                <a:solidFill>
                  <a:schemeClr val="tx1">
                    <a:lumMod val="75000"/>
                    <a:lumOff val="25000"/>
                  </a:schemeClr>
                </a:solidFill>
              </a:rPr>
              <a:t>не достигшие 18 лет</a:t>
            </a:r>
            <a:r>
              <a:rPr lang="ru-RU" sz="1700" dirty="0" smtClean="0">
                <a:solidFill>
                  <a:schemeClr val="tx1">
                    <a:lumMod val="75000"/>
                    <a:lumOff val="25000"/>
                  </a:schemeClr>
                </a:solidFill>
              </a:rPr>
              <a:t>;</a:t>
            </a:r>
          </a:p>
          <a:p>
            <a:pPr marL="342900" indent="-342900" algn="just">
              <a:buFont typeface="Wingdings" pitchFamily="2" charset="2"/>
              <a:buChar char="q"/>
            </a:pPr>
            <a:r>
              <a:rPr lang="ru-RU" sz="1700" dirty="0" smtClean="0">
                <a:solidFill>
                  <a:schemeClr val="tx1">
                    <a:lumMod val="75000"/>
                    <a:lumOff val="25000"/>
                  </a:schemeClr>
                </a:solidFill>
              </a:rPr>
              <a:t>депутаты, выборные должностные лица;</a:t>
            </a:r>
          </a:p>
          <a:p>
            <a:pPr marL="342900" indent="-342900" algn="just">
              <a:buFont typeface="Wingdings" pitchFamily="2" charset="2"/>
              <a:buChar char="q"/>
            </a:pPr>
            <a:r>
              <a:rPr lang="ru-RU" sz="1700" dirty="0" smtClean="0">
                <a:solidFill>
                  <a:schemeClr val="tx1">
                    <a:lumMod val="75000"/>
                    <a:lumOff val="25000"/>
                  </a:schemeClr>
                </a:solidFill>
              </a:rPr>
              <a:t>судьи, прокуроры;</a:t>
            </a:r>
          </a:p>
          <a:p>
            <a:pPr marL="342900" indent="-342900" algn="just">
              <a:buFont typeface="Wingdings" pitchFamily="2" charset="2"/>
              <a:buChar char="q"/>
            </a:pPr>
            <a:r>
              <a:rPr lang="ru-RU" sz="1700" dirty="0" smtClean="0">
                <a:solidFill>
                  <a:schemeClr val="tx1">
                    <a:lumMod val="75000"/>
                    <a:lumOff val="25000"/>
                  </a:schemeClr>
                </a:solidFill>
              </a:rPr>
              <a:t>члены Совета Федерации;</a:t>
            </a:r>
          </a:p>
          <a:p>
            <a:pPr marL="342900" indent="-342900" algn="just">
              <a:buFont typeface="Wingdings" pitchFamily="2" charset="2"/>
              <a:buChar char="q"/>
            </a:pPr>
            <a:r>
              <a:rPr lang="ru-RU" sz="1700" dirty="0" smtClean="0">
                <a:solidFill>
                  <a:schemeClr val="tx1">
                    <a:lumMod val="75000"/>
                    <a:lumOff val="25000"/>
                  </a:schemeClr>
                </a:solidFill>
              </a:rPr>
              <a:t>работники аппаратов избирательных комиссий;</a:t>
            </a:r>
          </a:p>
          <a:p>
            <a:pPr marL="342900" indent="-342900" algn="just">
              <a:buFont typeface="Wingdings" pitchFamily="2" charset="2"/>
              <a:buChar char="q"/>
            </a:pPr>
            <a:r>
              <a:rPr lang="ru-RU" sz="1700" dirty="0" smtClean="0">
                <a:solidFill>
                  <a:schemeClr val="tx1">
                    <a:lumMod val="75000"/>
                    <a:lumOff val="25000"/>
                  </a:schemeClr>
                </a:solidFill>
              </a:rPr>
              <a:t>доверенные лица;</a:t>
            </a:r>
          </a:p>
          <a:p>
            <a:pPr marL="342900" indent="-342900" algn="just">
              <a:buFont typeface="Wingdings" pitchFamily="2" charset="2"/>
              <a:buChar char="q"/>
            </a:pPr>
            <a:r>
              <a:rPr lang="ru-RU" sz="1700" dirty="0" smtClean="0">
                <a:solidFill>
                  <a:schemeClr val="tx1">
                    <a:lumMod val="75000"/>
                    <a:lumOff val="25000"/>
                  </a:schemeClr>
                </a:solidFill>
              </a:rPr>
              <a:t>лица, занимающие командные должности в воинских частях.</a:t>
            </a:r>
            <a:endParaRPr lang="ru-RU" sz="1600" dirty="0" smtClean="0">
              <a:solidFill>
                <a:schemeClr val="tx1">
                  <a:lumMod val="75000"/>
                  <a:lumOff val="2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smtClean="0">
                <a:solidFill>
                  <a:schemeClr val="bg1"/>
                </a:solidFill>
              </a:rPr>
              <a:t>68</a:t>
            </a:r>
            <a:endParaRPr lang="ru-RU"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1.1. Понятие избирательного права</a:t>
            </a:r>
            <a:endParaRPr lang="ru-RU" sz="3200" b="1" dirty="0">
              <a:effectLst>
                <a:outerShdw blurRad="38100" dist="38100" dir="2700000" algn="tl">
                  <a:srgbClr val="000000">
                    <a:alpha val="43137"/>
                  </a:srgbClr>
                </a:outerShdw>
              </a:effectLst>
            </a:endParaRPr>
          </a:p>
        </p:txBody>
      </p:sp>
      <p:sp>
        <p:nvSpPr>
          <p:cNvPr id="5" name="Прямоугольник 4"/>
          <p:cNvSpPr/>
          <p:nvPr/>
        </p:nvSpPr>
        <p:spPr>
          <a:xfrm>
            <a:off x="107504" y="836712"/>
            <a:ext cx="2520280" cy="1440160"/>
          </a:xfrm>
          <a:prstGeom prst="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b="1" dirty="0" smtClean="0">
                <a:solidFill>
                  <a:schemeClr val="accent6">
                    <a:lumMod val="50000"/>
                  </a:schemeClr>
                </a:solidFill>
              </a:rPr>
              <a:t>Выборы:</a:t>
            </a:r>
          </a:p>
          <a:p>
            <a:pPr algn="ctr"/>
            <a:r>
              <a:rPr lang="ru-RU" sz="1200" dirty="0" smtClean="0">
                <a:solidFill>
                  <a:schemeClr val="accent6">
                    <a:lumMod val="50000"/>
                  </a:schemeClr>
                </a:solidFill>
              </a:rPr>
              <a:t> </a:t>
            </a:r>
          </a:p>
        </p:txBody>
      </p:sp>
      <p:sp>
        <p:nvSpPr>
          <p:cNvPr id="6" name="Прямоугольник 5"/>
          <p:cNvSpPr/>
          <p:nvPr/>
        </p:nvSpPr>
        <p:spPr>
          <a:xfrm>
            <a:off x="2843808" y="836712"/>
            <a:ext cx="5976664" cy="1800200"/>
          </a:xfrm>
          <a:prstGeom prst="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dirty="0" smtClean="0">
                <a:solidFill>
                  <a:schemeClr val="accent6">
                    <a:lumMod val="50000"/>
                  </a:schemeClr>
                </a:solidFill>
              </a:rPr>
              <a:t>форма прямого волеизъявления граждан, осуществляемого в соответствии с Конституцией Российской Федерации, федеральными законами, конституциями (уставами), законами субъектов Российской Федерации, уставами муниципальных образований в целях формирования органа государственной власти, органа местного самоуправления или наделения полномочиями должностного лица.</a:t>
            </a:r>
            <a:endParaRPr lang="ru-RU" sz="1700" dirty="0">
              <a:solidFill>
                <a:schemeClr val="accent6">
                  <a:lumMod val="50000"/>
                </a:schemeClr>
              </a:solidFill>
            </a:endParaRPr>
          </a:p>
        </p:txBody>
      </p:sp>
      <p:sp>
        <p:nvSpPr>
          <p:cNvPr id="7" name="Прямоугольник 6"/>
          <p:cNvSpPr/>
          <p:nvPr/>
        </p:nvSpPr>
        <p:spPr>
          <a:xfrm>
            <a:off x="107504" y="5085184"/>
            <a:ext cx="2520280" cy="1440160"/>
          </a:xfrm>
          <a:prstGeom prst="rect">
            <a:avLst/>
          </a:prstGeom>
          <a:solidFill>
            <a:schemeClr val="accent3">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b="1" dirty="0" smtClean="0">
                <a:solidFill>
                  <a:schemeClr val="tx2">
                    <a:lumMod val="75000"/>
                  </a:schemeClr>
                </a:solidFill>
              </a:rPr>
              <a:t>Референдум:</a:t>
            </a:r>
          </a:p>
          <a:p>
            <a:pPr algn="ctr"/>
            <a:r>
              <a:rPr lang="ru-RU" sz="1200" dirty="0" smtClean="0">
                <a:solidFill>
                  <a:srgbClr val="6666FF"/>
                </a:solidFill>
              </a:rPr>
              <a:t> </a:t>
            </a:r>
          </a:p>
        </p:txBody>
      </p:sp>
      <p:sp>
        <p:nvSpPr>
          <p:cNvPr id="9" name="Прямоугольник 8"/>
          <p:cNvSpPr/>
          <p:nvPr/>
        </p:nvSpPr>
        <p:spPr>
          <a:xfrm>
            <a:off x="2843808" y="5085184"/>
            <a:ext cx="5976664" cy="1584176"/>
          </a:xfrm>
          <a:prstGeom prst="rect">
            <a:avLst/>
          </a:prstGeom>
          <a:solidFill>
            <a:schemeClr val="accent3">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700" dirty="0" smtClean="0">
                <a:solidFill>
                  <a:schemeClr val="tx2">
                    <a:lumMod val="75000"/>
                  </a:schemeClr>
                </a:solidFill>
              </a:rPr>
              <a:t>форма прямого волеизъявления граждан Российской Федерации по наиболее важным вопросам государственного и местного значения в целях принятия решений, осуществляемого посредством голосования граждан Российской Федерации, обладающих правом на участие в референдуме</a:t>
            </a:r>
            <a:r>
              <a:rPr lang="ru-RU" sz="1700" dirty="0" smtClean="0">
                <a:solidFill>
                  <a:srgbClr val="006600"/>
                </a:solidFill>
              </a:rPr>
              <a:t>.</a:t>
            </a:r>
            <a:endParaRPr lang="ru-RU" sz="1700" dirty="0">
              <a:solidFill>
                <a:srgbClr val="006600"/>
              </a:solidFill>
            </a:endParaRPr>
          </a:p>
        </p:txBody>
      </p:sp>
      <p:sp>
        <p:nvSpPr>
          <p:cNvPr id="10" name="Прямоугольник 9"/>
          <p:cNvSpPr/>
          <p:nvPr/>
        </p:nvSpPr>
        <p:spPr>
          <a:xfrm>
            <a:off x="107504" y="1124744"/>
            <a:ext cx="2448272" cy="11521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75000"/>
                  </a:schemeClr>
                </a:solidFill>
              </a:rPr>
              <a:t> </a:t>
            </a:r>
            <a:r>
              <a:rPr lang="ru-RU" sz="1400" dirty="0" smtClean="0">
                <a:solidFill>
                  <a:schemeClr val="accent6">
                    <a:lumMod val="50000"/>
                  </a:schemeClr>
                </a:solidFill>
              </a:rPr>
              <a:t>(п.9 ст.2 67-ФЗ «Об основных гарантиях избирательных прав и права на участие в референдуме граждан Российской Федерации»)</a:t>
            </a:r>
          </a:p>
        </p:txBody>
      </p:sp>
      <p:sp>
        <p:nvSpPr>
          <p:cNvPr id="11" name="Прямоугольник 10"/>
          <p:cNvSpPr/>
          <p:nvPr/>
        </p:nvSpPr>
        <p:spPr>
          <a:xfrm>
            <a:off x="107504" y="5373216"/>
            <a:ext cx="2520280" cy="11521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accent3">
                    <a:lumMod val="50000"/>
                  </a:schemeClr>
                </a:solidFill>
              </a:rPr>
              <a:t> </a:t>
            </a:r>
            <a:r>
              <a:rPr lang="ru-RU" sz="1400" dirty="0" smtClean="0">
                <a:solidFill>
                  <a:schemeClr val="tx2">
                    <a:lumMod val="75000"/>
                  </a:schemeClr>
                </a:solidFill>
              </a:rPr>
              <a:t>(п.53 ст.2 67-ФЗ «Об основных гарантиях избирательных прав и права на участие в референдуме граждан Российской Федерации»)</a:t>
            </a:r>
          </a:p>
        </p:txBody>
      </p:sp>
      <p:sp>
        <p:nvSpPr>
          <p:cNvPr id="13" name="Прямоугольник 12"/>
          <p:cNvSpPr/>
          <p:nvPr/>
        </p:nvSpPr>
        <p:spPr>
          <a:xfrm>
            <a:off x="323528" y="2852936"/>
            <a:ext cx="8496944" cy="288032"/>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accent6">
                    <a:lumMod val="50000"/>
                  </a:schemeClr>
                </a:solidFill>
              </a:rPr>
              <a:t>Различают основные, повторные и дополнительные выборы.</a:t>
            </a:r>
            <a:endParaRPr lang="ru-RU" sz="1400" dirty="0">
              <a:solidFill>
                <a:schemeClr val="accent6">
                  <a:lumMod val="50000"/>
                </a:schemeClr>
              </a:solidFill>
            </a:endParaRPr>
          </a:p>
        </p:txBody>
      </p:sp>
      <p:sp>
        <p:nvSpPr>
          <p:cNvPr id="14" name="Прямоугольник 13"/>
          <p:cNvSpPr/>
          <p:nvPr/>
        </p:nvSpPr>
        <p:spPr>
          <a:xfrm>
            <a:off x="35496" y="2852936"/>
            <a:ext cx="288032"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6">
                    <a:lumMod val="50000"/>
                  </a:schemeClr>
                </a:solidFill>
              </a:rPr>
              <a:t>*</a:t>
            </a:r>
            <a:endParaRPr lang="ru-RU" sz="2800" dirty="0">
              <a:solidFill>
                <a:schemeClr val="accent6">
                  <a:lumMod val="50000"/>
                </a:schemeClr>
              </a:solidFill>
            </a:endParaRPr>
          </a:p>
        </p:txBody>
      </p:sp>
      <p:sp>
        <p:nvSpPr>
          <p:cNvPr id="16" name="Прямоугольник 15"/>
          <p:cNvSpPr/>
          <p:nvPr/>
        </p:nvSpPr>
        <p:spPr>
          <a:xfrm>
            <a:off x="323528" y="3212976"/>
            <a:ext cx="8496944" cy="57606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smtClean="0">
                <a:solidFill>
                  <a:schemeClr val="accent6">
                    <a:lumMod val="50000"/>
                  </a:schemeClr>
                </a:solidFill>
              </a:rPr>
              <a:t>Основные</a:t>
            </a:r>
            <a:r>
              <a:rPr lang="ru-RU" sz="1400" dirty="0" smtClean="0">
                <a:solidFill>
                  <a:schemeClr val="accent6">
                    <a:lumMod val="50000"/>
                  </a:schemeClr>
                </a:solidFill>
              </a:rPr>
              <a:t> – проводятся по причине истечения срока полномочий органа или должностного лица, либо по причине досрочного прекращения их полномочий (в этом случае могут именоваться досрочными).</a:t>
            </a:r>
            <a:endParaRPr lang="ru-RU" sz="1400" dirty="0">
              <a:solidFill>
                <a:schemeClr val="accent6">
                  <a:lumMod val="50000"/>
                </a:schemeClr>
              </a:solidFill>
            </a:endParaRPr>
          </a:p>
        </p:txBody>
      </p:sp>
      <p:sp>
        <p:nvSpPr>
          <p:cNvPr id="17" name="Прямоугольник 16"/>
          <p:cNvSpPr/>
          <p:nvPr/>
        </p:nvSpPr>
        <p:spPr>
          <a:xfrm>
            <a:off x="323528" y="3861048"/>
            <a:ext cx="8496944" cy="504056"/>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smtClean="0">
                <a:solidFill>
                  <a:schemeClr val="accent6">
                    <a:lumMod val="50000"/>
                  </a:schemeClr>
                </a:solidFill>
              </a:rPr>
              <a:t>Повторные</a:t>
            </a:r>
            <a:r>
              <a:rPr lang="ru-RU" sz="1400" dirty="0" smtClean="0">
                <a:solidFill>
                  <a:schemeClr val="accent6">
                    <a:lumMod val="50000"/>
                  </a:schemeClr>
                </a:solidFill>
              </a:rPr>
              <a:t> – проводятся в случае, если основные были признаны несостоявшимися или их результаты были признаны недействительными.</a:t>
            </a:r>
            <a:endParaRPr lang="ru-RU" sz="1400" dirty="0">
              <a:solidFill>
                <a:schemeClr val="accent6">
                  <a:lumMod val="50000"/>
                </a:schemeClr>
              </a:solidFill>
            </a:endParaRPr>
          </a:p>
        </p:txBody>
      </p:sp>
      <p:sp>
        <p:nvSpPr>
          <p:cNvPr id="18" name="Прямоугольник 17"/>
          <p:cNvSpPr/>
          <p:nvPr/>
        </p:nvSpPr>
        <p:spPr>
          <a:xfrm>
            <a:off x="323528" y="4437112"/>
            <a:ext cx="8496944" cy="504056"/>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smtClean="0">
                <a:solidFill>
                  <a:schemeClr val="accent6">
                    <a:lumMod val="50000"/>
                  </a:schemeClr>
                </a:solidFill>
              </a:rPr>
              <a:t>Дополнительные</a:t>
            </a:r>
            <a:r>
              <a:rPr lang="ru-RU" sz="1400" dirty="0" smtClean="0">
                <a:solidFill>
                  <a:schemeClr val="accent6">
                    <a:lumMod val="50000"/>
                  </a:schemeClr>
                </a:solidFill>
              </a:rPr>
              <a:t> – проводятся на мандаты, ставшие вакантными в результате досрочного выбытия депутатов, замещавших эти мандаты.</a:t>
            </a:r>
            <a:endParaRPr lang="ru-RU" sz="1400" dirty="0">
              <a:solidFill>
                <a:schemeClr val="accent6">
                  <a:lumMod val="50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a:t>
            </a:r>
            <a:endParaRPr lang="ru-RU" b="1"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effectLst>
                  <a:outerShdw blurRad="38100" dist="38100" dir="2700000" algn="tl">
                    <a:srgbClr val="000000">
                      <a:alpha val="43137"/>
                    </a:srgbClr>
                  </a:outerShdw>
                </a:effectLst>
              </a:rPr>
              <a:t>3.6. Член избирательной комиссии с правом совещательного голоса</a:t>
            </a:r>
            <a:endParaRPr lang="ru-RU" sz="2300" b="1" dirty="0">
              <a:effectLst>
                <a:outerShdw blurRad="38100" dist="38100" dir="2700000" algn="tl">
                  <a:srgbClr val="000000">
                    <a:alpha val="43137"/>
                  </a:srgbClr>
                </a:outerShdw>
              </a:effectLst>
            </a:endParaRPr>
          </a:p>
        </p:txBody>
      </p:sp>
      <p:sp>
        <p:nvSpPr>
          <p:cNvPr id="16" name="TextBox 15"/>
          <p:cNvSpPr txBox="1"/>
          <p:nvPr/>
        </p:nvSpPr>
        <p:spPr>
          <a:xfrm>
            <a:off x="107504" y="764704"/>
            <a:ext cx="8928992" cy="136815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ПСГ обладает теми же правами, что и ПРГ, за исключением права:</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4" name="TextBox 13"/>
          <p:cNvSpPr txBox="1"/>
          <p:nvPr/>
        </p:nvSpPr>
        <p:spPr>
          <a:xfrm>
            <a:off x="323528" y="1052736"/>
            <a:ext cx="8640960" cy="1080120"/>
          </a:xfrm>
          <a:prstGeom prst="rect">
            <a:avLst/>
          </a:prstGeom>
          <a:noFill/>
        </p:spPr>
        <p:txBody>
          <a:bodyPr wrap="square" rtlCol="0" anchor="ctr" anchorCtr="0">
            <a:noAutofit/>
          </a:bodyPr>
          <a:lstStyle/>
          <a:p>
            <a:pPr marL="342900" indent="-342900" algn="just">
              <a:buFont typeface="Wingdings" pitchFamily="2" charset="2"/>
              <a:buChar char="q"/>
            </a:pPr>
            <a:r>
              <a:rPr lang="ru-RU" sz="1400" dirty="0" smtClean="0">
                <a:solidFill>
                  <a:schemeClr val="tx1">
                    <a:lumMod val="75000"/>
                    <a:lumOff val="25000"/>
                  </a:schemeClr>
                </a:solidFill>
              </a:rPr>
              <a:t>выдавать и подписывать бюллетени;</a:t>
            </a:r>
          </a:p>
          <a:p>
            <a:pPr marL="342900" indent="-342900" algn="just">
              <a:buFont typeface="Wingdings" pitchFamily="2" charset="2"/>
              <a:buChar char="q"/>
            </a:pPr>
            <a:r>
              <a:rPr lang="ru-RU" sz="1400" dirty="0" smtClean="0">
                <a:solidFill>
                  <a:schemeClr val="tx1">
                    <a:lumMod val="75000"/>
                    <a:lumOff val="25000"/>
                  </a:schemeClr>
                </a:solidFill>
              </a:rPr>
              <a:t>участвовать в сортировке, подсчёте и погашении бюллетеней;</a:t>
            </a:r>
          </a:p>
          <a:p>
            <a:pPr marL="342900" indent="-342900" algn="just">
              <a:buFont typeface="Wingdings" pitchFamily="2" charset="2"/>
              <a:buChar char="q"/>
            </a:pPr>
            <a:r>
              <a:rPr lang="ru-RU" sz="1400" dirty="0" smtClean="0">
                <a:solidFill>
                  <a:schemeClr val="tx1">
                    <a:lumMod val="75000"/>
                    <a:lumOff val="25000"/>
                  </a:schemeClr>
                </a:solidFill>
              </a:rPr>
              <a:t>составлять протокол о результатах выборов;</a:t>
            </a:r>
          </a:p>
          <a:p>
            <a:pPr marL="342900" indent="-342900" algn="just">
              <a:buFont typeface="Wingdings" pitchFamily="2" charset="2"/>
              <a:buChar char="q"/>
            </a:pPr>
            <a:r>
              <a:rPr lang="ru-RU" sz="1400" dirty="0" smtClean="0">
                <a:solidFill>
                  <a:schemeClr val="tx1">
                    <a:lumMod val="75000"/>
                    <a:lumOff val="25000"/>
                  </a:schemeClr>
                </a:solidFill>
              </a:rPr>
              <a:t>участвовать в голосовании при принятии решения соответствующей комиссией, подписывать её решения;</a:t>
            </a:r>
          </a:p>
          <a:p>
            <a:pPr marL="342900" indent="-342900" algn="just">
              <a:buFont typeface="Wingdings" pitchFamily="2" charset="2"/>
              <a:buChar char="q"/>
            </a:pPr>
            <a:r>
              <a:rPr lang="ru-RU" sz="1400" dirty="0" smtClean="0">
                <a:solidFill>
                  <a:schemeClr val="tx1">
                    <a:lumMod val="75000"/>
                    <a:lumOff val="25000"/>
                  </a:schemeClr>
                </a:solidFill>
              </a:rPr>
              <a:t>составлять протоколы об административных правонарушениях; </a:t>
            </a:r>
          </a:p>
        </p:txBody>
      </p:sp>
      <p:sp>
        <p:nvSpPr>
          <p:cNvPr id="17" name="TextBox 16"/>
          <p:cNvSpPr txBox="1"/>
          <p:nvPr/>
        </p:nvSpPr>
        <p:spPr>
          <a:xfrm>
            <a:off x="107504" y="2204864"/>
            <a:ext cx="8928992" cy="10801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b="1" dirty="0" smtClean="0">
                <a:solidFill>
                  <a:schemeClr val="tx1">
                    <a:lumMod val="75000"/>
                    <a:lumOff val="25000"/>
                  </a:schemeClr>
                </a:solidFill>
              </a:rPr>
              <a:t>Основные гарантии ПСГ:</a:t>
            </a:r>
          </a:p>
          <a:p>
            <a:pPr algn="just"/>
            <a:endParaRPr lang="ru-RU" sz="1600" b="1" dirty="0" smtClean="0">
              <a:solidFill>
                <a:schemeClr val="tx1">
                  <a:lumMod val="75000"/>
                  <a:lumOff val="25000"/>
                </a:schemeClr>
              </a:solidFill>
            </a:endParaRP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8" name="TextBox 17"/>
          <p:cNvSpPr txBox="1"/>
          <p:nvPr/>
        </p:nvSpPr>
        <p:spPr>
          <a:xfrm>
            <a:off x="323528" y="2492896"/>
            <a:ext cx="8640960" cy="792088"/>
          </a:xfrm>
          <a:prstGeom prst="rect">
            <a:avLst/>
          </a:prstGeom>
          <a:noFill/>
        </p:spPr>
        <p:txBody>
          <a:bodyPr wrap="square" rtlCol="0" anchor="ctr" anchorCtr="0">
            <a:noAutofit/>
          </a:bodyPr>
          <a:lstStyle/>
          <a:p>
            <a:pPr marL="342900" indent="-342900" algn="just">
              <a:buFont typeface="Wingdings" pitchFamily="2" charset="2"/>
              <a:buChar char="v"/>
            </a:pPr>
            <a:r>
              <a:rPr lang="ru-RU" sz="1400" dirty="0" smtClean="0">
                <a:solidFill>
                  <a:schemeClr val="tx1">
                    <a:lumMod val="75000"/>
                    <a:lumOff val="25000"/>
                  </a:schemeClr>
                </a:solidFill>
              </a:rPr>
              <a:t>не может быть уволен с работы или переведён на другую работу;</a:t>
            </a:r>
          </a:p>
          <a:p>
            <a:pPr marL="342900" indent="-342900" algn="just">
              <a:buFont typeface="Wingdings" pitchFamily="2" charset="2"/>
              <a:buChar char="v"/>
            </a:pPr>
            <a:r>
              <a:rPr lang="ru-RU" sz="1400" dirty="0" smtClean="0">
                <a:solidFill>
                  <a:schemeClr val="tx1">
                    <a:lumMod val="75000"/>
                    <a:lumOff val="25000"/>
                  </a:schemeClr>
                </a:solidFill>
              </a:rPr>
              <a:t>комиссия обязана заблаговременно известить его о месте, дате и времени проведения заседания;</a:t>
            </a:r>
          </a:p>
          <a:p>
            <a:pPr marL="342900" indent="-342900" algn="just">
              <a:buFont typeface="Wingdings" pitchFamily="2" charset="2"/>
              <a:buChar char="v"/>
            </a:pPr>
            <a:r>
              <a:rPr lang="ru-RU" sz="1400" dirty="0" smtClean="0">
                <a:solidFill>
                  <a:schemeClr val="tx1">
                    <a:lumMod val="75000"/>
                    <a:lumOff val="25000"/>
                  </a:schemeClr>
                </a:solidFill>
              </a:rPr>
              <a:t>нижестоящие избирательные комиссии обязаны обеспечить ему свободный доступ на заседания и в помещения. </a:t>
            </a:r>
          </a:p>
        </p:txBody>
      </p:sp>
      <p:sp>
        <p:nvSpPr>
          <p:cNvPr id="21" name="TextBox 20"/>
          <p:cNvSpPr txBox="1"/>
          <p:nvPr/>
        </p:nvSpPr>
        <p:spPr>
          <a:xfrm>
            <a:off x="611560" y="3356992"/>
            <a:ext cx="8424936" cy="86409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just"/>
            <a:r>
              <a:rPr lang="ru-RU" sz="1400" dirty="0" smtClean="0">
                <a:solidFill>
                  <a:schemeClr val="tx1">
                    <a:lumMod val="75000"/>
                    <a:lumOff val="25000"/>
                  </a:schemeClr>
                </a:solidFill>
              </a:rPr>
              <a:t>Полномочия ПСГ начинаются с момента представления в соответствующую избирательную комиссию необходимых документов и могут быть прекращены в любой момент по решению органа или лица его назначившего.</a:t>
            </a:r>
          </a:p>
          <a:p>
            <a:pPr algn="just"/>
            <a:r>
              <a:rPr lang="ru-RU" sz="1400" dirty="0" smtClean="0">
                <a:solidFill>
                  <a:schemeClr val="tx1">
                    <a:lumMod val="75000"/>
                    <a:lumOff val="25000"/>
                  </a:schemeClr>
                </a:solidFill>
              </a:rPr>
              <a:t>Эти полномочия могут быть переданы другому лицу.</a:t>
            </a:r>
          </a:p>
        </p:txBody>
      </p:sp>
      <p:pic>
        <p:nvPicPr>
          <p:cNvPr id="22" name="Рисунок 21" descr="exclamation-clipart-exclamation-point-clipart1.png"/>
          <p:cNvPicPr>
            <a:picLocks noChangeAspect="1"/>
          </p:cNvPicPr>
          <p:nvPr/>
        </p:nvPicPr>
        <p:blipFill>
          <a:blip r:embed="rId3" cstate="print"/>
          <a:stretch>
            <a:fillRect/>
          </a:stretch>
        </p:blipFill>
        <p:spPr>
          <a:xfrm>
            <a:off x="-1" y="3501008"/>
            <a:ext cx="626165" cy="648072"/>
          </a:xfrm>
          <a:prstGeom prst="rect">
            <a:avLst/>
          </a:prstGeom>
        </p:spPr>
      </p:pic>
      <p:sp>
        <p:nvSpPr>
          <p:cNvPr id="23" name="TextBox 22"/>
          <p:cNvSpPr txBox="1"/>
          <p:nvPr/>
        </p:nvSpPr>
        <p:spPr>
          <a:xfrm>
            <a:off x="611560" y="4293096"/>
            <a:ext cx="8424936" cy="100811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400" dirty="0" smtClean="0">
                <a:solidFill>
                  <a:schemeClr val="tx1">
                    <a:lumMod val="75000"/>
                    <a:lumOff val="25000"/>
                  </a:schemeClr>
                </a:solidFill>
              </a:rPr>
              <a:t>Полномочия ПСГ прекращаются вне зависимости от воли назначившего его органа или лица в случаях:</a:t>
            </a:r>
          </a:p>
        </p:txBody>
      </p:sp>
      <p:pic>
        <p:nvPicPr>
          <p:cNvPr id="13" name="Рисунок 12" descr="exclamation-clipart-exclamation-point-clipart1.png"/>
          <p:cNvPicPr>
            <a:picLocks noChangeAspect="1"/>
          </p:cNvPicPr>
          <p:nvPr/>
        </p:nvPicPr>
        <p:blipFill>
          <a:blip r:embed="rId3" cstate="print"/>
          <a:stretch>
            <a:fillRect/>
          </a:stretch>
        </p:blipFill>
        <p:spPr>
          <a:xfrm>
            <a:off x="-14605" y="4509120"/>
            <a:ext cx="626165" cy="648072"/>
          </a:xfrm>
          <a:prstGeom prst="rect">
            <a:avLst/>
          </a:prstGeom>
        </p:spPr>
      </p:pic>
      <p:sp>
        <p:nvSpPr>
          <p:cNvPr id="20" name="TextBox 19"/>
          <p:cNvSpPr txBox="1"/>
          <p:nvPr/>
        </p:nvSpPr>
        <p:spPr>
          <a:xfrm>
            <a:off x="971600" y="4581128"/>
            <a:ext cx="7992888" cy="648072"/>
          </a:xfrm>
          <a:prstGeom prst="rect">
            <a:avLst/>
          </a:prstGeom>
          <a:noFill/>
        </p:spPr>
        <p:txBody>
          <a:bodyPr wrap="square" rtlCol="0" anchor="ctr" anchorCtr="0">
            <a:noAutofit/>
          </a:bodyPr>
          <a:lstStyle/>
          <a:p>
            <a:pPr marL="342900" indent="-342900" algn="just">
              <a:buFont typeface="+mj-lt"/>
              <a:buAutoNum type="arabicPeriod"/>
            </a:pPr>
            <a:r>
              <a:rPr lang="ru-RU" sz="1300" dirty="0" smtClean="0">
                <a:solidFill>
                  <a:schemeClr val="tx1">
                    <a:lumMod val="75000"/>
                    <a:lumOff val="25000"/>
                  </a:schemeClr>
                </a:solidFill>
              </a:rPr>
              <a:t> </a:t>
            </a:r>
            <a:r>
              <a:rPr lang="ru-RU" sz="1400" dirty="0" smtClean="0">
                <a:solidFill>
                  <a:schemeClr val="tx1">
                    <a:lumMod val="75000"/>
                    <a:lumOff val="25000"/>
                  </a:schemeClr>
                </a:solidFill>
              </a:rPr>
              <a:t>Приобретение ПСГ статуса, несовместимого со статусом ПСГ;</a:t>
            </a:r>
          </a:p>
          <a:p>
            <a:pPr marL="342900" indent="-342900" algn="just">
              <a:buFont typeface="+mj-lt"/>
              <a:buAutoNum type="arabicPeriod"/>
            </a:pPr>
            <a:r>
              <a:rPr lang="ru-RU" sz="1400" dirty="0" smtClean="0">
                <a:solidFill>
                  <a:schemeClr val="tx1">
                    <a:lumMod val="75000"/>
                    <a:lumOff val="25000"/>
                  </a:schemeClr>
                </a:solidFill>
              </a:rPr>
              <a:t>Утраты назначившим его кандидатом статуса кандидата;</a:t>
            </a:r>
          </a:p>
          <a:p>
            <a:pPr marL="342900" indent="-342900" algn="just">
              <a:buFont typeface="+mj-lt"/>
              <a:buAutoNum type="arabicPeriod"/>
            </a:pPr>
            <a:r>
              <a:rPr lang="ru-RU" sz="1400" dirty="0" smtClean="0">
                <a:solidFill>
                  <a:schemeClr val="tx1">
                    <a:lumMod val="75000"/>
                    <a:lumOff val="25000"/>
                  </a:schemeClr>
                </a:solidFill>
              </a:rPr>
              <a:t>Утраты назначившим его избирательным объединением статуса избирательного объединения.</a:t>
            </a:r>
            <a:endParaRPr lang="ru-RU" sz="1400" dirty="0"/>
          </a:p>
        </p:txBody>
      </p:sp>
      <p:sp>
        <p:nvSpPr>
          <p:cNvPr id="24" name="TextBox 23"/>
          <p:cNvSpPr txBox="1"/>
          <p:nvPr/>
        </p:nvSpPr>
        <p:spPr>
          <a:xfrm>
            <a:off x="611560" y="5373216"/>
            <a:ext cx="8424936" cy="57606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just"/>
            <a:r>
              <a:rPr lang="ru-RU" sz="1400" dirty="0" smtClean="0">
                <a:solidFill>
                  <a:schemeClr val="tx1">
                    <a:lumMod val="75000"/>
                    <a:lumOff val="25000"/>
                  </a:schemeClr>
                </a:solidFill>
              </a:rPr>
              <a:t>Полномочия ПСГ в комиссиях, не действующих на постоянной основе, прекращаются одновременно с прекращением полномочий этих комиссий.</a:t>
            </a:r>
          </a:p>
        </p:txBody>
      </p:sp>
      <p:sp>
        <p:nvSpPr>
          <p:cNvPr id="25" name="TextBox 24"/>
          <p:cNvSpPr txBox="1"/>
          <p:nvPr/>
        </p:nvSpPr>
        <p:spPr>
          <a:xfrm>
            <a:off x="611560" y="6021288"/>
            <a:ext cx="8424936" cy="64807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style>
          <a:lnRef idx="1">
            <a:schemeClr val="accent4"/>
          </a:lnRef>
          <a:fillRef idx="2">
            <a:schemeClr val="accent4"/>
          </a:fillRef>
          <a:effectRef idx="1">
            <a:schemeClr val="accent4"/>
          </a:effectRef>
          <a:fontRef idx="minor">
            <a:schemeClr val="dk1"/>
          </a:fontRef>
        </p:style>
        <p:txBody>
          <a:bodyPr wrap="square" rtlCol="0" anchor="ctr" anchorCtr="0">
            <a:noAutofit/>
          </a:bodyPr>
          <a:lstStyle/>
          <a:p>
            <a:pPr algn="just"/>
            <a:r>
              <a:rPr lang="ru-RU" sz="1400" dirty="0" smtClean="0">
                <a:solidFill>
                  <a:schemeClr val="tx1">
                    <a:lumMod val="75000"/>
                    <a:lumOff val="25000"/>
                  </a:schemeClr>
                </a:solidFill>
              </a:rPr>
              <a:t>Полномочия ПСГ от победивших на выборах кандидатов, избирательных объединений в комиссиях, действующих на постоянной основе, продолжаются до окончания регистрации кандидатов (списков кандидатов) на следующих выборах.</a:t>
            </a:r>
          </a:p>
        </p:txBody>
      </p:sp>
      <p:pic>
        <p:nvPicPr>
          <p:cNvPr id="26" name="Рисунок 25" descr="exclamation-clipart-exclamation-point-clipart1.png"/>
          <p:cNvPicPr>
            <a:picLocks noChangeAspect="1"/>
          </p:cNvPicPr>
          <p:nvPr/>
        </p:nvPicPr>
        <p:blipFill>
          <a:blip r:embed="rId3" cstate="print"/>
          <a:stretch>
            <a:fillRect/>
          </a:stretch>
        </p:blipFill>
        <p:spPr>
          <a:xfrm>
            <a:off x="-14605" y="5517232"/>
            <a:ext cx="626165" cy="648072"/>
          </a:xfrm>
          <a:prstGeom prst="rect">
            <a:avLst/>
          </a:prstGeom>
        </p:spPr>
      </p:pic>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69</a:t>
            </a:r>
            <a:endParaRPr lang="ru-RU" b="1" dirty="0">
              <a:solidFill>
                <a:schemeClr val="bg1"/>
              </a:solidFill>
            </a:endParaRPr>
          </a:p>
        </p:txBody>
      </p:sp>
      <p:pic>
        <p:nvPicPr>
          <p:cNvPr id="27" name="Рисунок 26" descr="exclamation-clipart-exclamation-point-clipart1.png"/>
          <p:cNvPicPr>
            <a:picLocks noChangeAspect="1"/>
          </p:cNvPicPr>
          <p:nvPr/>
        </p:nvPicPr>
        <p:blipFill>
          <a:blip r:embed="rId3" cstate="print"/>
          <a:stretch>
            <a:fillRect/>
          </a:stretch>
        </p:blipFill>
        <p:spPr>
          <a:xfrm>
            <a:off x="-14605" y="6165304"/>
            <a:ext cx="626165" cy="64807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25252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effectLst>
                  <a:outerShdw blurRad="38100" dist="38100" dir="2700000" algn="tl">
                    <a:srgbClr val="000000">
                      <a:alpha val="43137"/>
                    </a:srgbClr>
                  </a:outerShdw>
                </a:effectLst>
              </a:rPr>
              <a:t>3.7. Уполномоченные представители кандидатов и избирательных объединений</a:t>
            </a:r>
            <a:endParaRPr lang="ru-RU" sz="2000" b="1" dirty="0">
              <a:effectLst>
                <a:outerShdw blurRad="38100" dist="38100" dir="2700000" algn="tl">
                  <a:srgbClr val="000000">
                    <a:alpha val="43137"/>
                  </a:srgbClr>
                </a:outerShdw>
              </a:effectLst>
            </a:endParaRPr>
          </a:p>
        </p:txBody>
      </p:sp>
      <p:sp>
        <p:nvSpPr>
          <p:cNvPr id="28" name="TextBox 27"/>
          <p:cNvSpPr txBox="1"/>
          <p:nvPr/>
        </p:nvSpPr>
        <p:spPr>
          <a:xfrm>
            <a:off x="827584" y="836712"/>
            <a:ext cx="8208912" cy="1872208"/>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dirty="0" smtClean="0">
                <a:solidFill>
                  <a:schemeClr val="tx1">
                    <a:lumMod val="75000"/>
                    <a:lumOff val="25000"/>
                  </a:schemeClr>
                </a:solidFill>
              </a:rPr>
              <a:t>Уполномоченный представитель  избирательного объединения, выдвинувшего  кандидата на должность выборного должностного лица, кандидатов в депутаты представительных органов власти по одномандатным  (многомандатным) избирательным округам:</a:t>
            </a:r>
          </a:p>
          <a:p>
            <a:pPr algn="just">
              <a:lnSpc>
                <a:spcPct val="150000"/>
              </a:lnSpc>
            </a:pPr>
            <a:endParaRPr lang="ru-RU"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1" name="TextBox 10"/>
          <p:cNvSpPr txBox="1"/>
          <p:nvPr/>
        </p:nvSpPr>
        <p:spPr>
          <a:xfrm>
            <a:off x="1259632" y="1628800"/>
            <a:ext cx="7704856" cy="1008112"/>
          </a:xfrm>
          <a:prstGeom prst="rect">
            <a:avLst/>
          </a:prstGeom>
          <a:noFill/>
        </p:spPr>
        <p:txBody>
          <a:bodyPr wrap="square" rtlCol="0" anchor="ctr" anchorCtr="0">
            <a:noAutofit/>
          </a:bodyPr>
          <a:lstStyle/>
          <a:p>
            <a:pPr marL="342900" indent="-342900" algn="just">
              <a:buFont typeface="Wingdings" pitchFamily="2" charset="2"/>
              <a:buChar char="q"/>
            </a:pPr>
            <a:r>
              <a:rPr lang="ru-RU" sz="1600" dirty="0" smtClean="0">
                <a:solidFill>
                  <a:schemeClr val="tx1">
                    <a:lumMod val="75000"/>
                    <a:lumOff val="25000"/>
                  </a:schemeClr>
                </a:solidFill>
              </a:rPr>
              <a:t>назначается решением уполномоченного на это в соответствии с уставом органа управления избирательного объединения;</a:t>
            </a:r>
          </a:p>
          <a:p>
            <a:pPr marL="342900" indent="-342900" algn="just">
              <a:buFont typeface="Wingdings" pitchFamily="2" charset="2"/>
              <a:buChar char="q"/>
            </a:pPr>
            <a:r>
              <a:rPr lang="ru-RU" sz="1600" dirty="0" smtClean="0">
                <a:solidFill>
                  <a:schemeClr val="tx1">
                    <a:lumMod val="75000"/>
                    <a:lumOff val="25000"/>
                  </a:schemeClr>
                </a:solidFill>
              </a:rPr>
              <a:t>полномочия – право на представление в организующую выборы избирательную комиссию для заверения соответствующего списка кандидатов.</a:t>
            </a:r>
          </a:p>
        </p:txBody>
      </p:sp>
      <p:sp>
        <p:nvSpPr>
          <p:cNvPr id="10" name="TextBox 9"/>
          <p:cNvSpPr txBox="1"/>
          <p:nvPr/>
        </p:nvSpPr>
        <p:spPr>
          <a:xfrm>
            <a:off x="827584" y="2996952"/>
            <a:ext cx="8208912" cy="3528392"/>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600" dirty="0" smtClean="0">
                <a:solidFill>
                  <a:schemeClr val="tx1">
                    <a:lumMod val="75000"/>
                    <a:lumOff val="25000"/>
                  </a:schemeClr>
                </a:solidFill>
              </a:rPr>
              <a:t>Уполномоченный представитель  избирательного объединения, выдвинувшего  список кандидатов по единому избирательному округу:</a:t>
            </a:r>
            <a:endParaRPr lang="ru-RU" sz="1600" b="1" dirty="0" smtClean="0">
              <a:solidFill>
                <a:schemeClr val="tx1">
                  <a:lumMod val="65000"/>
                  <a:lumOff val="35000"/>
                </a:schemeClr>
              </a:solidFill>
            </a:endParaRPr>
          </a:p>
          <a:p>
            <a:pPr algn="just">
              <a:lnSpc>
                <a:spcPct val="150000"/>
              </a:lnSpc>
            </a:pPr>
            <a:r>
              <a:rPr lang="ru-RU" b="1" dirty="0" smtClean="0">
                <a:solidFill>
                  <a:schemeClr val="tx1">
                    <a:lumMod val="65000"/>
                    <a:lumOff val="35000"/>
                  </a:schemeClr>
                </a:solidFill>
              </a:rPr>
              <a:t>   </a:t>
            </a:r>
          </a:p>
        </p:txBody>
      </p:sp>
      <p:sp>
        <p:nvSpPr>
          <p:cNvPr id="16" name="TextBox 15"/>
          <p:cNvSpPr txBox="1"/>
          <p:nvPr/>
        </p:nvSpPr>
        <p:spPr>
          <a:xfrm>
            <a:off x="1259632" y="3501008"/>
            <a:ext cx="7704856" cy="1080120"/>
          </a:xfrm>
          <a:prstGeom prst="rect">
            <a:avLst/>
          </a:prstGeom>
          <a:noFill/>
        </p:spPr>
        <p:txBody>
          <a:bodyPr wrap="square" rtlCol="0" anchor="t" anchorCtr="0">
            <a:noAutofit/>
          </a:bodyPr>
          <a:lstStyle/>
          <a:p>
            <a:pPr marL="342900" indent="-342900" algn="just">
              <a:buFont typeface="Wingdings" pitchFamily="2" charset="2"/>
              <a:buChar char="q"/>
            </a:pPr>
            <a:r>
              <a:rPr lang="ru-RU" sz="1600" dirty="0" smtClean="0">
                <a:solidFill>
                  <a:schemeClr val="tx1">
                    <a:lumMod val="75000"/>
                    <a:lumOff val="25000"/>
                  </a:schemeClr>
                </a:solidFill>
              </a:rPr>
              <a:t>назначается решением уполномоченного на это в соответствии с уставом органа управления избирательного объединения; количество уполномоченных не ограничивается; срок полномочий уполномоченных начинается со дня их назначения;</a:t>
            </a:r>
          </a:p>
          <a:p>
            <a:pPr marL="342900" indent="-342900" algn="just">
              <a:buFont typeface="Wingdings" pitchFamily="2" charset="2"/>
              <a:buChar char="q"/>
            </a:pPr>
            <a:r>
              <a:rPr lang="ru-RU" sz="1600" dirty="0" smtClean="0">
                <a:solidFill>
                  <a:schemeClr val="tx1">
                    <a:lumMod val="75000"/>
                    <a:lumOff val="25000"/>
                  </a:schemeClr>
                </a:solidFill>
              </a:rPr>
              <a:t>полномочия:</a:t>
            </a:r>
          </a:p>
        </p:txBody>
      </p:sp>
      <p:sp>
        <p:nvSpPr>
          <p:cNvPr id="17" name="TextBox 16"/>
          <p:cNvSpPr txBox="1"/>
          <p:nvPr/>
        </p:nvSpPr>
        <p:spPr>
          <a:xfrm>
            <a:off x="1691680" y="4797152"/>
            <a:ext cx="7272808" cy="1656184"/>
          </a:xfrm>
          <a:prstGeom prst="rect">
            <a:avLst/>
          </a:prstGeom>
          <a:noFill/>
        </p:spPr>
        <p:txBody>
          <a:bodyPr wrap="square" rtlCol="0" anchor="ctr" anchorCtr="0">
            <a:noAutofit/>
          </a:bodyPr>
          <a:lstStyle/>
          <a:p>
            <a:pPr algn="just">
              <a:buFont typeface="Arial" pitchFamily="34" charset="0"/>
              <a:buChar char="•"/>
            </a:pPr>
            <a:r>
              <a:rPr lang="ru-RU" sz="1600" dirty="0" smtClean="0">
                <a:solidFill>
                  <a:schemeClr val="tx1">
                    <a:lumMod val="75000"/>
                    <a:lumOff val="25000"/>
                  </a:schemeClr>
                </a:solidFill>
              </a:rPr>
              <a:t> до регистрации списка – представлять интересы избирательного объединения в избирательной комиссии, проводить предвыборную агитацию;</a:t>
            </a:r>
          </a:p>
          <a:p>
            <a:pPr algn="just">
              <a:buFont typeface="Arial" pitchFamily="34" charset="0"/>
              <a:buChar char="•"/>
            </a:pPr>
            <a:r>
              <a:rPr lang="ru-RU" sz="1600" dirty="0" smtClean="0">
                <a:solidFill>
                  <a:schemeClr val="tx1">
                    <a:lumMod val="75000"/>
                    <a:lumOff val="25000"/>
                  </a:schemeClr>
                </a:solidFill>
              </a:rPr>
              <a:t> после регистрации списка также – присутствовать на заседаниях зарегистрировавшей список комиссии и всех нижестоящих комиссий; присутствовать при передаче в комиссии избирательных бюллетеней, подписывать соответствующие акты; присутствовать в помещении для голосования.</a:t>
            </a:r>
            <a:endParaRPr lang="ru-RU" sz="1600" dirty="0">
              <a:solidFill>
                <a:schemeClr val="tx1">
                  <a:lumMod val="75000"/>
                  <a:lumOff val="2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70</a:t>
            </a:r>
            <a:endParaRPr lang="ru-RU" b="1" dirty="0">
              <a:solidFill>
                <a:schemeClr val="bg1"/>
              </a:solidFill>
            </a:endParaRPr>
          </a:p>
        </p:txBody>
      </p:sp>
      <p:pic>
        <p:nvPicPr>
          <p:cNvPr id="18" name="Рисунок 17" descr="go-next.png"/>
          <p:cNvPicPr>
            <a:picLocks noChangeAspect="1"/>
          </p:cNvPicPr>
          <p:nvPr/>
        </p:nvPicPr>
        <p:blipFill>
          <a:blip r:embed="rId3" cstate="print"/>
          <a:stretch>
            <a:fillRect/>
          </a:stretch>
        </p:blipFill>
        <p:spPr>
          <a:xfrm>
            <a:off x="0" y="1196752"/>
            <a:ext cx="899592" cy="792088"/>
          </a:xfrm>
          <a:prstGeom prst="rect">
            <a:avLst/>
          </a:prstGeom>
        </p:spPr>
      </p:pic>
      <p:pic>
        <p:nvPicPr>
          <p:cNvPr id="19" name="Рисунок 18" descr="go-next.png"/>
          <p:cNvPicPr>
            <a:picLocks noChangeAspect="1"/>
          </p:cNvPicPr>
          <p:nvPr/>
        </p:nvPicPr>
        <p:blipFill>
          <a:blip r:embed="rId3" cstate="print"/>
          <a:stretch>
            <a:fillRect/>
          </a:stretch>
        </p:blipFill>
        <p:spPr>
          <a:xfrm>
            <a:off x="0" y="4005064"/>
            <a:ext cx="899592" cy="79208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25252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effectLst>
                  <a:outerShdw blurRad="38100" dist="38100" dir="2700000" algn="tl">
                    <a:srgbClr val="000000">
                      <a:alpha val="43137"/>
                    </a:srgbClr>
                  </a:outerShdw>
                </a:effectLst>
              </a:rPr>
              <a:t>3.7. Уполномоченные представители кандидатов и избирательных объединений</a:t>
            </a:r>
            <a:endParaRPr lang="ru-RU" sz="2000" b="1" dirty="0">
              <a:effectLst>
                <a:outerShdw blurRad="38100" dist="38100" dir="2700000" algn="tl">
                  <a:srgbClr val="000000">
                    <a:alpha val="43137"/>
                  </a:srgbClr>
                </a:outerShdw>
              </a:effectLst>
            </a:endParaRPr>
          </a:p>
        </p:txBody>
      </p:sp>
      <p:sp>
        <p:nvSpPr>
          <p:cNvPr id="28" name="TextBox 27"/>
          <p:cNvSpPr txBox="1"/>
          <p:nvPr/>
        </p:nvSpPr>
        <p:spPr>
          <a:xfrm>
            <a:off x="107504" y="764704"/>
            <a:ext cx="8928992" cy="720080"/>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r>
              <a:rPr lang="ru-RU" sz="1400" b="1" dirty="0" smtClean="0">
                <a:solidFill>
                  <a:schemeClr val="tx1">
                    <a:lumMod val="75000"/>
                    <a:lumOff val="25000"/>
                  </a:schemeClr>
                </a:solidFill>
              </a:rPr>
              <a:t>Уполномоченный представитель по финансовым вопросам:</a:t>
            </a:r>
            <a:endParaRPr lang="ru-RU" sz="1400" b="1" dirty="0" smtClean="0">
              <a:solidFill>
                <a:schemeClr val="tx1">
                  <a:lumMod val="65000"/>
                  <a:lumOff val="35000"/>
                </a:schemeClr>
              </a:solidFill>
            </a:endParaRPr>
          </a:p>
        </p:txBody>
      </p:sp>
      <p:sp>
        <p:nvSpPr>
          <p:cNvPr id="10" name="TextBox 9"/>
          <p:cNvSpPr txBox="1"/>
          <p:nvPr/>
        </p:nvSpPr>
        <p:spPr>
          <a:xfrm>
            <a:off x="107504" y="1556792"/>
            <a:ext cx="8928992" cy="1800200"/>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400" dirty="0" smtClean="0">
                <a:solidFill>
                  <a:schemeClr val="tx1">
                    <a:lumMod val="75000"/>
                    <a:lumOff val="25000"/>
                  </a:schemeClr>
                </a:solidFill>
              </a:rPr>
              <a:t>Регистрация уполномоченного представителя по финансовым вопросам производится избирательной комиссией в трёхдневный срок на основании следующих документов:</a:t>
            </a:r>
            <a:endParaRPr lang="ru-RU" sz="1400" b="1" dirty="0" smtClean="0">
              <a:solidFill>
                <a:schemeClr val="tx1">
                  <a:lumMod val="65000"/>
                  <a:lumOff val="35000"/>
                </a:schemeClr>
              </a:solidFill>
            </a:endParaRPr>
          </a:p>
          <a:p>
            <a:pPr algn="just">
              <a:lnSpc>
                <a:spcPct val="150000"/>
              </a:lnSpc>
            </a:pPr>
            <a:r>
              <a:rPr lang="ru-RU" sz="1400" b="1" dirty="0" smtClean="0">
                <a:solidFill>
                  <a:schemeClr val="tx1">
                    <a:lumMod val="65000"/>
                    <a:lumOff val="35000"/>
                  </a:schemeClr>
                </a:solidFill>
              </a:rPr>
              <a:t>   </a:t>
            </a:r>
          </a:p>
        </p:txBody>
      </p:sp>
      <p:sp>
        <p:nvSpPr>
          <p:cNvPr id="16" name="TextBox 15"/>
          <p:cNvSpPr txBox="1"/>
          <p:nvPr/>
        </p:nvSpPr>
        <p:spPr>
          <a:xfrm>
            <a:off x="1259632" y="2060848"/>
            <a:ext cx="7704856" cy="1296144"/>
          </a:xfrm>
          <a:prstGeom prst="rect">
            <a:avLst/>
          </a:prstGeom>
          <a:noFill/>
        </p:spPr>
        <p:txBody>
          <a:bodyPr wrap="square" rtlCol="0" anchor="ctr" anchorCtr="0">
            <a:noAutofit/>
          </a:bodyPr>
          <a:lstStyle/>
          <a:p>
            <a:pPr marL="342900" indent="-342900" algn="just">
              <a:buFont typeface="+mj-lt"/>
              <a:buAutoNum type="arabicPeriod"/>
            </a:pPr>
            <a:r>
              <a:rPr lang="ru-RU" sz="1400" dirty="0" smtClean="0">
                <a:solidFill>
                  <a:schemeClr val="tx1">
                    <a:lumMod val="75000"/>
                    <a:lumOff val="25000"/>
                  </a:schemeClr>
                </a:solidFill>
              </a:rPr>
              <a:t>заявление кандидата или решение уполномоченного на то органа избирательного объединения о назначении уполномоченного представителя по финансовым вопросам;</a:t>
            </a:r>
          </a:p>
          <a:p>
            <a:pPr marL="342900" indent="-342900" algn="just">
              <a:buFont typeface="+mj-lt"/>
              <a:buAutoNum type="arabicPeriod"/>
            </a:pPr>
            <a:r>
              <a:rPr lang="ru-RU" sz="1400" dirty="0" smtClean="0">
                <a:solidFill>
                  <a:schemeClr val="tx1">
                    <a:lumMod val="75000"/>
                    <a:lumOff val="25000"/>
                  </a:schemeClr>
                </a:solidFill>
              </a:rPr>
              <a:t>нотариально удостоверенная доверенность на уполномоченного по финансовым вопросам, оттиски печати для финансовых документов избирательного объединения;</a:t>
            </a:r>
          </a:p>
          <a:p>
            <a:pPr marL="342900" indent="-342900" algn="just">
              <a:buFont typeface="+mj-lt"/>
              <a:buAutoNum type="arabicPeriod"/>
            </a:pPr>
            <a:r>
              <a:rPr lang="ru-RU" sz="1400" dirty="0" smtClean="0">
                <a:solidFill>
                  <a:schemeClr val="tx1">
                    <a:lumMod val="75000"/>
                    <a:lumOff val="25000"/>
                  </a:schemeClr>
                </a:solidFill>
              </a:rPr>
              <a:t>письменное согласие уполномоченного представителя по финансовым вопросам осуществлять указанную деятельность</a:t>
            </a:r>
          </a:p>
        </p:txBody>
      </p:sp>
      <p:sp>
        <p:nvSpPr>
          <p:cNvPr id="13" name="TextBox 12"/>
          <p:cNvSpPr txBox="1"/>
          <p:nvPr/>
        </p:nvSpPr>
        <p:spPr>
          <a:xfrm>
            <a:off x="107504" y="980728"/>
            <a:ext cx="8928992" cy="504056"/>
          </a:xfrm>
          <a:prstGeom prst="rect">
            <a:avLst/>
          </a:prstGeom>
          <a:noFill/>
        </p:spPr>
        <p:txBody>
          <a:bodyPr wrap="square" rtlCol="0" anchor="t" anchorCtr="0">
            <a:noAutofit/>
          </a:bodyPr>
          <a:lstStyle/>
          <a:p>
            <a:pPr algn="just"/>
            <a:r>
              <a:rPr lang="ru-RU" sz="1400" dirty="0" smtClean="0">
                <a:solidFill>
                  <a:schemeClr val="tx1">
                    <a:lumMod val="75000"/>
                    <a:lumOff val="25000"/>
                  </a:schemeClr>
                </a:solidFill>
              </a:rPr>
              <a:t>Кандидаты вправе, а избирательные объединения, выдвинувшие списки кандидатов по единому избирательному округу, обязаны назначить </a:t>
            </a:r>
            <a:r>
              <a:rPr lang="ru-RU" sz="1400" b="1" dirty="0" smtClean="0">
                <a:solidFill>
                  <a:schemeClr val="tx1">
                    <a:lumMod val="75000"/>
                    <a:lumOff val="25000"/>
                  </a:schemeClr>
                </a:solidFill>
              </a:rPr>
              <a:t>уполномоченных представителей по финансовым вопросам</a:t>
            </a:r>
            <a:r>
              <a:rPr lang="ru-RU" sz="1400" dirty="0" smtClean="0">
                <a:solidFill>
                  <a:schemeClr val="tx1">
                    <a:lumMod val="75000"/>
                    <a:lumOff val="25000"/>
                  </a:schemeClr>
                </a:solidFill>
              </a:rPr>
              <a:t>.</a:t>
            </a:r>
          </a:p>
        </p:txBody>
      </p:sp>
      <p:sp>
        <p:nvSpPr>
          <p:cNvPr id="14" name="TextBox 13"/>
          <p:cNvSpPr txBox="1"/>
          <p:nvPr/>
        </p:nvSpPr>
        <p:spPr>
          <a:xfrm>
            <a:off x="107504" y="3429000"/>
            <a:ext cx="8928992" cy="1800200"/>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400" dirty="0" smtClean="0">
                <a:solidFill>
                  <a:schemeClr val="tx1">
                    <a:lumMod val="75000"/>
                    <a:lumOff val="25000"/>
                  </a:schemeClr>
                </a:solidFill>
              </a:rPr>
              <a:t>Срок полномочий уполномоченного представителя по финансовым вопросам начинается с момента его регистрации избирательной комиссией и заканчивается </a:t>
            </a:r>
            <a:r>
              <a:rPr lang="ru-RU" sz="1400" b="1" dirty="0" smtClean="0">
                <a:solidFill>
                  <a:schemeClr val="tx1">
                    <a:lumMod val="75000"/>
                    <a:lumOff val="25000"/>
                  </a:schemeClr>
                </a:solidFill>
              </a:rPr>
              <a:t>через 60 дней </a:t>
            </a:r>
            <a:r>
              <a:rPr lang="ru-RU" sz="1400" dirty="0" smtClean="0">
                <a:solidFill>
                  <a:schemeClr val="tx1">
                    <a:lumMod val="75000"/>
                    <a:lumOff val="25000"/>
                  </a:schemeClr>
                </a:solidFill>
              </a:rPr>
              <a:t>со дня официального опубликования общих результатов выборов.</a:t>
            </a:r>
          </a:p>
          <a:p>
            <a:pPr algn="just"/>
            <a:r>
              <a:rPr lang="ru-RU" sz="1400" dirty="0" smtClean="0">
                <a:solidFill>
                  <a:schemeClr val="tx1">
                    <a:lumMod val="75000"/>
                    <a:lumOff val="25000"/>
                  </a:schemeClr>
                </a:solidFill>
              </a:rPr>
              <a:t>Перечень полномочий оговаривается </a:t>
            </a:r>
            <a:r>
              <a:rPr lang="ru-RU" sz="1400" b="1" dirty="0" smtClean="0">
                <a:solidFill>
                  <a:schemeClr val="tx1">
                    <a:lumMod val="75000"/>
                    <a:lumOff val="25000"/>
                  </a:schemeClr>
                </a:solidFill>
              </a:rPr>
              <a:t>в доверенности</a:t>
            </a:r>
            <a:r>
              <a:rPr lang="ru-RU" sz="1400" dirty="0" smtClean="0">
                <a:solidFill>
                  <a:schemeClr val="tx1">
                    <a:lumMod val="75000"/>
                    <a:lumOff val="25000"/>
                  </a:schemeClr>
                </a:solidFill>
              </a:rPr>
              <a:t>. </a:t>
            </a:r>
          </a:p>
          <a:p>
            <a:pPr algn="just"/>
            <a:r>
              <a:rPr lang="ru-RU" sz="1400" b="1" dirty="0" smtClean="0">
                <a:solidFill>
                  <a:schemeClr val="tx1">
                    <a:lumMod val="75000"/>
                    <a:lumOff val="25000"/>
                  </a:schemeClr>
                </a:solidFill>
              </a:rPr>
              <a:t>К таким полномочиям могут быть отнесены:</a:t>
            </a:r>
            <a:endParaRPr lang="ru-RU" sz="1400" b="1" dirty="0" smtClean="0">
              <a:solidFill>
                <a:schemeClr val="tx1">
                  <a:lumMod val="65000"/>
                  <a:lumOff val="35000"/>
                </a:schemeClr>
              </a:solidFill>
            </a:endParaRPr>
          </a:p>
        </p:txBody>
      </p:sp>
      <p:sp>
        <p:nvSpPr>
          <p:cNvPr id="18" name="TextBox 17"/>
          <p:cNvSpPr txBox="1"/>
          <p:nvPr/>
        </p:nvSpPr>
        <p:spPr>
          <a:xfrm>
            <a:off x="1259632" y="4509120"/>
            <a:ext cx="7776864" cy="720080"/>
          </a:xfrm>
          <a:prstGeom prst="rect">
            <a:avLst/>
          </a:prstGeom>
          <a:noFill/>
        </p:spPr>
        <p:txBody>
          <a:bodyPr wrap="square" rtlCol="0" anchor="ctr" anchorCtr="0">
            <a:noAutofit/>
          </a:bodyPr>
          <a:lstStyle/>
          <a:p>
            <a:pPr algn="just">
              <a:buFont typeface="Wingdings" pitchFamily="2" charset="2"/>
              <a:buChar char="ü"/>
            </a:pPr>
            <a:r>
              <a:rPr lang="ru-RU" sz="1600" dirty="0" smtClean="0">
                <a:solidFill>
                  <a:schemeClr val="tx1">
                    <a:lumMod val="75000"/>
                    <a:lumOff val="25000"/>
                  </a:schemeClr>
                </a:solidFill>
              </a:rPr>
              <a:t>   </a:t>
            </a:r>
            <a:r>
              <a:rPr lang="ru-RU" sz="1400" dirty="0" smtClean="0">
                <a:solidFill>
                  <a:schemeClr val="tx1">
                    <a:lumMod val="75000"/>
                    <a:lumOff val="25000"/>
                  </a:schemeClr>
                </a:solidFill>
              </a:rPr>
              <a:t>право на открытие и закрытие специального избирательного счёта кандидата (избирательного объединения);</a:t>
            </a:r>
          </a:p>
          <a:p>
            <a:pPr algn="just">
              <a:buFont typeface="Wingdings" pitchFamily="2" charset="2"/>
              <a:buChar char="ü"/>
            </a:pPr>
            <a:r>
              <a:rPr lang="ru-RU" sz="1400" dirty="0" smtClean="0">
                <a:solidFill>
                  <a:schemeClr val="tx1">
                    <a:lumMod val="75000"/>
                    <a:lumOff val="25000"/>
                  </a:schemeClr>
                </a:solidFill>
              </a:rPr>
              <a:t>    распоряжение средствами избирательного фонда кандидата (избирательного объединения).</a:t>
            </a:r>
          </a:p>
        </p:txBody>
      </p:sp>
      <p:sp>
        <p:nvSpPr>
          <p:cNvPr id="19" name="TextBox 18"/>
          <p:cNvSpPr txBox="1"/>
          <p:nvPr/>
        </p:nvSpPr>
        <p:spPr>
          <a:xfrm>
            <a:off x="107504" y="5229200"/>
            <a:ext cx="8928992" cy="504056"/>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400" dirty="0" smtClean="0">
                <a:solidFill>
                  <a:schemeClr val="tx1">
                    <a:lumMod val="75000"/>
                    <a:lumOff val="25000"/>
                  </a:schemeClr>
                </a:solidFill>
              </a:rPr>
              <a:t>Все или часть полномочий уполномоченного представителя по финансовым вопросам могут осуществляться  самим кандидатом.</a:t>
            </a:r>
            <a:endParaRPr lang="ru-RU" sz="1400" dirty="0" smtClean="0">
              <a:solidFill>
                <a:schemeClr val="tx1">
                  <a:lumMod val="65000"/>
                  <a:lumOff val="35000"/>
                </a:schemeClr>
              </a:solidFill>
            </a:endParaRPr>
          </a:p>
        </p:txBody>
      </p:sp>
      <p:sp>
        <p:nvSpPr>
          <p:cNvPr id="20" name="TextBox 19"/>
          <p:cNvSpPr txBox="1"/>
          <p:nvPr/>
        </p:nvSpPr>
        <p:spPr>
          <a:xfrm>
            <a:off x="107504" y="5661248"/>
            <a:ext cx="8928992" cy="936104"/>
          </a:xfrm>
          <a:prstGeom prst="rect">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algn="just"/>
            <a:r>
              <a:rPr lang="ru-RU" sz="1400" dirty="0" smtClean="0">
                <a:solidFill>
                  <a:schemeClr val="tx1">
                    <a:lumMod val="75000"/>
                    <a:lumOff val="25000"/>
                  </a:schemeClr>
                </a:solidFill>
              </a:rPr>
              <a:t>По окончании избирательной кампании уполномоченный представитель по финансовым вопросам обязан подготовить и </a:t>
            </a:r>
            <a:r>
              <a:rPr lang="ru-RU" sz="1400" b="1" dirty="0" smtClean="0">
                <a:solidFill>
                  <a:schemeClr val="tx1">
                    <a:lumMod val="75000"/>
                    <a:lumOff val="25000"/>
                  </a:schemeClr>
                </a:solidFill>
              </a:rPr>
              <a:t>не позднее чем через 30 дней</a:t>
            </a:r>
            <a:r>
              <a:rPr lang="ru-RU" sz="1400" dirty="0" smtClean="0">
                <a:solidFill>
                  <a:schemeClr val="tx1">
                    <a:lumMod val="75000"/>
                    <a:lumOff val="25000"/>
                  </a:schemeClr>
                </a:solidFill>
              </a:rPr>
              <a:t> со дня официального опубликования результатов выборов представить в соответствующую избирательную комиссию </a:t>
            </a:r>
            <a:r>
              <a:rPr lang="ru-RU" sz="1400" b="1" dirty="0" smtClean="0">
                <a:solidFill>
                  <a:schemeClr val="tx1">
                    <a:lumMod val="75000"/>
                    <a:lumOff val="25000"/>
                  </a:schemeClr>
                </a:solidFill>
              </a:rPr>
              <a:t>финансовый отчёт</a:t>
            </a:r>
            <a:r>
              <a:rPr lang="ru-RU" sz="1400" dirty="0" smtClean="0">
                <a:solidFill>
                  <a:schemeClr val="tx1">
                    <a:lumMod val="75000"/>
                    <a:lumOff val="25000"/>
                  </a:schemeClr>
                </a:solidFill>
              </a:rPr>
              <a:t> о размере избирательного фонда, его источниках и о расходах, произведённых за счёт средств избирательного фонда.</a:t>
            </a:r>
            <a:endParaRPr lang="ru-RU" sz="1400" dirty="0" smtClean="0">
              <a:solidFill>
                <a:schemeClr val="tx1">
                  <a:lumMod val="65000"/>
                  <a:lumOff val="3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71</a:t>
            </a:r>
            <a:endParaRPr lang="ru-RU" b="1"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effectLst>
                  <a:outerShdw blurRad="38100" dist="38100" dir="2700000" algn="tl">
                    <a:srgbClr val="000000">
                      <a:alpha val="43137"/>
                    </a:srgbClr>
                  </a:outerShdw>
                </a:effectLst>
              </a:rPr>
              <a:t>3.8. Доверенное лицо кандидата, избирательного объединения</a:t>
            </a:r>
            <a:endParaRPr lang="ru-RU" sz="2500" b="1" dirty="0">
              <a:effectLst>
                <a:outerShdw blurRad="38100" dist="38100" dir="2700000" algn="tl">
                  <a:srgbClr val="000000">
                    <a:alpha val="43137"/>
                  </a:srgbClr>
                </a:outerShdw>
              </a:effectLst>
            </a:endParaRPr>
          </a:p>
        </p:txBody>
      </p:sp>
      <p:sp>
        <p:nvSpPr>
          <p:cNvPr id="28" name="TextBox 27"/>
          <p:cNvSpPr txBox="1"/>
          <p:nvPr/>
        </p:nvSpPr>
        <p:spPr>
          <a:xfrm>
            <a:off x="107504" y="764704"/>
            <a:ext cx="8928992" cy="57606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just"/>
            <a:r>
              <a:rPr lang="ru-RU" sz="1600" b="1" dirty="0" smtClean="0">
                <a:solidFill>
                  <a:schemeClr val="tx2">
                    <a:lumMod val="50000"/>
                  </a:schemeClr>
                </a:solidFill>
              </a:rPr>
              <a:t>Доверенные лица </a:t>
            </a:r>
            <a:r>
              <a:rPr lang="ru-RU" sz="1600" dirty="0" smtClean="0">
                <a:solidFill>
                  <a:schemeClr val="tx2">
                    <a:lumMod val="50000"/>
                  </a:schemeClr>
                </a:solidFill>
              </a:rPr>
              <a:t>назначаются кандидатами, избирательными объединениями в целях осуществления в их пользу агитационной деятельности.</a:t>
            </a:r>
            <a:endParaRPr lang="ru-RU" sz="1600" b="1" dirty="0" smtClean="0">
              <a:solidFill>
                <a:schemeClr val="tx2">
                  <a:lumMod val="50000"/>
                </a:schemeClr>
              </a:solidFill>
            </a:endParaRPr>
          </a:p>
        </p:txBody>
      </p:sp>
      <p:sp>
        <p:nvSpPr>
          <p:cNvPr id="10" name="TextBox 9"/>
          <p:cNvSpPr txBox="1"/>
          <p:nvPr/>
        </p:nvSpPr>
        <p:spPr>
          <a:xfrm>
            <a:off x="107504" y="1484784"/>
            <a:ext cx="8928992" cy="151216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just"/>
            <a:r>
              <a:rPr lang="ru-RU" sz="1600" dirty="0" smtClean="0">
                <a:solidFill>
                  <a:schemeClr val="tx2">
                    <a:lumMod val="50000"/>
                  </a:schemeClr>
                </a:solidFill>
              </a:rPr>
              <a:t>Максимальное количество доверенных лиц определяется соответствующим законом.</a:t>
            </a:r>
          </a:p>
          <a:p>
            <a:pPr algn="just"/>
            <a:r>
              <a:rPr lang="ru-RU" sz="1600" dirty="0" smtClean="0">
                <a:solidFill>
                  <a:schemeClr val="tx2">
                    <a:lumMod val="50000"/>
                  </a:schemeClr>
                </a:solidFill>
              </a:rPr>
              <a:t>Например: </a:t>
            </a:r>
            <a:endParaRPr lang="ru-RU" sz="1600" b="1" dirty="0" smtClean="0">
              <a:solidFill>
                <a:schemeClr val="tx2">
                  <a:lumMod val="50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72</a:t>
            </a:r>
            <a:endParaRPr lang="ru-RU" b="1" dirty="0">
              <a:solidFill>
                <a:schemeClr val="bg1"/>
              </a:solidFill>
            </a:endParaRPr>
          </a:p>
        </p:txBody>
      </p:sp>
      <p:sp>
        <p:nvSpPr>
          <p:cNvPr id="17" name="TextBox 16"/>
          <p:cNvSpPr txBox="1"/>
          <p:nvPr/>
        </p:nvSpPr>
        <p:spPr>
          <a:xfrm>
            <a:off x="323528" y="2060848"/>
            <a:ext cx="8640960" cy="864096"/>
          </a:xfrm>
          <a:prstGeom prst="rect">
            <a:avLst/>
          </a:prstGeom>
          <a:noFill/>
        </p:spPr>
        <p:txBody>
          <a:bodyPr wrap="square" rtlCol="0" anchor="ctr" anchorCtr="0">
            <a:noAutofit/>
          </a:bodyPr>
          <a:lstStyle/>
          <a:p>
            <a:pPr algn="just">
              <a:buFont typeface="Wingdings" pitchFamily="2" charset="2"/>
              <a:buChar char="Ø"/>
            </a:pPr>
            <a:r>
              <a:rPr lang="ru-RU" sz="1600" dirty="0" smtClean="0">
                <a:solidFill>
                  <a:schemeClr val="tx2">
                    <a:lumMod val="50000"/>
                  </a:schemeClr>
                </a:solidFill>
              </a:rPr>
              <a:t> кандидат на должность Главы Республики Коми вправе назначить до 1200 доверенных лиц;</a:t>
            </a:r>
          </a:p>
          <a:p>
            <a:pPr algn="just">
              <a:buFont typeface="Wingdings" pitchFamily="2" charset="2"/>
              <a:buChar char="Ø"/>
            </a:pPr>
            <a:r>
              <a:rPr lang="ru-RU" sz="1600" dirty="0" smtClean="0">
                <a:solidFill>
                  <a:schemeClr val="tx2">
                    <a:lumMod val="50000"/>
                  </a:schemeClr>
                </a:solidFill>
              </a:rPr>
              <a:t> кандидат в депутаты Госсовета Республики Коми – до 10;</a:t>
            </a:r>
          </a:p>
          <a:p>
            <a:pPr algn="just">
              <a:buFont typeface="Wingdings" pitchFamily="2" charset="2"/>
              <a:buChar char="Ø"/>
            </a:pPr>
            <a:r>
              <a:rPr lang="ru-RU" sz="1600" dirty="0" smtClean="0">
                <a:solidFill>
                  <a:schemeClr val="tx2">
                    <a:lumMod val="50000"/>
                  </a:schemeClr>
                </a:solidFill>
              </a:rPr>
              <a:t> избирательное объединение, выдвинувшее список кандидатов в депутаты Госсовета Республики Коми – до 40. </a:t>
            </a:r>
          </a:p>
        </p:txBody>
      </p:sp>
      <p:sp>
        <p:nvSpPr>
          <p:cNvPr id="21" name="TextBox 20"/>
          <p:cNvSpPr txBox="1"/>
          <p:nvPr/>
        </p:nvSpPr>
        <p:spPr>
          <a:xfrm>
            <a:off x="107504" y="3140968"/>
            <a:ext cx="8928992" cy="79208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just"/>
            <a:r>
              <a:rPr lang="ru-RU" sz="1600" dirty="0" smtClean="0">
                <a:solidFill>
                  <a:schemeClr val="tx2">
                    <a:lumMod val="50000"/>
                  </a:schemeClr>
                </a:solidFill>
              </a:rPr>
              <a:t>Регистрация доверенных лиц осуществляется соответствующей избирательной комиссией в трёхдневный срок на основании решения уполномоченного органа избирательного объединения или заявления кандидата.</a:t>
            </a:r>
            <a:endParaRPr lang="ru-RU" sz="1600" b="1" dirty="0" smtClean="0">
              <a:solidFill>
                <a:schemeClr val="tx2">
                  <a:lumMod val="50000"/>
                </a:schemeClr>
              </a:solidFill>
            </a:endParaRPr>
          </a:p>
        </p:txBody>
      </p:sp>
      <p:sp>
        <p:nvSpPr>
          <p:cNvPr id="22" name="TextBox 21"/>
          <p:cNvSpPr txBox="1"/>
          <p:nvPr/>
        </p:nvSpPr>
        <p:spPr>
          <a:xfrm>
            <a:off x="107504" y="4077072"/>
            <a:ext cx="8928992" cy="1368152"/>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just"/>
            <a:r>
              <a:rPr lang="ru-RU" sz="1600" dirty="0" smtClean="0">
                <a:solidFill>
                  <a:schemeClr val="tx2">
                    <a:lumMod val="50000"/>
                  </a:schemeClr>
                </a:solidFill>
              </a:rPr>
              <a:t>Доверенными лицами не могут быть:</a:t>
            </a:r>
            <a:endParaRPr lang="ru-RU" sz="1600" b="1" dirty="0" smtClean="0">
              <a:solidFill>
                <a:schemeClr val="tx2">
                  <a:lumMod val="50000"/>
                </a:schemeClr>
              </a:solidFill>
            </a:endParaRPr>
          </a:p>
        </p:txBody>
      </p:sp>
      <p:sp>
        <p:nvSpPr>
          <p:cNvPr id="23" name="TextBox 22"/>
          <p:cNvSpPr txBox="1"/>
          <p:nvPr/>
        </p:nvSpPr>
        <p:spPr>
          <a:xfrm>
            <a:off x="611560" y="4365104"/>
            <a:ext cx="8352928" cy="1008112"/>
          </a:xfrm>
          <a:prstGeom prst="rect">
            <a:avLst/>
          </a:prstGeom>
          <a:noFill/>
        </p:spPr>
        <p:txBody>
          <a:bodyPr wrap="square" rtlCol="0" anchor="ctr" anchorCtr="0">
            <a:noAutofit/>
          </a:bodyPr>
          <a:lstStyle/>
          <a:p>
            <a:pPr algn="just">
              <a:buFont typeface="Wingdings" pitchFamily="2" charset="2"/>
              <a:buChar char="ü"/>
            </a:pPr>
            <a:r>
              <a:rPr lang="ru-RU" sz="1600" dirty="0" smtClean="0">
                <a:solidFill>
                  <a:schemeClr val="tx2">
                    <a:lumMod val="50000"/>
                  </a:schemeClr>
                </a:solidFill>
              </a:rPr>
              <a:t> кандидаты;</a:t>
            </a:r>
          </a:p>
          <a:p>
            <a:pPr algn="just">
              <a:buFont typeface="Wingdings" pitchFamily="2" charset="2"/>
              <a:buChar char="ü"/>
            </a:pPr>
            <a:r>
              <a:rPr lang="ru-RU" sz="1600" dirty="0" smtClean="0">
                <a:solidFill>
                  <a:schemeClr val="tx2">
                    <a:lumMod val="50000"/>
                  </a:schemeClr>
                </a:solidFill>
              </a:rPr>
              <a:t> лица, замещающие выборные должности;</a:t>
            </a:r>
          </a:p>
          <a:p>
            <a:pPr algn="just">
              <a:buFont typeface="Wingdings" pitchFamily="2" charset="2"/>
              <a:buChar char="ü"/>
            </a:pPr>
            <a:r>
              <a:rPr lang="ru-RU" sz="1600" dirty="0" smtClean="0">
                <a:solidFill>
                  <a:schemeClr val="tx2">
                    <a:lumMod val="50000"/>
                  </a:schemeClr>
                </a:solidFill>
              </a:rPr>
              <a:t> главы местных администраций;</a:t>
            </a:r>
          </a:p>
          <a:p>
            <a:pPr algn="just">
              <a:buFont typeface="Wingdings" pitchFamily="2" charset="2"/>
              <a:buChar char="ü"/>
            </a:pPr>
            <a:r>
              <a:rPr lang="ru-RU" sz="1600" dirty="0" smtClean="0">
                <a:solidFill>
                  <a:schemeClr val="tx2">
                    <a:lumMod val="50000"/>
                  </a:schemeClr>
                </a:solidFill>
              </a:rPr>
              <a:t> работники аппаратов избирательных комиссий</a:t>
            </a:r>
            <a:r>
              <a:rPr lang="ru-RU" sz="1400" dirty="0" smtClean="0">
                <a:solidFill>
                  <a:schemeClr val="tx2">
                    <a:lumMod val="50000"/>
                  </a:schemeClr>
                </a:solidFill>
              </a:rPr>
              <a:t>.</a:t>
            </a:r>
          </a:p>
        </p:txBody>
      </p:sp>
      <p:sp>
        <p:nvSpPr>
          <p:cNvPr id="24" name="TextBox 23"/>
          <p:cNvSpPr txBox="1"/>
          <p:nvPr/>
        </p:nvSpPr>
        <p:spPr>
          <a:xfrm>
            <a:off x="107504" y="5589240"/>
            <a:ext cx="8928992" cy="79208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just"/>
            <a:r>
              <a:rPr lang="ru-RU" sz="1600" dirty="0" smtClean="0">
                <a:solidFill>
                  <a:schemeClr val="tx2">
                    <a:lumMod val="50000"/>
                  </a:schemeClr>
                </a:solidFill>
              </a:rPr>
              <a:t>Государственные и муниципальные служащие могут быть назначены доверенными лицами при условии их освобождения от исполнения обязанностей на период исполнения полномочий доверенного лица.</a:t>
            </a:r>
            <a:endParaRPr lang="ru-RU" sz="1600" b="1" dirty="0" smtClean="0">
              <a:solidFill>
                <a:schemeClr val="tx2">
                  <a:lumMod val="50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effectLst>
                  <a:outerShdw blurRad="38100" dist="38100" dir="2700000" algn="tl">
                    <a:srgbClr val="000000">
                      <a:alpha val="43137"/>
                    </a:srgbClr>
                  </a:outerShdw>
                </a:effectLst>
              </a:rPr>
              <a:t>3.8. Доверенное лицо кандидата, избирательного объединения</a:t>
            </a:r>
            <a:endParaRPr lang="ru-RU" sz="2500" b="1" dirty="0">
              <a:effectLst>
                <a:outerShdw blurRad="38100" dist="38100" dir="2700000" algn="tl">
                  <a:srgbClr val="000000">
                    <a:alpha val="43137"/>
                  </a:srgbClr>
                </a:outerShdw>
              </a:effectLst>
            </a:endParaRPr>
          </a:p>
        </p:txBody>
      </p:sp>
      <p:sp>
        <p:nvSpPr>
          <p:cNvPr id="10" name="TextBox 9"/>
          <p:cNvSpPr txBox="1"/>
          <p:nvPr/>
        </p:nvSpPr>
        <p:spPr>
          <a:xfrm>
            <a:off x="107504" y="1052736"/>
            <a:ext cx="8928992" cy="1368152"/>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just"/>
            <a:r>
              <a:rPr lang="ru-RU" sz="1600" u="sng" dirty="0" smtClean="0">
                <a:solidFill>
                  <a:schemeClr val="tx2">
                    <a:lumMod val="50000"/>
                  </a:schemeClr>
                </a:solidFill>
              </a:rPr>
              <a:t>Полномочия</a:t>
            </a:r>
            <a:r>
              <a:rPr lang="ru-RU" sz="1600" dirty="0" smtClean="0">
                <a:solidFill>
                  <a:schemeClr val="tx2">
                    <a:lumMod val="50000"/>
                  </a:schemeClr>
                </a:solidFill>
              </a:rPr>
              <a:t> доверенного лица прекращаются вне зависимости от воли назначившего его лица (органа) в случае: </a:t>
            </a:r>
            <a:endParaRPr lang="ru-RU" sz="1600" b="1" dirty="0" smtClean="0">
              <a:solidFill>
                <a:schemeClr val="tx2">
                  <a:lumMod val="50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73</a:t>
            </a:r>
            <a:endParaRPr lang="ru-RU" b="1" dirty="0">
              <a:solidFill>
                <a:schemeClr val="bg1"/>
              </a:solidFill>
            </a:endParaRPr>
          </a:p>
        </p:txBody>
      </p:sp>
      <p:sp>
        <p:nvSpPr>
          <p:cNvPr id="17" name="TextBox 16"/>
          <p:cNvSpPr txBox="1"/>
          <p:nvPr/>
        </p:nvSpPr>
        <p:spPr>
          <a:xfrm>
            <a:off x="179512" y="1556792"/>
            <a:ext cx="8856984" cy="864096"/>
          </a:xfrm>
          <a:prstGeom prst="rect">
            <a:avLst/>
          </a:prstGeom>
          <a:noFill/>
        </p:spPr>
        <p:txBody>
          <a:bodyPr wrap="square" rtlCol="0" anchor="ctr" anchorCtr="0">
            <a:noAutofit/>
          </a:bodyPr>
          <a:lstStyle/>
          <a:p>
            <a:pPr marL="342900" indent="-342900" algn="just">
              <a:buFont typeface="+mj-lt"/>
              <a:buAutoNum type="arabicPeriod"/>
            </a:pPr>
            <a:r>
              <a:rPr lang="ru-RU" sz="1600" dirty="0" smtClean="0">
                <a:solidFill>
                  <a:schemeClr val="tx2">
                    <a:lumMod val="50000"/>
                  </a:schemeClr>
                </a:solidFill>
              </a:rPr>
              <a:t>приобретения им статуса, несовместимого  со статусом доверенного лица;</a:t>
            </a:r>
          </a:p>
          <a:p>
            <a:pPr marL="342900" indent="-342900" algn="just">
              <a:buFont typeface="+mj-lt"/>
              <a:buAutoNum type="arabicPeriod"/>
            </a:pPr>
            <a:r>
              <a:rPr lang="ru-RU" sz="1600" dirty="0" smtClean="0">
                <a:solidFill>
                  <a:schemeClr val="tx2">
                    <a:lumMod val="50000"/>
                  </a:schemeClr>
                </a:solidFill>
              </a:rPr>
              <a:t>утраты  назначившим его кандидатом статуса кандидата;</a:t>
            </a:r>
          </a:p>
          <a:p>
            <a:pPr marL="342900" indent="-342900" algn="just">
              <a:buFont typeface="+mj-lt"/>
              <a:buAutoNum type="arabicPeriod"/>
            </a:pPr>
            <a:r>
              <a:rPr lang="ru-RU" sz="1600" dirty="0" smtClean="0">
                <a:solidFill>
                  <a:schemeClr val="tx2">
                    <a:lumMod val="50000"/>
                  </a:schemeClr>
                </a:solidFill>
              </a:rPr>
              <a:t>утраты назначившим его избирательным объединением статуса избирательного объединения.</a:t>
            </a:r>
          </a:p>
        </p:txBody>
      </p:sp>
      <p:sp>
        <p:nvSpPr>
          <p:cNvPr id="21" name="TextBox 20"/>
          <p:cNvSpPr txBox="1"/>
          <p:nvPr/>
        </p:nvSpPr>
        <p:spPr>
          <a:xfrm>
            <a:off x="179512" y="2708920"/>
            <a:ext cx="8784976" cy="3672408"/>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nchor="t" anchorCtr="0">
            <a:noAutofit/>
          </a:bodyPr>
          <a:lstStyle/>
          <a:p>
            <a:pPr algn="ctr"/>
            <a:r>
              <a:rPr lang="ru-RU" sz="2000" u="sng" dirty="0" smtClean="0">
                <a:solidFill>
                  <a:schemeClr val="tx2">
                    <a:lumMod val="50000"/>
                  </a:schemeClr>
                </a:solidFill>
              </a:rPr>
              <a:t>Права доверенного лица</a:t>
            </a:r>
            <a:r>
              <a:rPr lang="ru-RU" sz="2000" dirty="0" smtClean="0">
                <a:solidFill>
                  <a:schemeClr val="tx2">
                    <a:lumMod val="50000"/>
                  </a:schemeClr>
                </a:solidFill>
              </a:rPr>
              <a:t>:</a:t>
            </a:r>
          </a:p>
          <a:p>
            <a:endParaRPr lang="ru-RU" sz="2000" b="1" dirty="0" smtClean="0">
              <a:solidFill>
                <a:schemeClr val="tx2">
                  <a:lumMod val="50000"/>
                </a:schemeClr>
              </a:solidFill>
            </a:endParaRPr>
          </a:p>
        </p:txBody>
      </p:sp>
      <p:sp>
        <p:nvSpPr>
          <p:cNvPr id="23" name="TextBox 22"/>
          <p:cNvSpPr txBox="1"/>
          <p:nvPr/>
        </p:nvSpPr>
        <p:spPr>
          <a:xfrm>
            <a:off x="395536" y="3212976"/>
            <a:ext cx="8568952" cy="1872208"/>
          </a:xfrm>
          <a:prstGeom prst="rect">
            <a:avLst/>
          </a:prstGeom>
          <a:noFill/>
        </p:spPr>
        <p:txBody>
          <a:bodyPr wrap="square" rtlCol="0" anchor="t" anchorCtr="0">
            <a:noAutofit/>
          </a:bodyPr>
          <a:lstStyle/>
          <a:p>
            <a:pPr algn="just">
              <a:buFont typeface="Wingdings" pitchFamily="2" charset="2"/>
              <a:buChar char="§"/>
            </a:pPr>
            <a:r>
              <a:rPr lang="ru-RU" sz="1600" dirty="0" smtClean="0">
                <a:solidFill>
                  <a:schemeClr val="tx2">
                    <a:lumMod val="50000"/>
                  </a:schemeClr>
                </a:solidFill>
              </a:rPr>
              <a:t> </a:t>
            </a:r>
            <a:r>
              <a:rPr lang="ru-RU" dirty="0" smtClean="0">
                <a:solidFill>
                  <a:schemeClr val="tx2">
                    <a:lumMod val="50000"/>
                  </a:schemeClr>
                </a:solidFill>
              </a:rPr>
              <a:t>до регистрации кандидата (избирательного объединения) -  </a:t>
            </a:r>
          </a:p>
          <a:p>
            <a:pPr algn="just"/>
            <a:r>
              <a:rPr lang="ru-RU" sz="1600" dirty="0" smtClean="0">
                <a:solidFill>
                  <a:schemeClr val="tx2">
                    <a:lumMod val="50000"/>
                  </a:schemeClr>
                </a:solidFill>
              </a:rPr>
              <a:t>              - право на проведение предвыборной агитации;</a:t>
            </a:r>
          </a:p>
          <a:p>
            <a:pPr algn="just">
              <a:buFont typeface="Wingdings" pitchFamily="2" charset="2"/>
              <a:buChar char="§"/>
            </a:pPr>
            <a:r>
              <a:rPr lang="ru-RU" dirty="0" smtClean="0">
                <a:solidFill>
                  <a:schemeClr val="tx2">
                    <a:lumMod val="50000"/>
                  </a:schemeClr>
                </a:solidFill>
              </a:rPr>
              <a:t> после регистрации также –</a:t>
            </a:r>
          </a:p>
          <a:p>
            <a:pPr algn="just"/>
            <a:r>
              <a:rPr lang="ru-RU" dirty="0" smtClean="0">
                <a:solidFill>
                  <a:schemeClr val="tx2">
                    <a:lumMod val="50000"/>
                  </a:schemeClr>
                </a:solidFill>
              </a:rPr>
              <a:t>   </a:t>
            </a:r>
          </a:p>
        </p:txBody>
      </p:sp>
      <p:sp>
        <p:nvSpPr>
          <p:cNvPr id="12" name="TextBox 11"/>
          <p:cNvSpPr txBox="1"/>
          <p:nvPr/>
        </p:nvSpPr>
        <p:spPr>
          <a:xfrm>
            <a:off x="1043608" y="4221088"/>
            <a:ext cx="7920880" cy="864096"/>
          </a:xfrm>
          <a:prstGeom prst="rect">
            <a:avLst/>
          </a:prstGeom>
          <a:noFill/>
        </p:spPr>
        <p:txBody>
          <a:bodyPr wrap="square" rtlCol="0" anchor="ctr" anchorCtr="0">
            <a:noAutofit/>
          </a:bodyPr>
          <a:lstStyle/>
          <a:p>
            <a:pPr algn="just"/>
            <a:r>
              <a:rPr lang="ru-RU" sz="1600" dirty="0" smtClean="0">
                <a:solidFill>
                  <a:schemeClr val="tx2">
                    <a:lumMod val="50000"/>
                  </a:schemeClr>
                </a:solidFill>
              </a:rPr>
              <a:t>- присутствовать на заседаниях зарегистрировавшей кандидата (избирательного  объединения) комиссии и всех нижестоящих комиссий ;</a:t>
            </a:r>
          </a:p>
          <a:p>
            <a:pPr algn="just"/>
            <a:r>
              <a:rPr lang="ru-RU" sz="1600" dirty="0" smtClean="0">
                <a:solidFill>
                  <a:schemeClr val="tx2">
                    <a:lumMod val="50000"/>
                  </a:schemeClr>
                </a:solidFill>
              </a:rPr>
              <a:t>- присутствовать при передаче в комиссии избирательных бюллетеней и подписывать соответствующие акты;</a:t>
            </a:r>
          </a:p>
          <a:p>
            <a:pPr algn="just"/>
            <a:r>
              <a:rPr lang="ru-RU" sz="1600" dirty="0" smtClean="0">
                <a:solidFill>
                  <a:schemeClr val="tx2">
                    <a:lumMod val="50000"/>
                  </a:schemeClr>
                </a:solidFill>
              </a:rPr>
              <a:t>- подписывать направления наблюдателя, назначенного кандидатом;</a:t>
            </a:r>
          </a:p>
        </p:txBody>
      </p:sp>
      <p:sp>
        <p:nvSpPr>
          <p:cNvPr id="13" name="TextBox 12"/>
          <p:cNvSpPr txBox="1"/>
          <p:nvPr/>
        </p:nvSpPr>
        <p:spPr>
          <a:xfrm>
            <a:off x="395536" y="5229200"/>
            <a:ext cx="8640960" cy="936104"/>
          </a:xfrm>
          <a:prstGeom prst="rect">
            <a:avLst/>
          </a:prstGeom>
          <a:noFill/>
        </p:spPr>
        <p:txBody>
          <a:bodyPr wrap="square" rtlCol="0" anchor="t" anchorCtr="0">
            <a:noAutofit/>
          </a:bodyPr>
          <a:lstStyle/>
          <a:p>
            <a:pPr algn="just">
              <a:buFont typeface="Wingdings" pitchFamily="2" charset="2"/>
              <a:buChar char="§"/>
            </a:pPr>
            <a:r>
              <a:rPr lang="ru-RU" sz="1600" dirty="0" smtClean="0">
                <a:solidFill>
                  <a:schemeClr val="tx2">
                    <a:lumMod val="50000"/>
                  </a:schemeClr>
                </a:solidFill>
              </a:rPr>
              <a:t> </a:t>
            </a:r>
            <a:r>
              <a:rPr lang="ru-RU" dirty="0" smtClean="0">
                <a:solidFill>
                  <a:schemeClr val="tx2">
                    <a:lumMod val="50000"/>
                  </a:schemeClr>
                </a:solidFill>
              </a:rPr>
              <a:t>в день голосования доверенное лицо обладает правами наблюдателя за исключением прав на</a:t>
            </a:r>
            <a:r>
              <a:rPr lang="ru-RU" sz="1600" dirty="0" smtClean="0">
                <a:solidFill>
                  <a:schemeClr val="tx2">
                    <a:lumMod val="50000"/>
                  </a:schemeClr>
                </a:solidFill>
              </a:rPr>
              <a:t>: </a:t>
            </a:r>
            <a:endParaRPr lang="ru-RU" sz="1400" dirty="0" smtClean="0">
              <a:solidFill>
                <a:schemeClr val="tx2">
                  <a:lumMod val="50000"/>
                </a:schemeClr>
              </a:solidFill>
            </a:endParaRPr>
          </a:p>
        </p:txBody>
      </p:sp>
      <p:sp>
        <p:nvSpPr>
          <p:cNvPr id="14" name="TextBox 13"/>
          <p:cNvSpPr txBox="1"/>
          <p:nvPr/>
        </p:nvSpPr>
        <p:spPr>
          <a:xfrm>
            <a:off x="1043608" y="5805264"/>
            <a:ext cx="7920880" cy="504056"/>
          </a:xfrm>
          <a:prstGeom prst="rect">
            <a:avLst/>
          </a:prstGeom>
          <a:noFill/>
        </p:spPr>
        <p:txBody>
          <a:bodyPr wrap="square" rtlCol="0" anchor="ctr" anchorCtr="0">
            <a:noAutofit/>
          </a:bodyPr>
          <a:lstStyle/>
          <a:p>
            <a:pPr algn="just">
              <a:buFontTx/>
              <a:buChar char="-"/>
            </a:pPr>
            <a:r>
              <a:rPr lang="ru-RU" sz="1600" dirty="0" smtClean="0">
                <a:solidFill>
                  <a:schemeClr val="tx2">
                    <a:lumMod val="50000"/>
                  </a:schemeClr>
                </a:solidFill>
              </a:rPr>
              <a:t> ознакомление со списками избирателей;</a:t>
            </a:r>
          </a:p>
          <a:p>
            <a:pPr algn="just">
              <a:buFontTx/>
              <a:buChar char="-"/>
            </a:pPr>
            <a:r>
              <a:rPr lang="ru-RU" sz="1600" dirty="0" smtClean="0">
                <a:solidFill>
                  <a:schemeClr val="tx2">
                    <a:lumMod val="50000"/>
                  </a:schemeClr>
                </a:solidFill>
              </a:rPr>
              <a:t> присутствие при проведении голосования вне помещения для голосования.</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pic>
        <p:nvPicPr>
          <p:cNvPr id="18" name="Рисунок 17" descr="shutterstock_171712103.jpg"/>
          <p:cNvPicPr>
            <a:picLocks noChangeAspect="1"/>
          </p:cNvPicPr>
          <p:nvPr/>
        </p:nvPicPr>
        <p:blipFill>
          <a:blip r:embed="rId3" cstate="print"/>
          <a:stretch>
            <a:fillRect/>
          </a:stretch>
        </p:blipFill>
        <p:spPr>
          <a:xfrm>
            <a:off x="0" y="1052736"/>
            <a:ext cx="1440160" cy="1440160"/>
          </a:xfrm>
          <a:prstGeom prst="rect">
            <a:avLst/>
          </a:prstGeom>
        </p:spPr>
      </p:pic>
      <p:sp>
        <p:nvSpPr>
          <p:cNvPr id="16" name="Прямоугольник 15"/>
          <p:cNvSpPr/>
          <p:nvPr/>
        </p:nvSpPr>
        <p:spPr>
          <a:xfrm>
            <a:off x="1547664" y="1052736"/>
            <a:ext cx="6840760" cy="576064"/>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just"/>
            <a:r>
              <a:rPr lang="ru-RU" b="1" dirty="0" smtClean="0">
                <a:solidFill>
                  <a:schemeClr val="accent6">
                    <a:lumMod val="50000"/>
                  </a:schemeClr>
                </a:solidFill>
              </a:rPr>
              <a:t>Участие независимых наблюдателей – необходимый атрибут избирательного процесса.</a:t>
            </a:r>
          </a:p>
        </p:txBody>
      </p:sp>
      <p:sp>
        <p:nvSpPr>
          <p:cNvPr id="17" name="Прямоугольник 16"/>
          <p:cNvSpPr/>
          <p:nvPr/>
        </p:nvSpPr>
        <p:spPr>
          <a:xfrm>
            <a:off x="1547664" y="1844824"/>
            <a:ext cx="6840760" cy="576064"/>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just"/>
            <a:r>
              <a:rPr lang="ru-RU" b="1" dirty="0" smtClean="0">
                <a:solidFill>
                  <a:schemeClr val="accent6">
                    <a:lumMod val="50000"/>
                  </a:schemeClr>
                </a:solidFill>
              </a:rPr>
              <a:t>Присутствие наблюдателей повышает доверие граждан к институту выборов и их результатам.</a:t>
            </a:r>
          </a:p>
        </p:txBody>
      </p:sp>
      <p:sp>
        <p:nvSpPr>
          <p:cNvPr id="19" name="Прямоугольник 18"/>
          <p:cNvSpPr/>
          <p:nvPr/>
        </p:nvSpPr>
        <p:spPr>
          <a:xfrm>
            <a:off x="1835696" y="2852936"/>
            <a:ext cx="6192688" cy="504056"/>
          </a:xfrm>
          <a:prstGeom prst="rect">
            <a:avLst/>
          </a:prstGeom>
          <a:solidFill>
            <a:srgbClr val="FFFFCC"/>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r>
              <a:rPr lang="ru-RU" sz="2000" b="1" dirty="0" smtClean="0">
                <a:solidFill>
                  <a:schemeClr val="accent3">
                    <a:lumMod val="50000"/>
                  </a:schemeClr>
                </a:solidFill>
              </a:rPr>
              <a:t>Институт наблюдателей понимается в трех значениях:</a:t>
            </a:r>
          </a:p>
        </p:txBody>
      </p:sp>
      <p:sp>
        <p:nvSpPr>
          <p:cNvPr id="20" name="Прямоугольник 19"/>
          <p:cNvSpPr/>
          <p:nvPr/>
        </p:nvSpPr>
        <p:spPr>
          <a:xfrm>
            <a:off x="251520" y="3861048"/>
            <a:ext cx="3024336" cy="2592288"/>
          </a:xfrm>
          <a:prstGeom prst="rect">
            <a:avLst/>
          </a:prstGeom>
          <a:solidFill>
            <a:srgbClr val="FFFFCC"/>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r>
              <a:rPr lang="ru-RU" sz="1500" b="1" dirty="0" smtClean="0">
                <a:solidFill>
                  <a:schemeClr val="accent3">
                    <a:lumMod val="50000"/>
                  </a:schemeClr>
                </a:solidFill>
              </a:rPr>
              <a:t>совокупность правовых норм, регулирующих общественные отношения, возникающие в избирательном процессе, специально уполномоченных лиц:</a:t>
            </a:r>
          </a:p>
          <a:p>
            <a:pPr>
              <a:buFont typeface="Wingdings" pitchFamily="2" charset="2"/>
              <a:buChar char="ü"/>
            </a:pPr>
            <a:r>
              <a:rPr lang="ru-RU" sz="1500" b="1" dirty="0" smtClean="0">
                <a:solidFill>
                  <a:schemeClr val="accent3">
                    <a:lumMod val="50000"/>
                  </a:schemeClr>
                </a:solidFill>
              </a:rPr>
              <a:t>   наблюдателей от кандидата;</a:t>
            </a:r>
          </a:p>
          <a:p>
            <a:pPr>
              <a:buFont typeface="Wingdings" pitchFamily="2" charset="2"/>
              <a:buChar char="ü"/>
            </a:pPr>
            <a:r>
              <a:rPr lang="ru-RU" sz="1500" b="1" dirty="0" smtClean="0">
                <a:solidFill>
                  <a:schemeClr val="accent3">
                    <a:lumMod val="50000"/>
                  </a:schemeClr>
                </a:solidFill>
              </a:rPr>
              <a:t>   наблюдателей от избирательного объединения;</a:t>
            </a:r>
          </a:p>
          <a:p>
            <a:pPr>
              <a:buFont typeface="Wingdings" pitchFamily="2" charset="2"/>
              <a:buChar char="ü"/>
            </a:pPr>
            <a:r>
              <a:rPr lang="ru-RU" sz="1500" b="1" dirty="0" smtClean="0">
                <a:solidFill>
                  <a:schemeClr val="accent3">
                    <a:lumMod val="50000"/>
                  </a:schemeClr>
                </a:solidFill>
              </a:rPr>
              <a:t>   наблюдателей от общественных организаций</a:t>
            </a:r>
          </a:p>
        </p:txBody>
      </p:sp>
      <p:sp>
        <p:nvSpPr>
          <p:cNvPr id="21" name="Прямоугольник 20"/>
          <p:cNvSpPr/>
          <p:nvPr/>
        </p:nvSpPr>
        <p:spPr>
          <a:xfrm>
            <a:off x="3635896" y="3861048"/>
            <a:ext cx="2808312" cy="2592288"/>
          </a:xfrm>
          <a:prstGeom prst="rect">
            <a:avLst/>
          </a:prstGeom>
          <a:solidFill>
            <a:srgbClr val="FFFFCC"/>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ru-RU" sz="1500" b="1" dirty="0" smtClean="0">
                <a:solidFill>
                  <a:schemeClr val="accent3">
                    <a:lumMod val="50000"/>
                  </a:schemeClr>
                </a:solidFill>
              </a:rPr>
              <a:t>совокупность лиц – граждан Российской Федерации и иностранных граждан, имеющих статус наблюдателя и осуществляющих полномочия по удостоверению законности процедур голосования  и подсчета голосов на выборах и референдумах</a:t>
            </a:r>
          </a:p>
        </p:txBody>
      </p:sp>
      <p:sp>
        <p:nvSpPr>
          <p:cNvPr id="22" name="Прямоугольник 21"/>
          <p:cNvSpPr/>
          <p:nvPr/>
        </p:nvSpPr>
        <p:spPr>
          <a:xfrm>
            <a:off x="6732240" y="3861048"/>
            <a:ext cx="2088232" cy="2592288"/>
          </a:xfrm>
          <a:prstGeom prst="rect">
            <a:avLst/>
          </a:prstGeom>
          <a:solidFill>
            <a:srgbClr val="FFFFCC"/>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ru-RU" sz="1500" b="1" dirty="0" smtClean="0">
                <a:solidFill>
                  <a:schemeClr val="accent3">
                    <a:lumMod val="50000"/>
                  </a:schemeClr>
                </a:solidFill>
              </a:rPr>
              <a:t>правовой инструмент обеспечения законности и гласности проведения выборов и референдумов в Российской Федерации</a:t>
            </a:r>
          </a:p>
        </p:txBody>
      </p:sp>
      <p:cxnSp>
        <p:nvCxnSpPr>
          <p:cNvPr id="24" name="Прямая со стрелкой 23"/>
          <p:cNvCxnSpPr/>
          <p:nvPr/>
        </p:nvCxnSpPr>
        <p:spPr>
          <a:xfrm flipH="1">
            <a:off x="2339752" y="3356992"/>
            <a:ext cx="360040" cy="504056"/>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076056" y="3356992"/>
            <a:ext cx="0" cy="504000"/>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7308304" y="3356992"/>
            <a:ext cx="288032" cy="504056"/>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74</a:t>
            </a:r>
            <a:endParaRPr lang="ru-RU" b="1"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500x500.jpg"/>
          <p:cNvPicPr>
            <a:picLocks noChangeAspect="1"/>
          </p:cNvPicPr>
          <p:nvPr/>
        </p:nvPicPr>
        <p:blipFill>
          <a:blip r:embed="rId2" cstate="print"/>
          <a:stretch>
            <a:fillRect/>
          </a:stretch>
        </p:blipFill>
        <p:spPr>
          <a:xfrm>
            <a:off x="0" y="0"/>
            <a:ext cx="9144000" cy="908720"/>
          </a:xfrm>
          <a:prstGeom prst="rect">
            <a:avLst/>
          </a:prstGeom>
        </p:spPr>
      </p:pic>
      <p:pic>
        <p:nvPicPr>
          <p:cNvPr id="3" name="Рисунок 2" descr="3.jpg"/>
          <p:cNvPicPr>
            <a:picLocks noChangeAspect="1"/>
          </p:cNvPicPr>
          <p:nvPr/>
        </p:nvPicPr>
        <p:blipFill>
          <a:blip r:embed="rId3" cstate="print"/>
          <a:stretch>
            <a:fillRect/>
          </a:stretch>
        </p:blipFill>
        <p:spPr>
          <a:xfrm>
            <a:off x="2709" y="0"/>
            <a:ext cx="9141291" cy="6858000"/>
          </a:xfrm>
          <a:prstGeom prst="rect">
            <a:avLst/>
          </a:prstGeom>
          <a:ln>
            <a:noFill/>
          </a:ln>
        </p:spPr>
      </p:pic>
      <p:sp>
        <p:nvSpPr>
          <p:cNvPr id="4" name="Прямоугольник 3"/>
          <p:cNvSpPr/>
          <p:nvPr/>
        </p:nvSpPr>
        <p:spPr>
          <a:xfrm>
            <a:off x="827584" y="260648"/>
            <a:ext cx="8064896" cy="400110"/>
          </a:xfrm>
          <a:prstGeom prst="rect">
            <a:avLst/>
          </a:prstGeom>
        </p:spPr>
        <p:txBody>
          <a:bodyPr wrap="square">
            <a:spAutoFit/>
          </a:bodyPr>
          <a:lstStyle/>
          <a:p>
            <a:r>
              <a:rPr lang="ru-RU" sz="2000" b="1" dirty="0" smtClean="0">
                <a:solidFill>
                  <a:schemeClr val="bg1"/>
                </a:solidFill>
              </a:rPr>
              <a:t>КТО ТАКОЙ НАБЛЮДАТЕЛЬ?</a:t>
            </a:r>
            <a:endParaRPr lang="ru-RU" sz="2000" b="1" dirty="0">
              <a:solidFill>
                <a:schemeClr val="bg1"/>
              </a:solidFill>
            </a:endParaRPr>
          </a:p>
        </p:txBody>
      </p:sp>
      <p:sp>
        <p:nvSpPr>
          <p:cNvPr id="5" name="Прямоугольник 4"/>
          <p:cNvSpPr/>
          <p:nvPr/>
        </p:nvSpPr>
        <p:spPr>
          <a:xfrm>
            <a:off x="323528" y="1268760"/>
            <a:ext cx="3384376" cy="2923877"/>
          </a:xfrm>
          <a:prstGeom prst="rect">
            <a:avLst/>
          </a:prstGeom>
        </p:spPr>
        <p:txBody>
          <a:bodyPr wrap="square">
            <a:spAutoFit/>
          </a:bodyPr>
          <a:lstStyle/>
          <a:p>
            <a:endParaRPr lang="ru-RU" sz="2000" b="1" dirty="0" smtClean="0">
              <a:solidFill>
                <a:schemeClr val="accent1">
                  <a:lumMod val="75000"/>
                </a:schemeClr>
              </a:solidFill>
            </a:endParaRPr>
          </a:p>
          <a:p>
            <a:r>
              <a:rPr lang="ru-RU" sz="2000" b="1" dirty="0" smtClean="0">
                <a:solidFill>
                  <a:schemeClr val="accent1">
                    <a:lumMod val="75000"/>
                  </a:schemeClr>
                </a:solidFill>
              </a:rPr>
              <a:t>НАБЛЮДАТЕЛЬ – </a:t>
            </a:r>
          </a:p>
          <a:p>
            <a:r>
              <a:rPr lang="ru-RU" dirty="0" smtClean="0"/>
              <a:t>гражданин    России,</a:t>
            </a:r>
          </a:p>
          <a:p>
            <a:r>
              <a:rPr lang="ru-RU" dirty="0" smtClean="0"/>
              <a:t>уполномоченный  осуществлять наблюдение за проведением голосования, подсчетом голосов и иной деятельностью комиссии в период проведения голосования</a:t>
            </a:r>
          </a:p>
          <a:p>
            <a:endParaRPr lang="ru-RU" dirty="0"/>
          </a:p>
        </p:txBody>
      </p:sp>
      <p:pic>
        <p:nvPicPr>
          <p:cNvPr id="7" name="Рисунок 6" descr="1500x500.jpg"/>
          <p:cNvPicPr>
            <a:picLocks noChangeAspect="1"/>
          </p:cNvPicPr>
          <p:nvPr/>
        </p:nvPicPr>
        <p:blipFill>
          <a:blip r:embed="rId2" cstate="print"/>
          <a:stretch>
            <a:fillRect/>
          </a:stretch>
        </p:blipFill>
        <p:spPr>
          <a:xfrm>
            <a:off x="0" y="0"/>
            <a:ext cx="9144000" cy="692696"/>
          </a:xfrm>
          <a:prstGeom prst="rect">
            <a:avLst/>
          </a:prstGeom>
        </p:spPr>
      </p:pic>
      <p:sp>
        <p:nvSpPr>
          <p:cNvPr id="10" name="Прямоугольник 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75</a:t>
            </a:r>
            <a:endParaRPr lang="ru-RU" b="1" dirty="0">
              <a:solidFill>
                <a:schemeClr val="bg1"/>
              </a:solidFill>
            </a:endParaRPr>
          </a:p>
        </p:txBody>
      </p:sp>
      <p:sp>
        <p:nvSpPr>
          <p:cNvPr id="11" name="Прямоугольник 10"/>
          <p:cNvSpPr/>
          <p:nvPr/>
        </p:nvSpPr>
        <p:spPr>
          <a:xfrm>
            <a:off x="0" y="692696"/>
            <a:ext cx="9144000"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2" name="Прямоугольник 11"/>
          <p:cNvSpPr/>
          <p:nvPr/>
        </p:nvSpPr>
        <p:spPr>
          <a:xfrm>
            <a:off x="0" y="-27384"/>
            <a:ext cx="9107488"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
        <p:nvSpPr>
          <p:cNvPr id="9" name="TextBox 8"/>
          <p:cNvSpPr txBox="1"/>
          <p:nvPr/>
        </p:nvSpPr>
        <p:spPr>
          <a:xfrm>
            <a:off x="0" y="764704"/>
            <a:ext cx="9144000" cy="400110"/>
          </a:xfrm>
          <a:prstGeom prst="rect">
            <a:avLst/>
          </a:prstGeom>
          <a:noFill/>
        </p:spPr>
        <p:txBody>
          <a:bodyPr wrap="square" rtlCol="0">
            <a:spAutoFit/>
          </a:bodyPr>
          <a:lstStyle/>
          <a:p>
            <a:pPr algn="ctr"/>
            <a:r>
              <a:rPr lang="ru-RU" sz="2000" b="1" dirty="0" smtClean="0">
                <a:solidFill>
                  <a:schemeClr val="accent1">
                    <a:lumMod val="75000"/>
                  </a:schemeClr>
                </a:solidFill>
              </a:rPr>
              <a:t>Кто такой наблюдатель?</a:t>
            </a:r>
            <a:endParaRPr lang="ru-RU" sz="2000" b="1" dirty="0">
              <a:solidFill>
                <a:schemeClr val="accent1">
                  <a:lumMod val="75000"/>
                </a:scheme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2" cstate="print"/>
          <a:stretch>
            <a:fillRect/>
          </a:stretch>
        </p:blipFill>
        <p:spPr>
          <a:xfrm>
            <a:off x="0" y="0"/>
            <a:ext cx="9144000" cy="620688"/>
          </a:xfrm>
          <a:prstGeom prst="rect">
            <a:avLst/>
          </a:prstGeom>
        </p:spPr>
      </p:pic>
      <p:sp>
        <p:nvSpPr>
          <p:cNvPr id="21" name="Прямоугольник 20"/>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76</a:t>
            </a:r>
            <a:endParaRPr lang="ru-RU" b="1" dirty="0">
              <a:solidFill>
                <a:schemeClr val="bg1"/>
              </a:solidFill>
            </a:endParaRPr>
          </a:p>
        </p:txBody>
      </p:sp>
      <p:sp>
        <p:nvSpPr>
          <p:cNvPr id="22" name="Прямоугольник 21"/>
          <p:cNvSpPr/>
          <p:nvPr/>
        </p:nvSpPr>
        <p:spPr>
          <a:xfrm>
            <a:off x="2699793" y="580618"/>
            <a:ext cx="3870996" cy="400110"/>
          </a:xfrm>
          <a:prstGeom prst="rect">
            <a:avLst/>
          </a:prstGeom>
        </p:spPr>
        <p:txBody>
          <a:bodyPr wrap="square">
            <a:spAutoFit/>
          </a:bodyPr>
          <a:lstStyle/>
          <a:p>
            <a:pPr algn="ctr"/>
            <a:r>
              <a:rPr lang="ru-RU" sz="2000" b="1" dirty="0" smtClean="0">
                <a:solidFill>
                  <a:schemeClr val="accent1">
                    <a:lumMod val="75000"/>
                  </a:schemeClr>
                </a:solidFill>
              </a:rPr>
              <a:t>Виды наблюдателей</a:t>
            </a:r>
            <a:endParaRPr lang="ru-RU" sz="2000" b="1" dirty="0">
              <a:solidFill>
                <a:schemeClr val="accent1">
                  <a:lumMod val="75000"/>
                </a:schemeClr>
              </a:solidFill>
            </a:endParaRPr>
          </a:p>
        </p:txBody>
      </p:sp>
      <p:sp>
        <p:nvSpPr>
          <p:cNvPr id="23" name="Прямоугольник 22"/>
          <p:cNvSpPr/>
          <p:nvPr/>
        </p:nvSpPr>
        <p:spPr>
          <a:xfrm>
            <a:off x="2987824" y="980728"/>
            <a:ext cx="3312368" cy="28803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smtClean="0">
                <a:solidFill>
                  <a:schemeClr val="bg1"/>
                </a:solidFill>
              </a:rPr>
              <a:t>Наблюдатели</a:t>
            </a:r>
            <a:endParaRPr lang="ru-RU" sz="2000" b="1" dirty="0">
              <a:solidFill>
                <a:schemeClr val="bg1"/>
              </a:solidFill>
            </a:endParaRPr>
          </a:p>
        </p:txBody>
      </p:sp>
      <p:sp>
        <p:nvSpPr>
          <p:cNvPr id="24" name="Прямоугольник 23"/>
          <p:cNvSpPr/>
          <p:nvPr/>
        </p:nvSpPr>
        <p:spPr>
          <a:xfrm>
            <a:off x="179512" y="1484784"/>
            <a:ext cx="2664296" cy="43204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bg1"/>
                </a:solidFill>
              </a:rPr>
              <a:t>Наблюдатели</a:t>
            </a:r>
            <a:r>
              <a:rPr lang="ru-RU" sz="1400" b="1" dirty="0" smtClean="0">
                <a:solidFill>
                  <a:schemeClr val="accent3">
                    <a:lumMod val="50000"/>
                  </a:schemeClr>
                </a:solidFill>
              </a:rPr>
              <a:t> </a:t>
            </a:r>
            <a:r>
              <a:rPr lang="ru-RU" sz="1400" b="1" dirty="0" smtClean="0">
                <a:solidFill>
                  <a:schemeClr val="bg1"/>
                </a:solidFill>
              </a:rPr>
              <a:t>от</a:t>
            </a:r>
            <a:r>
              <a:rPr lang="ru-RU" sz="1400" b="1" dirty="0" smtClean="0">
                <a:solidFill>
                  <a:schemeClr val="accent3">
                    <a:lumMod val="50000"/>
                  </a:schemeClr>
                </a:solidFill>
              </a:rPr>
              <a:t> </a:t>
            </a:r>
            <a:r>
              <a:rPr lang="ru-RU" sz="1400" b="1" dirty="0" smtClean="0">
                <a:solidFill>
                  <a:schemeClr val="bg1"/>
                </a:solidFill>
              </a:rPr>
              <a:t>кандидата</a:t>
            </a:r>
            <a:endParaRPr lang="ru-RU" sz="1400" b="1" dirty="0">
              <a:solidFill>
                <a:schemeClr val="bg1"/>
              </a:solidFill>
            </a:endParaRPr>
          </a:p>
        </p:txBody>
      </p:sp>
      <p:sp>
        <p:nvSpPr>
          <p:cNvPr id="25" name="Прямоугольник 24"/>
          <p:cNvSpPr/>
          <p:nvPr/>
        </p:nvSpPr>
        <p:spPr>
          <a:xfrm>
            <a:off x="2987824" y="1484784"/>
            <a:ext cx="3240360" cy="43204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bg1"/>
                </a:solidFill>
              </a:rPr>
              <a:t>Наблюдатели от избирательного объединения</a:t>
            </a:r>
            <a:endParaRPr lang="ru-RU" sz="1400" b="1" dirty="0">
              <a:solidFill>
                <a:schemeClr val="bg1"/>
              </a:solidFill>
            </a:endParaRPr>
          </a:p>
        </p:txBody>
      </p:sp>
      <p:sp>
        <p:nvSpPr>
          <p:cNvPr id="26" name="Прямоугольник 25"/>
          <p:cNvSpPr/>
          <p:nvPr/>
        </p:nvSpPr>
        <p:spPr>
          <a:xfrm>
            <a:off x="6372200" y="1484784"/>
            <a:ext cx="2664296" cy="43204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chemeClr val="bg1"/>
                </a:solidFill>
              </a:rPr>
              <a:t>Наблюдатели от общественной организации</a:t>
            </a:r>
            <a:endParaRPr lang="ru-RU" sz="1400" b="1" dirty="0">
              <a:solidFill>
                <a:schemeClr val="bg1"/>
              </a:solidFill>
            </a:endParaRPr>
          </a:p>
        </p:txBody>
      </p:sp>
      <p:cxnSp>
        <p:nvCxnSpPr>
          <p:cNvPr id="29" name="Прямая со стрелкой 28"/>
          <p:cNvCxnSpPr/>
          <p:nvPr/>
        </p:nvCxnSpPr>
        <p:spPr>
          <a:xfrm flipH="1">
            <a:off x="1979712" y="1124744"/>
            <a:ext cx="1008112" cy="288032"/>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644008" y="1268760"/>
            <a:ext cx="0" cy="216024"/>
          </a:xfrm>
          <a:prstGeom prst="straightConnector1">
            <a:avLst/>
          </a:prstGeom>
          <a:ln w="1905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6300192" y="1124744"/>
            <a:ext cx="864096" cy="288032"/>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107504" y="3068960"/>
            <a:ext cx="1296144" cy="648072"/>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ru-RU" sz="1200" b="1" dirty="0" smtClean="0">
                <a:solidFill>
                  <a:schemeClr val="bg1"/>
                </a:solidFill>
              </a:rPr>
              <a:t>Наблюдателями </a:t>
            </a:r>
            <a:r>
              <a:rPr lang="ru-RU" sz="1200" b="1" u="sng" dirty="0" smtClean="0">
                <a:solidFill>
                  <a:schemeClr val="bg1"/>
                </a:solidFill>
              </a:rPr>
              <a:t>МОГУТ </a:t>
            </a:r>
            <a:r>
              <a:rPr lang="ru-RU" sz="1200" b="1" dirty="0" smtClean="0">
                <a:solidFill>
                  <a:schemeClr val="bg1"/>
                </a:solidFill>
              </a:rPr>
              <a:t>быть:</a:t>
            </a:r>
            <a:endParaRPr lang="ru-RU" sz="1200" b="1" dirty="0">
              <a:solidFill>
                <a:schemeClr val="bg1"/>
              </a:solidFill>
            </a:endParaRPr>
          </a:p>
        </p:txBody>
      </p:sp>
      <p:sp>
        <p:nvSpPr>
          <p:cNvPr id="45" name="Прямоугольник 44"/>
          <p:cNvSpPr/>
          <p:nvPr/>
        </p:nvSpPr>
        <p:spPr>
          <a:xfrm>
            <a:off x="4139952" y="3140968"/>
            <a:ext cx="1296144"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ru-RU" sz="1200" b="1" dirty="0" smtClean="0">
                <a:solidFill>
                  <a:schemeClr val="bg1"/>
                </a:solidFill>
              </a:rPr>
              <a:t>Наблюдателями </a:t>
            </a:r>
            <a:r>
              <a:rPr lang="ru-RU" sz="1200" b="1" u="sng" dirty="0" smtClean="0">
                <a:solidFill>
                  <a:schemeClr val="bg1"/>
                </a:solidFill>
              </a:rPr>
              <a:t>НЕ МОГУТ </a:t>
            </a:r>
            <a:r>
              <a:rPr lang="ru-RU" sz="1200" b="1" dirty="0" smtClean="0">
                <a:solidFill>
                  <a:schemeClr val="bg1"/>
                </a:solidFill>
              </a:rPr>
              <a:t>быть:</a:t>
            </a:r>
            <a:endParaRPr lang="ru-RU" sz="1200" b="1" dirty="0">
              <a:solidFill>
                <a:schemeClr val="bg1"/>
              </a:solidFill>
            </a:endParaRPr>
          </a:p>
        </p:txBody>
      </p:sp>
      <p:sp>
        <p:nvSpPr>
          <p:cNvPr id="46" name="Прямоугольник 45"/>
          <p:cNvSpPr/>
          <p:nvPr/>
        </p:nvSpPr>
        <p:spPr>
          <a:xfrm>
            <a:off x="2483768" y="5229200"/>
            <a:ext cx="4104456" cy="360040"/>
          </a:xfrm>
          <a:prstGeom prst="rect">
            <a:avLst/>
          </a:prstGeom>
          <a:solidFill>
            <a:schemeClr val="accent6">
              <a:lumMod val="20000"/>
              <a:lumOff val="80000"/>
            </a:schemeClr>
          </a:solidFill>
          <a:ln w="3175">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6">
                    <a:lumMod val="50000"/>
                  </a:schemeClr>
                </a:solidFill>
              </a:rPr>
              <a:t>Иностранные наблюдатели</a:t>
            </a:r>
            <a:endParaRPr lang="ru-RU" sz="2000" b="1" dirty="0">
              <a:solidFill>
                <a:schemeClr val="accent6">
                  <a:lumMod val="50000"/>
                </a:schemeClr>
              </a:solidFill>
            </a:endParaRPr>
          </a:p>
        </p:txBody>
      </p:sp>
      <p:sp>
        <p:nvSpPr>
          <p:cNvPr id="47" name="Прямоугольник 46"/>
          <p:cNvSpPr/>
          <p:nvPr/>
        </p:nvSpPr>
        <p:spPr>
          <a:xfrm>
            <a:off x="1115616" y="5949280"/>
            <a:ext cx="2952328" cy="576064"/>
          </a:xfrm>
          <a:prstGeom prst="rect">
            <a:avLst/>
          </a:prstGeom>
          <a:solidFill>
            <a:schemeClr val="accent6">
              <a:lumMod val="20000"/>
              <a:lumOff val="80000"/>
            </a:schemeClr>
          </a:solidFill>
          <a:ln w="3175">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Представители иностранных государств</a:t>
            </a:r>
            <a:endParaRPr lang="ru-RU" sz="1600" b="1" dirty="0">
              <a:solidFill>
                <a:schemeClr val="accent6">
                  <a:lumMod val="50000"/>
                </a:schemeClr>
              </a:solidFill>
            </a:endParaRPr>
          </a:p>
        </p:txBody>
      </p:sp>
      <p:sp>
        <p:nvSpPr>
          <p:cNvPr id="48" name="Прямоугольник 47"/>
          <p:cNvSpPr/>
          <p:nvPr/>
        </p:nvSpPr>
        <p:spPr>
          <a:xfrm>
            <a:off x="5076056" y="5949280"/>
            <a:ext cx="2952328" cy="576064"/>
          </a:xfrm>
          <a:prstGeom prst="rect">
            <a:avLst/>
          </a:prstGeom>
          <a:solidFill>
            <a:schemeClr val="accent6">
              <a:lumMod val="20000"/>
              <a:lumOff val="80000"/>
            </a:schemeClr>
          </a:solidFill>
          <a:ln w="3175">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Представители международных организаций</a:t>
            </a:r>
            <a:endParaRPr lang="ru-RU" sz="1600" b="1" dirty="0">
              <a:solidFill>
                <a:schemeClr val="accent6">
                  <a:lumMod val="50000"/>
                </a:schemeClr>
              </a:solidFill>
            </a:endParaRPr>
          </a:p>
        </p:txBody>
      </p:sp>
      <p:sp>
        <p:nvSpPr>
          <p:cNvPr id="50" name="Прямоугольник 49"/>
          <p:cNvSpPr/>
          <p:nvPr/>
        </p:nvSpPr>
        <p:spPr>
          <a:xfrm>
            <a:off x="1763688" y="2276872"/>
            <a:ext cx="1728192"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b="1" dirty="0" smtClean="0">
                <a:solidFill>
                  <a:schemeClr val="accent3">
                    <a:lumMod val="50000"/>
                  </a:schemeClr>
                </a:solidFill>
              </a:rPr>
              <a:t>граждане РФ</a:t>
            </a:r>
            <a:endParaRPr lang="ru-RU" sz="1200" b="1" dirty="0">
              <a:solidFill>
                <a:schemeClr val="accent3">
                  <a:lumMod val="50000"/>
                </a:schemeClr>
              </a:solidFill>
            </a:endParaRPr>
          </a:p>
        </p:txBody>
      </p:sp>
      <p:sp>
        <p:nvSpPr>
          <p:cNvPr id="51" name="Прямоугольник 50"/>
          <p:cNvSpPr/>
          <p:nvPr/>
        </p:nvSpPr>
        <p:spPr>
          <a:xfrm>
            <a:off x="1763688" y="2708920"/>
            <a:ext cx="1728192" cy="64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50" b="1" dirty="0" smtClean="0">
                <a:solidFill>
                  <a:schemeClr val="accent3">
                    <a:lumMod val="50000"/>
                  </a:schemeClr>
                </a:solidFill>
              </a:rPr>
              <a:t>обладающие активным избирательным правом (18 лет)</a:t>
            </a:r>
            <a:endParaRPr lang="ru-RU" sz="1150" b="1" dirty="0">
              <a:solidFill>
                <a:schemeClr val="accent3">
                  <a:lumMod val="50000"/>
                </a:schemeClr>
              </a:solidFill>
            </a:endParaRPr>
          </a:p>
        </p:txBody>
      </p:sp>
      <p:sp>
        <p:nvSpPr>
          <p:cNvPr id="52" name="Прямоугольник 51"/>
          <p:cNvSpPr/>
          <p:nvPr/>
        </p:nvSpPr>
        <p:spPr>
          <a:xfrm>
            <a:off x="1763688" y="3501008"/>
            <a:ext cx="1728192"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b="1" dirty="0" smtClean="0">
                <a:solidFill>
                  <a:schemeClr val="accent3">
                    <a:lumMod val="50000"/>
                  </a:schemeClr>
                </a:solidFill>
              </a:rPr>
              <a:t>дееспособные</a:t>
            </a:r>
            <a:endParaRPr lang="ru-RU" sz="1200" b="1" dirty="0">
              <a:solidFill>
                <a:schemeClr val="accent3">
                  <a:lumMod val="50000"/>
                </a:schemeClr>
              </a:solidFill>
            </a:endParaRPr>
          </a:p>
        </p:txBody>
      </p:sp>
      <p:sp>
        <p:nvSpPr>
          <p:cNvPr id="53" name="Прямоугольник 52"/>
          <p:cNvSpPr/>
          <p:nvPr/>
        </p:nvSpPr>
        <p:spPr>
          <a:xfrm>
            <a:off x="1763688" y="3933056"/>
            <a:ext cx="1728192" cy="7200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b="1" dirty="0" smtClean="0">
                <a:solidFill>
                  <a:schemeClr val="accent3">
                    <a:lumMod val="50000"/>
                  </a:schemeClr>
                </a:solidFill>
              </a:rPr>
              <a:t>не отбывающие наказание в виде лишения свободы по приговору суда</a:t>
            </a:r>
            <a:endParaRPr lang="ru-RU" sz="1200" b="1" dirty="0">
              <a:solidFill>
                <a:schemeClr val="accent3">
                  <a:lumMod val="50000"/>
                </a:schemeClr>
              </a:solidFill>
            </a:endParaRPr>
          </a:p>
        </p:txBody>
      </p:sp>
      <p:sp>
        <p:nvSpPr>
          <p:cNvPr id="54" name="Прямоугольник 53"/>
          <p:cNvSpPr/>
          <p:nvPr/>
        </p:nvSpPr>
        <p:spPr>
          <a:xfrm>
            <a:off x="5796136" y="2060848"/>
            <a:ext cx="3240360" cy="3600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solidFill>
                  <a:schemeClr val="accent3">
                    <a:lumMod val="50000"/>
                  </a:schemeClr>
                </a:solidFill>
              </a:rPr>
              <a:t>выборные должностные лица, депутаты</a:t>
            </a:r>
            <a:endParaRPr lang="ru-RU" sz="1200" b="1" dirty="0">
              <a:solidFill>
                <a:schemeClr val="accent3">
                  <a:lumMod val="50000"/>
                </a:schemeClr>
              </a:solidFill>
            </a:endParaRPr>
          </a:p>
        </p:txBody>
      </p:sp>
      <p:sp>
        <p:nvSpPr>
          <p:cNvPr id="55" name="Прямоугольник 54"/>
          <p:cNvSpPr/>
          <p:nvPr/>
        </p:nvSpPr>
        <p:spPr>
          <a:xfrm>
            <a:off x="5796136" y="2564904"/>
            <a:ext cx="3240360" cy="57606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50" b="1" dirty="0" smtClean="0">
                <a:solidFill>
                  <a:schemeClr val="accent3">
                    <a:lumMod val="50000"/>
                  </a:schemeClr>
                </a:solidFill>
              </a:rPr>
              <a:t>высшие должностные лица субъектов РФ (руководители высших исполнительных органов государственной власти субъектов РФ)</a:t>
            </a:r>
            <a:endParaRPr lang="ru-RU" sz="1150" b="1" dirty="0">
              <a:solidFill>
                <a:schemeClr val="accent3">
                  <a:lumMod val="50000"/>
                </a:schemeClr>
              </a:solidFill>
            </a:endParaRPr>
          </a:p>
        </p:txBody>
      </p:sp>
      <p:sp>
        <p:nvSpPr>
          <p:cNvPr id="56" name="Прямоугольник 55"/>
          <p:cNvSpPr/>
          <p:nvPr/>
        </p:nvSpPr>
        <p:spPr>
          <a:xfrm>
            <a:off x="5796136" y="3284984"/>
            <a:ext cx="3240360" cy="3600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solidFill>
                  <a:schemeClr val="accent3">
                    <a:lumMod val="50000"/>
                  </a:schemeClr>
                </a:solidFill>
              </a:rPr>
              <a:t>главы местных администраций, лица, находящиеся в их подчинении</a:t>
            </a:r>
            <a:endParaRPr lang="ru-RU" sz="1200" b="1" dirty="0">
              <a:solidFill>
                <a:schemeClr val="accent3">
                  <a:lumMod val="50000"/>
                </a:schemeClr>
              </a:solidFill>
            </a:endParaRPr>
          </a:p>
        </p:txBody>
      </p:sp>
      <p:sp>
        <p:nvSpPr>
          <p:cNvPr id="57" name="Прямоугольник 56"/>
          <p:cNvSpPr/>
          <p:nvPr/>
        </p:nvSpPr>
        <p:spPr>
          <a:xfrm>
            <a:off x="5796136" y="3789040"/>
            <a:ext cx="3240360" cy="2160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solidFill>
                  <a:schemeClr val="accent3">
                    <a:lumMod val="50000"/>
                  </a:schemeClr>
                </a:solidFill>
              </a:rPr>
              <a:t>судьи, прокуроры</a:t>
            </a:r>
            <a:endParaRPr lang="ru-RU" sz="1200" b="1" dirty="0">
              <a:solidFill>
                <a:schemeClr val="accent3">
                  <a:lumMod val="50000"/>
                </a:schemeClr>
              </a:solidFill>
            </a:endParaRPr>
          </a:p>
        </p:txBody>
      </p:sp>
      <p:sp>
        <p:nvSpPr>
          <p:cNvPr id="58" name="Прямоугольник 57"/>
          <p:cNvSpPr/>
          <p:nvPr/>
        </p:nvSpPr>
        <p:spPr>
          <a:xfrm>
            <a:off x="5796136" y="4149080"/>
            <a:ext cx="3240360" cy="3600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solidFill>
                  <a:schemeClr val="accent3">
                    <a:lumMod val="50000"/>
                  </a:schemeClr>
                </a:solidFill>
              </a:rPr>
              <a:t>члены избирательных комиссий с правом решающего голоса</a:t>
            </a:r>
            <a:endParaRPr lang="ru-RU" sz="1200" b="1" dirty="0">
              <a:solidFill>
                <a:schemeClr val="accent3">
                  <a:lumMod val="50000"/>
                </a:schemeClr>
              </a:solidFill>
            </a:endParaRPr>
          </a:p>
        </p:txBody>
      </p:sp>
      <p:sp>
        <p:nvSpPr>
          <p:cNvPr id="59" name="Прямоугольник 58"/>
          <p:cNvSpPr/>
          <p:nvPr/>
        </p:nvSpPr>
        <p:spPr>
          <a:xfrm>
            <a:off x="5796136" y="4653136"/>
            <a:ext cx="3240360" cy="2160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smtClean="0">
                <a:solidFill>
                  <a:schemeClr val="accent3">
                    <a:lumMod val="50000"/>
                  </a:schemeClr>
                </a:solidFill>
              </a:rPr>
              <a:t>доверенные лица кандидатов</a:t>
            </a:r>
            <a:endParaRPr lang="ru-RU" sz="1200" b="1" dirty="0">
              <a:solidFill>
                <a:schemeClr val="accent3">
                  <a:lumMod val="50000"/>
                </a:schemeClr>
              </a:solidFill>
            </a:endParaRPr>
          </a:p>
        </p:txBody>
      </p:sp>
      <p:cxnSp>
        <p:nvCxnSpPr>
          <p:cNvPr id="73" name="Прямая со стрелкой 72"/>
          <p:cNvCxnSpPr>
            <a:stCxn id="45" idx="0"/>
            <a:endCxn id="54" idx="1"/>
          </p:cNvCxnSpPr>
          <p:nvPr/>
        </p:nvCxnSpPr>
        <p:spPr>
          <a:xfrm flipV="1">
            <a:off x="4788024" y="2240871"/>
            <a:ext cx="1008112" cy="90010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endCxn id="59" idx="1"/>
          </p:cNvCxnSpPr>
          <p:nvPr/>
        </p:nvCxnSpPr>
        <p:spPr>
          <a:xfrm>
            <a:off x="4860032" y="4005067"/>
            <a:ext cx="936104" cy="756084"/>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a:endCxn id="55" idx="1"/>
          </p:cNvCxnSpPr>
          <p:nvPr/>
        </p:nvCxnSpPr>
        <p:spPr>
          <a:xfrm flipV="1">
            <a:off x="5076056" y="2852936"/>
            <a:ext cx="720080" cy="288032"/>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a:off x="5436096" y="3429000"/>
            <a:ext cx="360040" cy="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a:stCxn id="44" idx="0"/>
            <a:endCxn id="50" idx="1"/>
          </p:cNvCxnSpPr>
          <p:nvPr/>
        </p:nvCxnSpPr>
        <p:spPr>
          <a:xfrm flipV="1">
            <a:off x="755576" y="2420888"/>
            <a:ext cx="1008112" cy="648072"/>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755576" y="3717032"/>
            <a:ext cx="927720" cy="567680"/>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flipV="1">
            <a:off x="1403648" y="3068960"/>
            <a:ext cx="360040" cy="144016"/>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a:off x="1403648" y="3501008"/>
            <a:ext cx="351656" cy="135632"/>
          </a:xfrm>
          <a:prstGeom prst="straightConnector1">
            <a:avLst/>
          </a:prstGeom>
          <a:ln w="222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5436096" y="3861048"/>
            <a:ext cx="360040" cy="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a:endCxn id="58" idx="1"/>
          </p:cNvCxnSpPr>
          <p:nvPr/>
        </p:nvCxnSpPr>
        <p:spPr>
          <a:xfrm>
            <a:off x="5148064" y="4005067"/>
            <a:ext cx="648072" cy="324036"/>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H="1">
            <a:off x="2771800" y="5589240"/>
            <a:ext cx="576064" cy="288032"/>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p:nvPr/>
        </p:nvCxnSpPr>
        <p:spPr>
          <a:xfrm>
            <a:off x="5724128" y="5589240"/>
            <a:ext cx="567680" cy="279648"/>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0" y="-27384"/>
            <a:ext cx="91074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jpg"/>
          <p:cNvPicPr>
            <a:picLocks noChangeAspect="1"/>
          </p:cNvPicPr>
          <p:nvPr/>
        </p:nvPicPr>
        <p:blipFill>
          <a:blip r:embed="rId2" cstate="print"/>
          <a:stretch>
            <a:fillRect/>
          </a:stretch>
        </p:blipFill>
        <p:spPr>
          <a:xfrm>
            <a:off x="12" y="0"/>
            <a:ext cx="9141291" cy="6381328"/>
          </a:xfrm>
          <a:prstGeom prst="rect">
            <a:avLst/>
          </a:prstGeom>
          <a:ln>
            <a:noFill/>
          </a:ln>
        </p:spPr>
      </p:pic>
      <p:sp>
        <p:nvSpPr>
          <p:cNvPr id="4" name="Прямоугольник 3"/>
          <p:cNvSpPr/>
          <p:nvPr/>
        </p:nvSpPr>
        <p:spPr>
          <a:xfrm>
            <a:off x="899605" y="260648"/>
            <a:ext cx="4211025" cy="400110"/>
          </a:xfrm>
          <a:prstGeom prst="rect">
            <a:avLst/>
          </a:prstGeom>
        </p:spPr>
        <p:txBody>
          <a:bodyPr wrap="none">
            <a:spAutoFit/>
          </a:bodyPr>
          <a:lstStyle/>
          <a:p>
            <a:r>
              <a:rPr lang="ru-RU" sz="2000" b="1" dirty="0" smtClean="0">
                <a:solidFill>
                  <a:schemeClr val="bg1"/>
                </a:solidFill>
              </a:rPr>
              <a:t>ЦЕЛИ НАБЛЮДЕНИЯ ЗА ВЫБОРАМИ</a:t>
            </a:r>
            <a:endParaRPr lang="ru-RU" sz="2000" b="1" dirty="0">
              <a:solidFill>
                <a:schemeClr val="bg1"/>
              </a:solidFill>
            </a:endParaRPr>
          </a:p>
        </p:txBody>
      </p:sp>
      <p:sp>
        <p:nvSpPr>
          <p:cNvPr id="5" name="Прямоугольник 4"/>
          <p:cNvSpPr/>
          <p:nvPr/>
        </p:nvSpPr>
        <p:spPr>
          <a:xfrm>
            <a:off x="1728192" y="1237787"/>
            <a:ext cx="2699792" cy="923330"/>
          </a:xfrm>
          <a:prstGeom prst="rect">
            <a:avLst/>
          </a:prstGeom>
        </p:spPr>
        <p:txBody>
          <a:bodyPr wrap="square">
            <a:spAutoFit/>
          </a:bodyPr>
          <a:lstStyle/>
          <a:p>
            <a:pPr algn="r"/>
            <a:r>
              <a:rPr lang="ru-RU" dirty="0" smtClean="0"/>
              <a:t>Защита</a:t>
            </a:r>
          </a:p>
          <a:p>
            <a:pPr algn="r"/>
            <a:r>
              <a:rPr lang="ru-RU" dirty="0" smtClean="0"/>
              <a:t>избирательных</a:t>
            </a:r>
          </a:p>
          <a:p>
            <a:pPr algn="r"/>
            <a:r>
              <a:rPr lang="ru-RU" dirty="0" smtClean="0"/>
              <a:t>прав граждан</a:t>
            </a:r>
            <a:endParaRPr lang="ru-RU" dirty="0"/>
          </a:p>
        </p:txBody>
      </p:sp>
      <p:sp>
        <p:nvSpPr>
          <p:cNvPr id="6" name="Прямоугольник 5"/>
          <p:cNvSpPr/>
          <p:nvPr/>
        </p:nvSpPr>
        <p:spPr>
          <a:xfrm>
            <a:off x="1728192" y="4886192"/>
            <a:ext cx="2699792" cy="923330"/>
          </a:xfrm>
          <a:prstGeom prst="rect">
            <a:avLst/>
          </a:prstGeom>
        </p:spPr>
        <p:txBody>
          <a:bodyPr wrap="square">
            <a:spAutoFit/>
          </a:bodyPr>
          <a:lstStyle/>
          <a:p>
            <a:pPr algn="r"/>
            <a:r>
              <a:rPr lang="ru-RU" dirty="0" smtClean="0"/>
              <a:t>Предотвращение</a:t>
            </a:r>
          </a:p>
          <a:p>
            <a:pPr algn="r"/>
            <a:r>
              <a:rPr lang="ru-RU" dirty="0" smtClean="0"/>
              <a:t>нарушения процедур</a:t>
            </a:r>
          </a:p>
          <a:p>
            <a:pPr algn="r"/>
            <a:r>
              <a:rPr lang="ru-RU" dirty="0" smtClean="0"/>
              <a:t>проведения выборов</a:t>
            </a:r>
            <a:endParaRPr lang="ru-RU" dirty="0"/>
          </a:p>
        </p:txBody>
      </p:sp>
      <p:sp>
        <p:nvSpPr>
          <p:cNvPr id="7" name="Прямоугольник 6"/>
          <p:cNvSpPr/>
          <p:nvPr/>
        </p:nvSpPr>
        <p:spPr>
          <a:xfrm>
            <a:off x="6084168" y="1220760"/>
            <a:ext cx="2699792" cy="1200329"/>
          </a:xfrm>
          <a:prstGeom prst="rect">
            <a:avLst/>
          </a:prstGeom>
        </p:spPr>
        <p:txBody>
          <a:bodyPr wrap="square">
            <a:spAutoFit/>
          </a:bodyPr>
          <a:lstStyle/>
          <a:p>
            <a:r>
              <a:rPr lang="ru-RU" dirty="0" smtClean="0"/>
              <a:t>Содействие </a:t>
            </a:r>
          </a:p>
          <a:p>
            <a:r>
              <a:rPr lang="ru-RU" dirty="0" smtClean="0"/>
              <a:t>укреплению доверия </a:t>
            </a:r>
          </a:p>
          <a:p>
            <a:r>
              <a:rPr lang="ru-RU" dirty="0" smtClean="0"/>
              <a:t>к избирательной</a:t>
            </a:r>
          </a:p>
          <a:p>
            <a:r>
              <a:rPr lang="ru-RU" dirty="0" smtClean="0"/>
              <a:t>системе</a:t>
            </a:r>
            <a:endParaRPr lang="ru-RU" dirty="0"/>
          </a:p>
        </p:txBody>
      </p:sp>
      <p:sp>
        <p:nvSpPr>
          <p:cNvPr id="8" name="Прямоугольник 7"/>
          <p:cNvSpPr/>
          <p:nvPr/>
        </p:nvSpPr>
        <p:spPr>
          <a:xfrm>
            <a:off x="6084168" y="4869169"/>
            <a:ext cx="2699792" cy="1200329"/>
          </a:xfrm>
          <a:prstGeom prst="rect">
            <a:avLst/>
          </a:prstGeom>
        </p:spPr>
        <p:txBody>
          <a:bodyPr wrap="square">
            <a:spAutoFit/>
          </a:bodyPr>
          <a:lstStyle/>
          <a:p>
            <a:r>
              <a:rPr lang="ru-RU" dirty="0" smtClean="0"/>
              <a:t>Побуждение власти </a:t>
            </a:r>
          </a:p>
          <a:p>
            <a:r>
              <a:rPr lang="ru-RU" dirty="0" smtClean="0"/>
              <a:t>к совершенствованию </a:t>
            </a:r>
          </a:p>
          <a:p>
            <a:r>
              <a:rPr lang="ru-RU" dirty="0" smtClean="0"/>
              <a:t>избирательного </a:t>
            </a:r>
          </a:p>
          <a:p>
            <a:r>
              <a:rPr lang="ru-RU" dirty="0" smtClean="0"/>
              <a:t>законодательства</a:t>
            </a:r>
            <a:endParaRPr lang="ru-RU" dirty="0"/>
          </a:p>
        </p:txBody>
      </p:sp>
      <p:pic>
        <p:nvPicPr>
          <p:cNvPr id="9" name="Рисунок 8" descr="1500x500.jpg"/>
          <p:cNvPicPr>
            <a:picLocks noChangeAspect="1"/>
          </p:cNvPicPr>
          <p:nvPr/>
        </p:nvPicPr>
        <p:blipFill>
          <a:blip r:embed="rId3" cstate="print"/>
          <a:stretch>
            <a:fillRect/>
          </a:stretch>
        </p:blipFill>
        <p:spPr>
          <a:xfrm>
            <a:off x="0" y="0"/>
            <a:ext cx="9144000" cy="764704"/>
          </a:xfrm>
          <a:prstGeom prst="rect">
            <a:avLst/>
          </a:prstGeom>
        </p:spPr>
      </p:pic>
      <p:sp>
        <p:nvSpPr>
          <p:cNvPr id="11" name="Прямоугольник 10"/>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77</a:t>
            </a:r>
            <a:endParaRPr lang="ru-RU" b="1" dirty="0">
              <a:solidFill>
                <a:schemeClr val="bg1"/>
              </a:solidFill>
            </a:endParaRPr>
          </a:p>
        </p:txBody>
      </p:sp>
      <p:sp>
        <p:nvSpPr>
          <p:cNvPr id="12" name="Прямоугольник 11"/>
          <p:cNvSpPr/>
          <p:nvPr/>
        </p:nvSpPr>
        <p:spPr>
          <a:xfrm>
            <a:off x="0" y="692696"/>
            <a:ext cx="9144000"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0" name="TextBox 9"/>
          <p:cNvSpPr txBox="1"/>
          <p:nvPr/>
        </p:nvSpPr>
        <p:spPr>
          <a:xfrm>
            <a:off x="0" y="692696"/>
            <a:ext cx="9144000" cy="400110"/>
          </a:xfrm>
          <a:prstGeom prst="rect">
            <a:avLst/>
          </a:prstGeom>
          <a:noFill/>
        </p:spPr>
        <p:txBody>
          <a:bodyPr wrap="square" rtlCol="0">
            <a:spAutoFit/>
          </a:bodyPr>
          <a:lstStyle/>
          <a:p>
            <a:pPr algn="ctr"/>
            <a:r>
              <a:rPr lang="ru-RU" sz="2000" b="1" dirty="0" smtClean="0">
                <a:solidFill>
                  <a:schemeClr val="accent1">
                    <a:lumMod val="75000"/>
                  </a:schemeClr>
                </a:solidFill>
              </a:rPr>
              <a:t>Цели наблюдения за выборами</a:t>
            </a:r>
            <a:endParaRPr lang="ru-RU" sz="2000" b="1" dirty="0">
              <a:solidFill>
                <a:schemeClr val="accent1">
                  <a:lumMod val="75000"/>
                </a:schemeClr>
              </a:solidFill>
            </a:endParaRPr>
          </a:p>
        </p:txBody>
      </p:sp>
      <p:sp>
        <p:nvSpPr>
          <p:cNvPr id="13" name="Прямоугольник 12"/>
          <p:cNvSpPr/>
          <p:nvPr/>
        </p:nvSpPr>
        <p:spPr>
          <a:xfrm>
            <a:off x="0" y="44624"/>
            <a:ext cx="91074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836712"/>
            <a:ext cx="8712968" cy="5688632"/>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sp>
        <p:nvSpPr>
          <p:cNvPr id="11" name="Прямоугольник 10"/>
          <p:cNvSpPr/>
          <p:nvPr/>
        </p:nvSpPr>
        <p:spPr>
          <a:xfrm>
            <a:off x="323528" y="980728"/>
            <a:ext cx="8712968" cy="1872208"/>
          </a:xfrm>
          <a:prstGeom prst="rect">
            <a:avLst/>
          </a:prstGeom>
          <a:solidFill>
            <a:schemeClr val="accent1">
              <a:lumMod val="20000"/>
              <a:lumOff val="80000"/>
            </a:schemeClr>
          </a:solidFill>
          <a:ln w="28575">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300" u="sng" dirty="0" smtClean="0">
                <a:solidFill>
                  <a:srgbClr val="002060"/>
                </a:solidFill>
              </a:rPr>
              <a:t>Полномочия наблюдателя должны быть удостоверены в направлении</a:t>
            </a:r>
            <a:r>
              <a:rPr lang="ru-RU" sz="1300" dirty="0" smtClean="0">
                <a:solidFill>
                  <a:srgbClr val="002060"/>
                </a:solidFill>
              </a:rPr>
              <a:t> в письменной форме, выданном зарегистрированным кандидатом или его доверенным лицом, избирательным объединением, общественным объединением, инициативной группой по проведению референдума, интересы которых представляет данный наблюдатель. В направлении указываются фамилия, имя и отчество наблюдателя, адрес его места жительства, номер избирательного участка, участка референдума, наименование комиссии, куда наблюдатель направляется, а также делается запись об отсутствии ограничений, предусмотренных пунктом 4 настоящей статьи. Указание каких-либо дополнительных сведений о наблюдателе, а в случае направления наблюдателя кандидатом, его доверенным лицом, инициативной группой по проведению референдума и проставление печати не требуются. Направление действительно при предъявлении паспорта или документа, заменяющего паспорт гражданина. </a:t>
            </a:r>
            <a:r>
              <a:rPr lang="ru-RU" sz="1300" dirty="0" smtClean="0">
                <a:solidFill>
                  <a:schemeClr val="accent6">
                    <a:lumMod val="50000"/>
                  </a:schemeClr>
                </a:solidFill>
              </a:rPr>
              <a:t>(п.7  ст.30  67-ФЗ от 12.06.2002)</a:t>
            </a:r>
            <a:r>
              <a:rPr lang="ru-RU" sz="1300" dirty="0" smtClean="0"/>
              <a:t>; </a:t>
            </a:r>
            <a:endParaRPr lang="ru-RU" sz="1300" dirty="0"/>
          </a:p>
        </p:txBody>
      </p:sp>
      <p:sp>
        <p:nvSpPr>
          <p:cNvPr id="15" name="Прямоугольник 14"/>
          <p:cNvSpPr/>
          <p:nvPr/>
        </p:nvSpPr>
        <p:spPr>
          <a:xfrm>
            <a:off x="323528" y="3068960"/>
            <a:ext cx="8712968" cy="1656184"/>
          </a:xfrm>
          <a:prstGeom prst="rect">
            <a:avLst/>
          </a:prstGeom>
          <a:solidFill>
            <a:schemeClr val="accent1">
              <a:lumMod val="20000"/>
              <a:lumOff val="80000"/>
            </a:schemeClr>
          </a:solidFill>
          <a:ln w="28575">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300" dirty="0" smtClean="0">
                <a:solidFill>
                  <a:srgbClr val="002060"/>
                </a:solidFill>
              </a:rPr>
              <a:t>Политическая партия, иное общественное объединение, зарегистрированный кандидат, инициативная группа по проведению референдума, назначившие наблюдателей в участковые комиссии, </a:t>
            </a:r>
            <a:r>
              <a:rPr lang="ru-RU" sz="1300" u="sng" dirty="0" smtClean="0">
                <a:solidFill>
                  <a:srgbClr val="002060"/>
                </a:solidFill>
              </a:rPr>
              <a:t>не позднее чем за три дня до дня голосования</a:t>
            </a:r>
            <a:r>
              <a:rPr lang="ru-RU" sz="1300" dirty="0" smtClean="0">
                <a:solidFill>
                  <a:srgbClr val="002060"/>
                </a:solidFill>
              </a:rPr>
              <a:t> (досрочного голосования) </a:t>
            </a:r>
            <a:r>
              <a:rPr lang="ru-RU" sz="1300" u="sng" dirty="0" smtClean="0">
                <a:solidFill>
                  <a:srgbClr val="002060"/>
                </a:solidFill>
              </a:rPr>
              <a:t>представляют список назначенных наблюдателей</a:t>
            </a:r>
            <a:r>
              <a:rPr lang="ru-RU" sz="1300" dirty="0" smtClean="0">
                <a:solidFill>
                  <a:srgbClr val="002060"/>
                </a:solidFill>
              </a:rPr>
              <a:t> в соответствующую территориальную </a:t>
            </a:r>
            <a:r>
              <a:rPr lang="ru-RU" sz="1300" u="sng" dirty="0" smtClean="0">
                <a:solidFill>
                  <a:srgbClr val="002060"/>
                </a:solidFill>
              </a:rPr>
              <a:t>комиссию</a:t>
            </a:r>
            <a:r>
              <a:rPr lang="ru-RU" sz="1300" dirty="0" smtClean="0">
                <a:solidFill>
                  <a:srgbClr val="002060"/>
                </a:solidFill>
              </a:rPr>
              <a:t>, а при проведении выборов в органы местного самоуправления, местного референдума - в соответствующую избирательную комиссию муниципального образования или иную предусмотренную законом комиссию, если иное не установлено федеральным законом. В данном списке указываются фамилия, имя и отчество каждого наблюдателя, адрес его места жительства, номер избирательного участка, участка референдума, наименование комиссии, куда наблюдатель направляется. </a:t>
            </a:r>
            <a:r>
              <a:rPr lang="ru-RU" sz="1300" dirty="0" smtClean="0">
                <a:solidFill>
                  <a:schemeClr val="accent6">
                    <a:lumMod val="50000"/>
                  </a:schemeClr>
                </a:solidFill>
              </a:rPr>
              <a:t>(п.7.1  ст.30  67-ФЗ от 12.06.2002)</a:t>
            </a:r>
            <a:r>
              <a:rPr lang="ru-RU" sz="1300" dirty="0" smtClean="0"/>
              <a:t>;</a:t>
            </a:r>
            <a:endParaRPr lang="ru-RU" sz="1300" dirty="0"/>
          </a:p>
        </p:txBody>
      </p:sp>
      <p:sp>
        <p:nvSpPr>
          <p:cNvPr id="17" name="Прямоугольник 16"/>
          <p:cNvSpPr/>
          <p:nvPr/>
        </p:nvSpPr>
        <p:spPr>
          <a:xfrm>
            <a:off x="323528" y="4941168"/>
            <a:ext cx="8712968" cy="1656184"/>
          </a:xfrm>
          <a:prstGeom prst="rect">
            <a:avLst/>
          </a:prstGeom>
          <a:solidFill>
            <a:schemeClr val="accent1">
              <a:lumMod val="20000"/>
              <a:lumOff val="80000"/>
            </a:schemeClr>
          </a:solidFill>
          <a:ln w="28575">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300" u="sng" dirty="0" smtClean="0">
                <a:solidFill>
                  <a:srgbClr val="002060"/>
                </a:solidFill>
              </a:rPr>
              <a:t>Направление должно быть представлено наблюдателем в комиссию, в которую он назначен, в день, предшествующий дню голосования</a:t>
            </a:r>
            <a:r>
              <a:rPr lang="ru-RU" sz="1300" dirty="0" smtClean="0">
                <a:solidFill>
                  <a:srgbClr val="002060"/>
                </a:solidFill>
              </a:rPr>
              <a:t> (досрочного голосования), либо непосредственно в день голосования (досрочного голосования). В участковую комиссию направление может быть представлено только наблюдателем, указанным в списке, предусмотренном пунктом 7.1 настоящей статьи, если иное не установлено федеральным законом. </a:t>
            </a:r>
            <a:r>
              <a:rPr lang="ru-RU" sz="1300" u="sng" dirty="0" smtClean="0">
                <a:solidFill>
                  <a:srgbClr val="002060"/>
                </a:solidFill>
              </a:rPr>
              <a:t>Установление иных</a:t>
            </a:r>
            <a:r>
              <a:rPr lang="ru-RU" sz="1300" dirty="0" smtClean="0">
                <a:solidFill>
                  <a:srgbClr val="002060"/>
                </a:solidFill>
              </a:rPr>
              <a:t>, кроме указанных в настоящем Федеральном законе, </a:t>
            </a:r>
            <a:r>
              <a:rPr lang="ru-RU" sz="1300" u="sng" dirty="0" smtClean="0">
                <a:solidFill>
                  <a:srgbClr val="002060"/>
                </a:solidFill>
              </a:rPr>
              <a:t>ограничений</a:t>
            </a:r>
            <a:r>
              <a:rPr lang="ru-RU" sz="1300" dirty="0" smtClean="0">
                <a:solidFill>
                  <a:srgbClr val="002060"/>
                </a:solidFill>
              </a:rPr>
              <a:t>, касающихся присутствия наблюдателей в помещении для голосования, наблюдения за проведением голосования, подсчетом голосов избирателей, участников референдума, составлением протоколов об итогах голосования, а также выдачи копий этих протоколов, </a:t>
            </a:r>
            <a:r>
              <a:rPr lang="ru-RU" sz="1300" u="sng" dirty="0" smtClean="0">
                <a:solidFill>
                  <a:srgbClr val="002060"/>
                </a:solidFill>
              </a:rPr>
              <a:t>не допускается</a:t>
            </a:r>
            <a:r>
              <a:rPr lang="ru-RU" sz="1300" dirty="0" smtClean="0">
                <a:solidFill>
                  <a:srgbClr val="002060"/>
                </a:solidFill>
              </a:rPr>
              <a:t>. </a:t>
            </a:r>
            <a:r>
              <a:rPr lang="ru-RU" sz="1300" dirty="0" smtClean="0">
                <a:solidFill>
                  <a:schemeClr val="accent6">
                    <a:lumMod val="50000"/>
                  </a:schemeClr>
                </a:solidFill>
              </a:rPr>
              <a:t>(п.8  ст.30  67-ФЗ от 12.06.2002)</a:t>
            </a:r>
            <a:r>
              <a:rPr lang="ru-RU" sz="1300" dirty="0" smtClean="0"/>
              <a:t>.</a:t>
            </a:r>
            <a:endParaRPr lang="ru-RU" sz="1300" dirty="0"/>
          </a:p>
        </p:txBody>
      </p:sp>
      <p:pic>
        <p:nvPicPr>
          <p:cNvPr id="20" name="Рисунок 19" descr="1500x500.jpg"/>
          <p:cNvPicPr>
            <a:picLocks noChangeAspect="1"/>
          </p:cNvPicPr>
          <p:nvPr/>
        </p:nvPicPr>
        <p:blipFill>
          <a:blip r:embed="rId3" cstate="print"/>
          <a:stretch>
            <a:fillRect/>
          </a:stretch>
        </p:blipFill>
        <p:spPr>
          <a:xfrm>
            <a:off x="0" y="0"/>
            <a:ext cx="9144000" cy="620688"/>
          </a:xfrm>
          <a:prstGeom prst="rect">
            <a:avLst/>
          </a:prstGeom>
        </p:spPr>
      </p:pic>
      <p:sp>
        <p:nvSpPr>
          <p:cNvPr id="22" name="Прямоугольник 21"/>
          <p:cNvSpPr/>
          <p:nvPr/>
        </p:nvSpPr>
        <p:spPr>
          <a:xfrm>
            <a:off x="2915816" y="620688"/>
            <a:ext cx="3290388" cy="400110"/>
          </a:xfrm>
          <a:prstGeom prst="rect">
            <a:avLst/>
          </a:prstGeom>
        </p:spPr>
        <p:txBody>
          <a:bodyPr wrap="none">
            <a:spAutoFit/>
          </a:bodyPr>
          <a:lstStyle/>
          <a:p>
            <a:pPr algn="ctr"/>
            <a:r>
              <a:rPr lang="ru-RU" sz="2000" b="1" dirty="0" smtClean="0">
                <a:solidFill>
                  <a:schemeClr val="accent1">
                    <a:lumMod val="75000"/>
                  </a:schemeClr>
                </a:solidFill>
              </a:rPr>
              <a:t>Полномочия наблюдателей</a:t>
            </a:r>
            <a:endParaRPr lang="ru-RU" sz="2000" b="1" dirty="0">
              <a:solidFill>
                <a:schemeClr val="accent1">
                  <a:lumMod val="75000"/>
                </a:schemeClr>
              </a:solidFill>
            </a:endParaRPr>
          </a:p>
        </p:txBody>
      </p:sp>
      <p:sp>
        <p:nvSpPr>
          <p:cNvPr id="26" name="Овал 25"/>
          <p:cNvSpPr/>
          <p:nvPr/>
        </p:nvSpPr>
        <p:spPr>
          <a:xfrm>
            <a:off x="107504" y="1844824"/>
            <a:ext cx="144016" cy="144016"/>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107504" y="3717032"/>
            <a:ext cx="144016" cy="144016"/>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107504" y="5661248"/>
            <a:ext cx="144016" cy="144016"/>
          </a:xfrm>
          <a:prstGeom prst="ellipse">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78</a:t>
            </a:r>
            <a:endParaRPr lang="ru-RU" b="1" dirty="0">
              <a:solidFill>
                <a:schemeClr val="bg1"/>
              </a:solidFill>
            </a:endParaRPr>
          </a:p>
        </p:txBody>
      </p:sp>
      <p:sp>
        <p:nvSpPr>
          <p:cNvPr id="12" name="Прямоугольник 11"/>
          <p:cNvSpPr/>
          <p:nvPr/>
        </p:nvSpPr>
        <p:spPr>
          <a:xfrm>
            <a:off x="0" y="-27384"/>
            <a:ext cx="91074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82" descr="shutterstock_171712103.jpg"/>
          <p:cNvPicPr>
            <a:picLocks noChangeAspect="1"/>
          </p:cNvPicPr>
          <p:nvPr/>
        </p:nvPicPr>
        <p:blipFill>
          <a:blip r:embed="rId2" cstate="print"/>
          <a:stretch>
            <a:fillRect/>
          </a:stretch>
        </p:blipFill>
        <p:spPr>
          <a:xfrm>
            <a:off x="144016" y="620688"/>
            <a:ext cx="1043608" cy="1043608"/>
          </a:xfrm>
          <a:prstGeom prst="rect">
            <a:avLst/>
          </a:prstGeom>
        </p:spPr>
      </p:pic>
      <p:pic>
        <p:nvPicPr>
          <p:cNvPr id="8" name="Рисунок 7" descr="1500x500.jpg"/>
          <p:cNvPicPr>
            <a:picLocks noChangeAspect="1"/>
          </p:cNvPicPr>
          <p:nvPr/>
        </p:nvPicPr>
        <p:blipFill>
          <a:blip r:embed="rId3"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1.2. Принципы избирательного права</a:t>
            </a:r>
            <a:endParaRPr lang="ru-RU" sz="3200" b="1" dirty="0">
              <a:effectLst>
                <a:outerShdw blurRad="38100" dist="38100" dir="2700000" algn="tl">
                  <a:srgbClr val="000000">
                    <a:alpha val="43137"/>
                  </a:srgbClr>
                </a:outerShdw>
              </a:effectLst>
            </a:endParaRPr>
          </a:p>
        </p:txBody>
      </p:sp>
      <p:sp>
        <p:nvSpPr>
          <p:cNvPr id="5" name="Прямоугольник 4"/>
          <p:cNvSpPr/>
          <p:nvPr/>
        </p:nvSpPr>
        <p:spPr>
          <a:xfrm>
            <a:off x="1043608" y="836712"/>
            <a:ext cx="8028384" cy="5760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100" dirty="0" smtClean="0">
                <a:solidFill>
                  <a:srgbClr val="FF5050"/>
                </a:solidFill>
                <a:effectLst>
                  <a:outerShdw blurRad="38100" dist="38100" dir="2700000" algn="tl">
                    <a:srgbClr val="000000">
                      <a:alpha val="43137"/>
                    </a:srgbClr>
                  </a:outerShdw>
                </a:effectLst>
              </a:rPr>
              <a:t>Принципы избирательного права – его основополагающие начала.</a:t>
            </a:r>
            <a:endParaRPr lang="ru-RU" sz="2100" dirty="0">
              <a:solidFill>
                <a:srgbClr val="FF5050"/>
              </a:solidFill>
              <a:effectLst>
                <a:outerShdw blurRad="38100" dist="38100" dir="2700000" algn="tl">
                  <a:srgbClr val="000000">
                    <a:alpha val="43137"/>
                  </a:srgbClr>
                </a:outerShdw>
              </a:effectLst>
            </a:endParaRPr>
          </a:p>
        </p:txBody>
      </p:sp>
      <p:sp>
        <p:nvSpPr>
          <p:cNvPr id="6" name="Прямоугольник 5"/>
          <p:cNvSpPr/>
          <p:nvPr/>
        </p:nvSpPr>
        <p:spPr>
          <a:xfrm>
            <a:off x="395536" y="1628800"/>
            <a:ext cx="2088232" cy="115212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solidFill>
                  <a:srgbClr val="002060"/>
                </a:solidFill>
              </a:rPr>
              <a:t>Основные (конституционные)</a:t>
            </a:r>
            <a:endParaRPr lang="ru-RU" dirty="0">
              <a:solidFill>
                <a:srgbClr val="002060"/>
              </a:solidFill>
            </a:endParaRPr>
          </a:p>
        </p:txBody>
      </p:sp>
      <p:sp>
        <p:nvSpPr>
          <p:cNvPr id="7" name="Прямоугольник 6"/>
          <p:cNvSpPr/>
          <p:nvPr/>
        </p:nvSpPr>
        <p:spPr>
          <a:xfrm>
            <a:off x="4427984" y="1556792"/>
            <a:ext cx="3024336" cy="216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solidFill>
                  <a:srgbClr val="002060"/>
                </a:solidFill>
              </a:rPr>
              <a:t>всеобщее</a:t>
            </a:r>
            <a:endParaRPr lang="ru-RU" sz="1400" dirty="0">
              <a:solidFill>
                <a:srgbClr val="002060"/>
              </a:solidFill>
            </a:endParaRPr>
          </a:p>
        </p:txBody>
      </p:sp>
      <p:sp>
        <p:nvSpPr>
          <p:cNvPr id="9" name="Прямоугольник 8"/>
          <p:cNvSpPr/>
          <p:nvPr/>
        </p:nvSpPr>
        <p:spPr>
          <a:xfrm>
            <a:off x="4427984" y="1916832"/>
            <a:ext cx="3024336" cy="216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solidFill>
                  <a:srgbClr val="002060"/>
                </a:solidFill>
              </a:rPr>
              <a:t>равное</a:t>
            </a:r>
            <a:endParaRPr lang="ru-RU" sz="1400" dirty="0">
              <a:solidFill>
                <a:srgbClr val="002060"/>
              </a:solidFill>
            </a:endParaRPr>
          </a:p>
        </p:txBody>
      </p:sp>
      <p:sp>
        <p:nvSpPr>
          <p:cNvPr id="10" name="Прямоугольник 9"/>
          <p:cNvSpPr/>
          <p:nvPr/>
        </p:nvSpPr>
        <p:spPr>
          <a:xfrm>
            <a:off x="4427984" y="2276872"/>
            <a:ext cx="3024336" cy="216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solidFill>
                  <a:srgbClr val="002060"/>
                </a:solidFill>
              </a:rPr>
              <a:t>прямое</a:t>
            </a:r>
            <a:endParaRPr lang="ru-RU" sz="1400" dirty="0">
              <a:solidFill>
                <a:srgbClr val="002060"/>
              </a:solidFill>
            </a:endParaRPr>
          </a:p>
        </p:txBody>
      </p:sp>
      <p:sp>
        <p:nvSpPr>
          <p:cNvPr id="11" name="Прямоугольник 10"/>
          <p:cNvSpPr/>
          <p:nvPr/>
        </p:nvSpPr>
        <p:spPr>
          <a:xfrm>
            <a:off x="4427984" y="2636912"/>
            <a:ext cx="3024336" cy="216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solidFill>
                  <a:srgbClr val="002060"/>
                </a:solidFill>
              </a:rPr>
              <a:t>при тайном голосовании</a:t>
            </a:r>
            <a:endParaRPr lang="ru-RU" sz="1400" dirty="0">
              <a:solidFill>
                <a:srgbClr val="002060"/>
              </a:solidFill>
            </a:endParaRPr>
          </a:p>
        </p:txBody>
      </p:sp>
      <p:cxnSp>
        <p:nvCxnSpPr>
          <p:cNvPr id="13" name="Прямая со стрелкой 12"/>
          <p:cNvCxnSpPr>
            <a:endCxn id="7" idx="1"/>
          </p:cNvCxnSpPr>
          <p:nvPr/>
        </p:nvCxnSpPr>
        <p:spPr>
          <a:xfrm flipV="1">
            <a:off x="2483768" y="1664804"/>
            <a:ext cx="1944216" cy="252028"/>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9" idx="1"/>
          </p:cNvCxnSpPr>
          <p:nvPr/>
        </p:nvCxnSpPr>
        <p:spPr>
          <a:xfrm flipV="1">
            <a:off x="2483768" y="2024844"/>
            <a:ext cx="1944216" cy="3600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10" idx="1"/>
          </p:cNvCxnSpPr>
          <p:nvPr/>
        </p:nvCxnSpPr>
        <p:spPr>
          <a:xfrm>
            <a:off x="2483768" y="2348880"/>
            <a:ext cx="1944216" cy="3600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11" idx="1"/>
          </p:cNvCxnSpPr>
          <p:nvPr/>
        </p:nvCxnSpPr>
        <p:spPr>
          <a:xfrm>
            <a:off x="2483768" y="2492896"/>
            <a:ext cx="1944216" cy="252028"/>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a:hlinkClick r:id="rId4" action="ppaction://hlinkpres?slideindex=1&amp;slidetitle="/>
          </p:cNvPr>
          <p:cNvSpPr/>
          <p:nvPr/>
        </p:nvSpPr>
        <p:spPr>
          <a:xfrm>
            <a:off x="395536" y="4437112"/>
            <a:ext cx="1584176" cy="115212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solidFill>
                  <a:srgbClr val="002060"/>
                </a:solidFill>
              </a:rPr>
              <a:t>Легальные</a:t>
            </a:r>
            <a:endParaRPr lang="ru-RU" dirty="0">
              <a:solidFill>
                <a:srgbClr val="002060"/>
              </a:solidFill>
            </a:endParaRPr>
          </a:p>
        </p:txBody>
      </p:sp>
      <p:sp>
        <p:nvSpPr>
          <p:cNvPr id="46" name="Прямоугольник 45"/>
          <p:cNvSpPr/>
          <p:nvPr/>
        </p:nvSpPr>
        <p:spPr>
          <a:xfrm>
            <a:off x="3419872" y="3212976"/>
            <a:ext cx="5040560" cy="2160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свободное и добровольное участие в выборах</a:t>
            </a:r>
            <a:endParaRPr lang="ru-RU" sz="1400" dirty="0">
              <a:solidFill>
                <a:srgbClr val="002060"/>
              </a:solidFill>
            </a:endParaRPr>
          </a:p>
        </p:txBody>
      </p:sp>
      <p:sp>
        <p:nvSpPr>
          <p:cNvPr id="47" name="Прямоугольник 46"/>
          <p:cNvSpPr/>
          <p:nvPr/>
        </p:nvSpPr>
        <p:spPr>
          <a:xfrm>
            <a:off x="3419872" y="3573016"/>
            <a:ext cx="5040560" cy="64807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наличие у граждан, проживающих за пределами её территории всей полноты избирательных прав при проведении выборов в федеральные органы государственной власти </a:t>
            </a:r>
            <a:endParaRPr lang="ru-RU" sz="1400" dirty="0">
              <a:solidFill>
                <a:srgbClr val="002060"/>
              </a:solidFill>
            </a:endParaRPr>
          </a:p>
        </p:txBody>
      </p:sp>
      <p:sp>
        <p:nvSpPr>
          <p:cNvPr id="61" name="Прямоугольник 60"/>
          <p:cNvSpPr/>
          <p:nvPr/>
        </p:nvSpPr>
        <p:spPr>
          <a:xfrm>
            <a:off x="3419872" y="4365104"/>
            <a:ext cx="5040560"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проведение выборов избирательными комиссиями как самостоятельными органами публичной власти</a:t>
            </a:r>
            <a:endParaRPr lang="ru-RU" sz="1400" dirty="0">
              <a:solidFill>
                <a:srgbClr val="002060"/>
              </a:solidFill>
            </a:endParaRPr>
          </a:p>
        </p:txBody>
      </p:sp>
      <p:sp>
        <p:nvSpPr>
          <p:cNvPr id="62" name="Прямоугольник 61"/>
          <p:cNvSpPr/>
          <p:nvPr/>
        </p:nvSpPr>
        <p:spPr>
          <a:xfrm>
            <a:off x="3419872" y="4941168"/>
            <a:ext cx="5040560"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открытость и гласность деятельности комиссий при подготовке и проведении выборов</a:t>
            </a:r>
            <a:endParaRPr lang="ru-RU" sz="1400" dirty="0">
              <a:solidFill>
                <a:srgbClr val="002060"/>
              </a:solidFill>
            </a:endParaRPr>
          </a:p>
        </p:txBody>
      </p:sp>
      <p:sp>
        <p:nvSpPr>
          <p:cNvPr id="63" name="Прямоугольник 62"/>
          <p:cNvSpPr/>
          <p:nvPr/>
        </p:nvSpPr>
        <p:spPr>
          <a:xfrm>
            <a:off x="3419872" y="5517232"/>
            <a:ext cx="5040560" cy="64807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запрет участия иностранных граждан и организаций (за исключением определённых законом случаев) в осуществлении деятельности по вмешательству в выборы</a:t>
            </a:r>
            <a:endParaRPr lang="ru-RU" sz="1400" dirty="0">
              <a:solidFill>
                <a:srgbClr val="002060"/>
              </a:solidFill>
            </a:endParaRPr>
          </a:p>
        </p:txBody>
      </p:sp>
      <p:sp>
        <p:nvSpPr>
          <p:cNvPr id="64" name="Прямоугольник 63"/>
          <p:cNvSpPr/>
          <p:nvPr/>
        </p:nvSpPr>
        <p:spPr>
          <a:xfrm>
            <a:off x="3419872" y="6309320"/>
            <a:ext cx="5040560" cy="3600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solidFill>
                  <a:srgbClr val="002060"/>
                </a:solidFill>
              </a:rPr>
              <a:t>обязательность и периодичность выборов</a:t>
            </a:r>
            <a:endParaRPr lang="ru-RU" sz="1400" dirty="0">
              <a:solidFill>
                <a:srgbClr val="002060"/>
              </a:solidFill>
            </a:endParaRPr>
          </a:p>
        </p:txBody>
      </p:sp>
      <p:cxnSp>
        <p:nvCxnSpPr>
          <p:cNvPr id="65" name="Прямая со стрелкой 64"/>
          <p:cNvCxnSpPr>
            <a:endCxn id="46" idx="1"/>
          </p:cNvCxnSpPr>
          <p:nvPr/>
        </p:nvCxnSpPr>
        <p:spPr>
          <a:xfrm flipV="1">
            <a:off x="1979712" y="3320988"/>
            <a:ext cx="1440160" cy="126014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a:t>
            </a:r>
            <a:endParaRPr lang="ru-RU" b="1" dirty="0">
              <a:solidFill>
                <a:schemeClr val="bg1"/>
              </a:solidFill>
            </a:endParaRPr>
          </a:p>
        </p:txBody>
      </p:sp>
      <p:cxnSp>
        <p:nvCxnSpPr>
          <p:cNvPr id="70" name="Прямая со стрелкой 69"/>
          <p:cNvCxnSpPr>
            <a:endCxn id="47" idx="1"/>
          </p:cNvCxnSpPr>
          <p:nvPr/>
        </p:nvCxnSpPr>
        <p:spPr>
          <a:xfrm flipV="1">
            <a:off x="1979712" y="3897052"/>
            <a:ext cx="1440160" cy="756084"/>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a:endCxn id="61" idx="1"/>
          </p:cNvCxnSpPr>
          <p:nvPr/>
        </p:nvCxnSpPr>
        <p:spPr>
          <a:xfrm flipV="1">
            <a:off x="1979712" y="4581128"/>
            <a:ext cx="1440160" cy="288032"/>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62" idx="1"/>
          </p:cNvCxnSpPr>
          <p:nvPr/>
        </p:nvCxnSpPr>
        <p:spPr>
          <a:xfrm>
            <a:off x="1979712" y="5157192"/>
            <a:ext cx="1440160"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a:endCxn id="63" idx="1"/>
          </p:cNvCxnSpPr>
          <p:nvPr/>
        </p:nvCxnSpPr>
        <p:spPr>
          <a:xfrm>
            <a:off x="1979712" y="5373216"/>
            <a:ext cx="1440160" cy="468052"/>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endCxn id="64" idx="1"/>
          </p:cNvCxnSpPr>
          <p:nvPr/>
        </p:nvCxnSpPr>
        <p:spPr>
          <a:xfrm>
            <a:off x="1979712" y="5445224"/>
            <a:ext cx="1440160" cy="1044116"/>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1365" y="-171400"/>
            <a:ext cx="9141291" cy="7029400"/>
          </a:xfrm>
          <a:prstGeom prst="rect">
            <a:avLst/>
          </a:prstGeom>
        </p:spPr>
      </p:pic>
      <p:sp>
        <p:nvSpPr>
          <p:cNvPr id="5" name="Прямоугольник 4"/>
          <p:cNvSpPr/>
          <p:nvPr/>
        </p:nvSpPr>
        <p:spPr>
          <a:xfrm>
            <a:off x="323528" y="2132856"/>
            <a:ext cx="4320480" cy="3600393"/>
          </a:xfrm>
          <a:prstGeom prst="rect">
            <a:avLst/>
          </a:prstGeom>
        </p:spPr>
        <p:txBody>
          <a:bodyPr wrap="square">
            <a:noAutofit/>
          </a:bodyPr>
          <a:lstStyle/>
          <a:p>
            <a:pPr algn="ctr"/>
            <a:r>
              <a:rPr lang="ru-RU" sz="1600" b="1" dirty="0" smtClean="0">
                <a:solidFill>
                  <a:schemeClr val="accent1">
                    <a:lumMod val="75000"/>
                  </a:schemeClr>
                </a:solidFill>
              </a:rPr>
              <a:t>Политическая беспристрастность</a:t>
            </a:r>
          </a:p>
          <a:p>
            <a:pPr algn="ctr"/>
            <a:r>
              <a:rPr lang="ru-RU" sz="1600" dirty="0" smtClean="0"/>
              <a:t>Миссия наблюдателя – служить обществу</a:t>
            </a:r>
          </a:p>
          <a:p>
            <a:pPr algn="ctr"/>
            <a:endParaRPr lang="ru-RU" sz="1600" dirty="0" smtClean="0"/>
          </a:p>
          <a:p>
            <a:pPr algn="ctr"/>
            <a:r>
              <a:rPr lang="ru-RU" sz="1600" b="1" dirty="0" smtClean="0">
                <a:solidFill>
                  <a:schemeClr val="accent1">
                    <a:lumMod val="75000"/>
                  </a:schemeClr>
                </a:solidFill>
              </a:rPr>
              <a:t>Независимость</a:t>
            </a:r>
          </a:p>
          <a:p>
            <a:pPr algn="ctr"/>
            <a:r>
              <a:rPr lang="ru-RU" sz="1600" dirty="0" smtClean="0"/>
              <a:t>Наблюдатель независим от органов </a:t>
            </a:r>
          </a:p>
          <a:p>
            <a:pPr algn="ctr"/>
            <a:r>
              <a:rPr lang="ru-RU" sz="1600" dirty="0" smtClean="0"/>
              <a:t>власти и местного самоуправления</a:t>
            </a:r>
          </a:p>
          <a:p>
            <a:pPr algn="ctr"/>
            <a:endParaRPr lang="ru-RU" sz="1600" dirty="0" smtClean="0"/>
          </a:p>
          <a:p>
            <a:pPr algn="ctr"/>
            <a:r>
              <a:rPr lang="ru-RU" sz="1600" b="1" dirty="0" smtClean="0">
                <a:solidFill>
                  <a:schemeClr val="accent1">
                    <a:lumMod val="75000"/>
                  </a:schemeClr>
                </a:solidFill>
              </a:rPr>
              <a:t>Объективность и достоверность</a:t>
            </a:r>
          </a:p>
          <a:p>
            <a:pPr algn="ctr"/>
            <a:r>
              <a:rPr lang="ru-RU" sz="1600" dirty="0" smtClean="0"/>
              <a:t>Наблюдатель обязан проверять факты </a:t>
            </a:r>
          </a:p>
          <a:p>
            <a:pPr algn="ctr"/>
            <a:r>
              <a:rPr lang="ru-RU" sz="1600" dirty="0" smtClean="0"/>
              <a:t>и предоставлять достоверную информацию</a:t>
            </a:r>
          </a:p>
          <a:p>
            <a:pPr algn="ctr"/>
            <a:endParaRPr lang="ru-RU" sz="1600" dirty="0" smtClean="0"/>
          </a:p>
          <a:p>
            <a:pPr algn="ctr"/>
            <a:r>
              <a:rPr lang="ru-RU" sz="1600" b="1" dirty="0" err="1" smtClean="0">
                <a:solidFill>
                  <a:schemeClr val="accent1">
                    <a:lumMod val="75000"/>
                  </a:schemeClr>
                </a:solidFill>
              </a:rPr>
              <a:t>Невоспрепятствование</a:t>
            </a:r>
            <a:endParaRPr lang="ru-RU" sz="1600" b="1" dirty="0" smtClean="0">
              <a:solidFill>
                <a:schemeClr val="accent1">
                  <a:lumMod val="75000"/>
                </a:schemeClr>
              </a:solidFill>
            </a:endParaRPr>
          </a:p>
          <a:p>
            <a:pPr algn="ctr"/>
            <a:r>
              <a:rPr lang="ru-RU" sz="1600" b="1" dirty="0" smtClean="0">
                <a:solidFill>
                  <a:schemeClr val="accent1">
                    <a:lumMod val="75000"/>
                  </a:schemeClr>
                </a:solidFill>
              </a:rPr>
              <a:t>процессу выборов</a:t>
            </a:r>
          </a:p>
          <a:p>
            <a:pPr algn="ctr"/>
            <a:r>
              <a:rPr lang="ru-RU" sz="1600" dirty="0" smtClean="0"/>
              <a:t>Наблюдатель не должен чинить</a:t>
            </a:r>
          </a:p>
          <a:p>
            <a:pPr algn="ctr"/>
            <a:r>
              <a:rPr lang="ru-RU" sz="1600" dirty="0" smtClean="0"/>
              <a:t>препятствий процессу выборов</a:t>
            </a:r>
          </a:p>
          <a:p>
            <a:pPr algn="ctr"/>
            <a:r>
              <a:rPr lang="ru-RU" sz="1600" dirty="0" smtClean="0"/>
              <a:t>ни на одном из их этапов</a:t>
            </a:r>
            <a:endParaRPr lang="ru-RU" sz="1600" dirty="0"/>
          </a:p>
        </p:txBody>
      </p:sp>
      <p:pic>
        <p:nvPicPr>
          <p:cNvPr id="6" name="Рисунок 5" descr="1500x500.jpg"/>
          <p:cNvPicPr>
            <a:picLocks noChangeAspect="1"/>
          </p:cNvPicPr>
          <p:nvPr/>
        </p:nvPicPr>
        <p:blipFill>
          <a:blip r:embed="rId3" cstate="print"/>
          <a:stretch>
            <a:fillRect/>
          </a:stretch>
        </p:blipFill>
        <p:spPr>
          <a:xfrm>
            <a:off x="0" y="-99392"/>
            <a:ext cx="9144000" cy="648072"/>
          </a:xfrm>
          <a:prstGeom prst="rect">
            <a:avLst/>
          </a:prstGeom>
        </p:spPr>
      </p:pic>
      <p:sp>
        <p:nvSpPr>
          <p:cNvPr id="7" name="Прямоугольник 6"/>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79</a:t>
            </a:r>
            <a:endParaRPr lang="ru-RU" b="1" dirty="0">
              <a:solidFill>
                <a:schemeClr val="bg1"/>
              </a:solidFill>
            </a:endParaRPr>
          </a:p>
        </p:txBody>
      </p:sp>
      <p:sp>
        <p:nvSpPr>
          <p:cNvPr id="8" name="Прямоугольник 7"/>
          <p:cNvSpPr/>
          <p:nvPr/>
        </p:nvSpPr>
        <p:spPr>
          <a:xfrm>
            <a:off x="0" y="548680"/>
            <a:ext cx="914400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4" name="Прямоугольник 3"/>
          <p:cNvSpPr/>
          <p:nvPr/>
        </p:nvSpPr>
        <p:spPr>
          <a:xfrm>
            <a:off x="0" y="836712"/>
            <a:ext cx="4860032" cy="954107"/>
          </a:xfrm>
          <a:prstGeom prst="rect">
            <a:avLst/>
          </a:prstGeom>
        </p:spPr>
        <p:txBody>
          <a:bodyPr wrap="square">
            <a:spAutoFit/>
          </a:bodyPr>
          <a:lstStyle/>
          <a:p>
            <a:pPr algn="ctr"/>
            <a:r>
              <a:rPr lang="ru-RU" sz="2800" b="1" dirty="0" smtClean="0">
                <a:solidFill>
                  <a:schemeClr val="accent1">
                    <a:lumMod val="75000"/>
                  </a:schemeClr>
                </a:solidFill>
              </a:rPr>
              <a:t>Основные принципы наблюдения за выборами</a:t>
            </a:r>
            <a:endParaRPr lang="ru-RU" sz="2800" b="1" dirty="0">
              <a:solidFill>
                <a:schemeClr val="accent1">
                  <a:lumMod val="75000"/>
                </a:schemeClr>
              </a:solidFill>
            </a:endParaRPr>
          </a:p>
        </p:txBody>
      </p:sp>
      <p:sp>
        <p:nvSpPr>
          <p:cNvPr id="9" name="Прямоугольник 8"/>
          <p:cNvSpPr/>
          <p:nvPr/>
        </p:nvSpPr>
        <p:spPr>
          <a:xfrm>
            <a:off x="179512" y="-99392"/>
            <a:ext cx="87849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1196752"/>
            <a:ext cx="8568952" cy="5328592"/>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24" name="Прямоугольник 23"/>
          <p:cNvSpPr/>
          <p:nvPr/>
        </p:nvSpPr>
        <p:spPr>
          <a:xfrm>
            <a:off x="107504" y="1556792"/>
            <a:ext cx="8928992" cy="5040560"/>
          </a:xfrm>
          <a:prstGeom prst="rect">
            <a:avLst/>
          </a:prstGeom>
          <a:solidFill>
            <a:srgbClr val="CCFFCC"/>
          </a:solidFill>
          <a:ln w="28575">
            <a:solidFill>
              <a:srgbClr val="00CC66"/>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200" b="1" dirty="0" smtClean="0"/>
              <a:t>а)</a:t>
            </a:r>
            <a:r>
              <a:rPr lang="ru-RU" sz="1200" dirty="0" smtClean="0"/>
              <a:t> знакомиться со списками избирателей, участников референдума, реестром выдачи открепительных удостоверений, находящимися в комиссии открепительными удостоверениями, реестром заявлений (обращений) о голосовании вне помещения для голосования;</a:t>
            </a:r>
          </a:p>
          <a:p>
            <a:pPr algn="just"/>
            <a:r>
              <a:rPr lang="ru-RU" sz="1200" b="1" dirty="0" smtClean="0"/>
              <a:t>б)</a:t>
            </a:r>
            <a:r>
              <a:rPr lang="ru-RU" sz="1200" dirty="0" smtClean="0"/>
              <a:t> находиться в помещении для голосования соответствующего избирательного участка, участка референдума в день голосования, а также в дни досрочного голосования в любое время в период, указанный в </a:t>
            </a:r>
            <a:r>
              <a:rPr lang="ru-RU" sz="1200" dirty="0" smtClean="0">
                <a:hlinkClick r:id="rId4"/>
              </a:rPr>
              <a:t>пункте 3</a:t>
            </a:r>
            <a:r>
              <a:rPr lang="ru-RU" sz="1200" dirty="0" smtClean="0"/>
              <a:t> настоящей статьи;</a:t>
            </a:r>
          </a:p>
          <a:p>
            <a:pPr algn="just"/>
            <a:r>
              <a:rPr lang="ru-RU" sz="1200" b="1" dirty="0" smtClean="0"/>
              <a:t>б.1) </a:t>
            </a:r>
            <a:r>
              <a:rPr lang="ru-RU" sz="1200" dirty="0" smtClean="0"/>
              <a:t>наблюдать за выдачей бюллетеней избирателям, участникам референдума;</a:t>
            </a:r>
          </a:p>
          <a:p>
            <a:pPr algn="just"/>
            <a:r>
              <a:rPr lang="ru-RU" sz="1200" b="1" dirty="0" smtClean="0"/>
              <a:t>в)</a:t>
            </a:r>
            <a:r>
              <a:rPr lang="ru-RU" sz="1200" dirty="0" smtClean="0"/>
              <a:t> присутствовать при голосовании избирателей, участников референдума вне помещения для голосования;</a:t>
            </a:r>
          </a:p>
          <a:p>
            <a:pPr algn="just"/>
            <a:r>
              <a:rPr lang="ru-RU" sz="1200" b="1" dirty="0" smtClean="0"/>
              <a:t>г)</a:t>
            </a:r>
            <a:r>
              <a:rPr lang="ru-RU" sz="1200" dirty="0" smtClean="0"/>
              <a:t> наблюдать за подсчетом числа граждан, внесенных в списки избирателей, участников референдума, бюллетеней, выданных избирателям, участникам референдума, погашенных бюллетеней; наблюдать за подсчетом голосов избирателей, участников референдума на избирательном участке, участке референдума на расстоянии и в условиях, обеспечивающих им обозримость содержащихся в бюллетенях отметок избирателей, участников референдума; знакомиться с любым заполненным или незаполненным бюллетенем при подсчете голосов избирателей, участников референдума; наблюдать за составлением комиссией протокола об итогах голосования и иных документов в период, указанный в </a:t>
            </a:r>
            <a:r>
              <a:rPr lang="ru-RU" sz="1200" dirty="0" smtClean="0">
                <a:hlinkClick r:id="rId4"/>
              </a:rPr>
              <a:t>пункте 3</a:t>
            </a:r>
            <a:r>
              <a:rPr lang="ru-RU" sz="1200" dirty="0" smtClean="0"/>
              <a:t> настоящей статьи;</a:t>
            </a:r>
          </a:p>
          <a:p>
            <a:pPr algn="just"/>
            <a:r>
              <a:rPr lang="ru-RU" sz="1200" b="1" dirty="0" smtClean="0"/>
              <a:t>д) </a:t>
            </a:r>
            <a:r>
              <a:rPr lang="ru-RU" sz="1200" dirty="0" smtClean="0"/>
              <a:t>обращаться к председателю участковой комиссии, а в случае его отсутствия к лицу, его замещающему, с предложениями и замечаниями по вопросам организации голосования;</a:t>
            </a:r>
          </a:p>
          <a:p>
            <a:pPr algn="just"/>
            <a:r>
              <a:rPr lang="ru-RU" sz="1200" b="1" dirty="0" smtClean="0"/>
              <a:t>е) </a:t>
            </a:r>
            <a:r>
              <a:rPr lang="ru-RU" sz="1200" dirty="0" smtClean="0"/>
              <a:t>знакомиться с протоколами соответствующей комиссии, нижестоящих комиссий об итогах голосования, о результатах выборов, референдума и приложенными к ним документами, получать от соответствующей комиссии заверенные копии указанных протоколов;</a:t>
            </a:r>
          </a:p>
          <a:p>
            <a:pPr algn="just"/>
            <a:r>
              <a:rPr lang="ru-RU" sz="1200" b="1" dirty="0" smtClean="0"/>
              <a:t>ж)</a:t>
            </a:r>
            <a:r>
              <a:rPr lang="ru-RU" sz="1200" dirty="0" smtClean="0"/>
              <a:t> носить нагрудный знак с обозначением своего статуса и указанием своих фамилии, имени и отчества, а также фамилии, имени и отчества зарегистрированного кандидата или наименования избирательного объединения, общественного объединения, направивших наблюдателя в комиссию. Законом может быть предусмотрено, что форма нагрудного знака устанавливается комиссией, организующей выборы, референдум;</a:t>
            </a:r>
          </a:p>
          <a:p>
            <a:pPr algn="just"/>
            <a:r>
              <a:rPr lang="ru-RU" sz="1200" b="1" dirty="0" smtClean="0"/>
              <a:t>з)</a:t>
            </a:r>
            <a:r>
              <a:rPr lang="ru-RU" sz="1200" dirty="0" smtClean="0"/>
              <a:t> обжаловать в порядке, установленном </a:t>
            </a:r>
            <a:r>
              <a:rPr lang="ru-RU" sz="1200" dirty="0" smtClean="0">
                <a:hlinkClick r:id="rId5"/>
              </a:rPr>
              <a:t>статьей 75</a:t>
            </a:r>
            <a:r>
              <a:rPr lang="ru-RU" sz="1200" dirty="0" smtClean="0"/>
              <a:t> настоящего Федерального закона, действия (бездействие) комиссии в вышестоящую комиссию, избирательную комиссию субъекта РФ, ЦИК  России или в суд;</a:t>
            </a:r>
          </a:p>
          <a:p>
            <a:pPr algn="just"/>
            <a:r>
              <a:rPr lang="ru-RU" sz="1200" b="1" dirty="0" smtClean="0"/>
              <a:t>и)</a:t>
            </a:r>
            <a:r>
              <a:rPr lang="ru-RU" sz="1200" dirty="0" smtClean="0"/>
              <a:t> присутствовать при повторном подсчете голосов избирателей, участников референдума в соответствующих комиссиях;</a:t>
            </a:r>
          </a:p>
          <a:p>
            <a:pPr algn="just"/>
            <a:r>
              <a:rPr lang="ru-RU" sz="1200" b="1" dirty="0" smtClean="0"/>
              <a:t>к)</a:t>
            </a:r>
            <a:r>
              <a:rPr lang="ru-RU" sz="1200" dirty="0" smtClean="0"/>
              <a:t> производить в помещении для голосования (с того места, которое определено председателем участковой комиссии) фото- и (или) видеосъемку, предварительно уведомив об этом председателя, заместителя председателя или секретаря участковой комиссии.</a:t>
            </a:r>
          </a:p>
        </p:txBody>
      </p:sp>
      <p:sp>
        <p:nvSpPr>
          <p:cNvPr id="30" name="Прямоугольник 29"/>
          <p:cNvSpPr/>
          <p:nvPr/>
        </p:nvSpPr>
        <p:spPr>
          <a:xfrm>
            <a:off x="8532440" y="6525344"/>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80</a:t>
            </a:r>
            <a:endParaRPr lang="ru-RU" b="1" dirty="0">
              <a:solidFill>
                <a:schemeClr val="bg1"/>
              </a:solidFill>
            </a:endParaRPr>
          </a:p>
        </p:txBody>
      </p:sp>
      <p:sp>
        <p:nvSpPr>
          <p:cNvPr id="25" name="Прямоугольник 24"/>
          <p:cNvSpPr/>
          <p:nvPr/>
        </p:nvSpPr>
        <p:spPr>
          <a:xfrm>
            <a:off x="2411760" y="764704"/>
            <a:ext cx="4392488" cy="648072"/>
          </a:xfrm>
          <a:prstGeom prst="rect">
            <a:avLst/>
          </a:prstGeom>
          <a:solidFill>
            <a:srgbClr val="CCFFCC"/>
          </a:solidFill>
          <a:ln w="28575">
            <a:solidFill>
              <a:srgbClr val="00CC6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solidFill>
                  <a:schemeClr val="tx2">
                    <a:lumMod val="75000"/>
                  </a:schemeClr>
                </a:solidFill>
              </a:rPr>
              <a:t>Наблюдатели </a:t>
            </a:r>
            <a:r>
              <a:rPr lang="ru-RU" sz="2400" b="1" u="sng" dirty="0" smtClean="0">
                <a:solidFill>
                  <a:schemeClr val="tx2">
                    <a:lumMod val="75000"/>
                  </a:schemeClr>
                </a:solidFill>
              </a:rPr>
              <a:t>вправе </a:t>
            </a:r>
          </a:p>
          <a:p>
            <a:pPr algn="ctr"/>
            <a:r>
              <a:rPr lang="ru-RU" sz="2000" b="1" dirty="0" smtClean="0">
                <a:solidFill>
                  <a:schemeClr val="accent1">
                    <a:lumMod val="75000"/>
                  </a:schemeClr>
                </a:solidFill>
                <a:effectLst>
                  <a:outerShdw blurRad="38100" dist="38100" dir="2700000" algn="tl">
                    <a:srgbClr val="000000">
                      <a:alpha val="43137"/>
                    </a:srgbClr>
                  </a:outerShdw>
                </a:effectLst>
              </a:rPr>
              <a:t>(п.9  ст. 30  67-ФЗ от 12.06.2002)</a:t>
            </a:r>
          </a:p>
        </p:txBody>
      </p:sp>
      <p:sp>
        <p:nvSpPr>
          <p:cNvPr id="8" name="Прямоугольник 7"/>
          <p:cNvSpPr/>
          <p:nvPr/>
        </p:nvSpPr>
        <p:spPr>
          <a:xfrm>
            <a:off x="179512" y="44624"/>
            <a:ext cx="87849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7.jpg"/>
          <p:cNvPicPr>
            <a:picLocks noChangeAspect="1"/>
          </p:cNvPicPr>
          <p:nvPr/>
        </p:nvPicPr>
        <p:blipFill>
          <a:blip r:embed="rId2" cstate="print"/>
          <a:stretch>
            <a:fillRect/>
          </a:stretch>
        </p:blipFill>
        <p:spPr>
          <a:xfrm>
            <a:off x="1363" y="27384"/>
            <a:ext cx="9141291" cy="6858000"/>
          </a:xfrm>
          <a:prstGeom prst="rect">
            <a:avLst/>
          </a:prstGeom>
        </p:spPr>
      </p:pic>
      <p:sp>
        <p:nvSpPr>
          <p:cNvPr id="4" name="Прямоугольник 3"/>
          <p:cNvSpPr/>
          <p:nvPr/>
        </p:nvSpPr>
        <p:spPr>
          <a:xfrm>
            <a:off x="899592" y="260648"/>
            <a:ext cx="7920880" cy="400110"/>
          </a:xfrm>
          <a:prstGeom prst="rect">
            <a:avLst/>
          </a:prstGeom>
        </p:spPr>
        <p:txBody>
          <a:bodyPr wrap="square">
            <a:spAutoFit/>
          </a:bodyPr>
          <a:lstStyle/>
          <a:p>
            <a:r>
              <a:rPr lang="ru-RU" sz="2000" b="1" dirty="0" smtClean="0">
                <a:solidFill>
                  <a:schemeClr val="bg1"/>
                </a:solidFill>
              </a:rPr>
              <a:t>ОСНОВНЫЕ ПРАВА НАБЛЮДАТЕЛЯ ЗА ВЫБОРАМИ</a:t>
            </a:r>
            <a:endParaRPr lang="ru-RU" sz="2000" b="1" dirty="0">
              <a:solidFill>
                <a:schemeClr val="bg1"/>
              </a:solidFill>
            </a:endParaRPr>
          </a:p>
        </p:txBody>
      </p:sp>
      <p:sp>
        <p:nvSpPr>
          <p:cNvPr id="6" name="Прямоугольник 5"/>
          <p:cNvSpPr/>
          <p:nvPr/>
        </p:nvSpPr>
        <p:spPr>
          <a:xfrm>
            <a:off x="323528" y="5061181"/>
            <a:ext cx="2448272" cy="523220"/>
          </a:xfrm>
          <a:prstGeom prst="rect">
            <a:avLst/>
          </a:prstGeom>
        </p:spPr>
        <p:txBody>
          <a:bodyPr wrap="square">
            <a:spAutoFit/>
          </a:bodyPr>
          <a:lstStyle/>
          <a:p>
            <a:pPr algn="r"/>
            <a:r>
              <a:rPr lang="ru-RU" sz="1400" dirty="0" smtClean="0"/>
              <a:t>Находиться в помещении</a:t>
            </a:r>
          </a:p>
          <a:p>
            <a:pPr algn="r"/>
            <a:r>
              <a:rPr lang="ru-RU" sz="1400" dirty="0" smtClean="0"/>
              <a:t>для голосования</a:t>
            </a:r>
            <a:endParaRPr lang="ru-RU" sz="1400" dirty="0"/>
          </a:p>
        </p:txBody>
      </p:sp>
      <p:sp>
        <p:nvSpPr>
          <p:cNvPr id="7" name="Прямоугольник 6"/>
          <p:cNvSpPr/>
          <p:nvPr/>
        </p:nvSpPr>
        <p:spPr>
          <a:xfrm>
            <a:off x="5940152" y="1484783"/>
            <a:ext cx="2304256" cy="523220"/>
          </a:xfrm>
          <a:prstGeom prst="rect">
            <a:avLst/>
          </a:prstGeom>
        </p:spPr>
        <p:txBody>
          <a:bodyPr wrap="square">
            <a:spAutoFit/>
          </a:bodyPr>
          <a:lstStyle/>
          <a:p>
            <a:r>
              <a:rPr lang="ru-RU" sz="1400" dirty="0" smtClean="0"/>
              <a:t>Осуществлять</a:t>
            </a:r>
          </a:p>
          <a:p>
            <a:r>
              <a:rPr lang="ru-RU" sz="1400" dirty="0" smtClean="0"/>
              <a:t>фото- и видеосъемку</a:t>
            </a:r>
            <a:endParaRPr lang="ru-RU" sz="1400" dirty="0"/>
          </a:p>
        </p:txBody>
      </p:sp>
      <p:sp>
        <p:nvSpPr>
          <p:cNvPr id="8" name="Прямоугольник 7"/>
          <p:cNvSpPr/>
          <p:nvPr/>
        </p:nvSpPr>
        <p:spPr>
          <a:xfrm>
            <a:off x="827584" y="1796819"/>
            <a:ext cx="2448272" cy="523220"/>
          </a:xfrm>
          <a:prstGeom prst="rect">
            <a:avLst/>
          </a:prstGeom>
        </p:spPr>
        <p:txBody>
          <a:bodyPr wrap="square">
            <a:spAutoFit/>
          </a:bodyPr>
          <a:lstStyle/>
          <a:p>
            <a:pPr algn="r"/>
            <a:r>
              <a:rPr lang="ru-RU" sz="1400" dirty="0" smtClean="0"/>
              <a:t>Наблюдать</a:t>
            </a:r>
          </a:p>
          <a:p>
            <a:pPr algn="r"/>
            <a:r>
              <a:rPr lang="ru-RU" sz="1400" dirty="0" smtClean="0"/>
              <a:t>за подсчетом голосов</a:t>
            </a:r>
            <a:endParaRPr lang="ru-RU" sz="1400" dirty="0"/>
          </a:p>
        </p:txBody>
      </p:sp>
      <p:sp>
        <p:nvSpPr>
          <p:cNvPr id="9" name="Прямоугольник 8"/>
          <p:cNvSpPr/>
          <p:nvPr/>
        </p:nvSpPr>
        <p:spPr>
          <a:xfrm>
            <a:off x="251520" y="3332991"/>
            <a:ext cx="2448272" cy="738664"/>
          </a:xfrm>
          <a:prstGeom prst="rect">
            <a:avLst/>
          </a:prstGeom>
        </p:spPr>
        <p:txBody>
          <a:bodyPr wrap="square">
            <a:spAutoFit/>
          </a:bodyPr>
          <a:lstStyle/>
          <a:p>
            <a:pPr algn="r"/>
            <a:r>
              <a:rPr lang="ru-RU" sz="1400" dirty="0" smtClean="0"/>
              <a:t>Обращаться к председателю УИК с предложениями и замечаниями</a:t>
            </a:r>
            <a:endParaRPr lang="ru-RU" sz="1400" dirty="0"/>
          </a:p>
        </p:txBody>
      </p:sp>
      <p:sp>
        <p:nvSpPr>
          <p:cNvPr id="10" name="Прямоугольник 9"/>
          <p:cNvSpPr/>
          <p:nvPr/>
        </p:nvSpPr>
        <p:spPr>
          <a:xfrm>
            <a:off x="7020272" y="2660915"/>
            <a:ext cx="2016224" cy="738664"/>
          </a:xfrm>
          <a:prstGeom prst="rect">
            <a:avLst/>
          </a:prstGeom>
        </p:spPr>
        <p:txBody>
          <a:bodyPr wrap="square">
            <a:spAutoFit/>
          </a:bodyPr>
          <a:lstStyle/>
          <a:p>
            <a:r>
              <a:rPr lang="ru-RU" sz="1400" dirty="0" smtClean="0"/>
              <a:t>Получать копии </a:t>
            </a:r>
          </a:p>
          <a:p>
            <a:r>
              <a:rPr lang="ru-RU" sz="1400" dirty="0" smtClean="0"/>
              <a:t>протоколов об итогах </a:t>
            </a:r>
          </a:p>
          <a:p>
            <a:r>
              <a:rPr lang="ru-RU" sz="1400" dirty="0" smtClean="0"/>
              <a:t>голосования</a:t>
            </a:r>
            <a:endParaRPr lang="ru-RU" sz="1400" dirty="0"/>
          </a:p>
        </p:txBody>
      </p:sp>
      <p:sp>
        <p:nvSpPr>
          <p:cNvPr id="11" name="Прямоугольник 10"/>
          <p:cNvSpPr/>
          <p:nvPr/>
        </p:nvSpPr>
        <p:spPr>
          <a:xfrm>
            <a:off x="7164288" y="4773155"/>
            <a:ext cx="1656184" cy="954107"/>
          </a:xfrm>
          <a:prstGeom prst="rect">
            <a:avLst/>
          </a:prstGeom>
        </p:spPr>
        <p:txBody>
          <a:bodyPr wrap="square">
            <a:spAutoFit/>
          </a:bodyPr>
          <a:lstStyle/>
          <a:p>
            <a:r>
              <a:rPr lang="ru-RU" sz="1400" dirty="0" smtClean="0"/>
              <a:t>Обжаловать</a:t>
            </a:r>
          </a:p>
          <a:p>
            <a:r>
              <a:rPr lang="ru-RU" sz="1400" dirty="0" smtClean="0"/>
              <a:t>в суде действия </a:t>
            </a:r>
          </a:p>
          <a:p>
            <a:r>
              <a:rPr lang="ru-RU" sz="1400" dirty="0" smtClean="0"/>
              <a:t>избирательной </a:t>
            </a:r>
          </a:p>
          <a:p>
            <a:r>
              <a:rPr lang="ru-RU" sz="1400" dirty="0" smtClean="0"/>
              <a:t>комиссии</a:t>
            </a:r>
            <a:endParaRPr lang="ru-RU" sz="1400" dirty="0"/>
          </a:p>
        </p:txBody>
      </p:sp>
      <p:sp>
        <p:nvSpPr>
          <p:cNvPr id="14" name="Прямоугольник 13"/>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81</a:t>
            </a:r>
            <a:endParaRPr lang="ru-RU" b="1" dirty="0">
              <a:solidFill>
                <a:schemeClr val="bg1"/>
              </a:solidFill>
            </a:endParaRPr>
          </a:p>
        </p:txBody>
      </p:sp>
      <p:sp>
        <p:nvSpPr>
          <p:cNvPr id="15" name="Прямоугольник 14"/>
          <p:cNvSpPr/>
          <p:nvPr/>
        </p:nvSpPr>
        <p:spPr>
          <a:xfrm>
            <a:off x="0" y="620688"/>
            <a:ext cx="9144000"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3" name="TextBox 12"/>
          <p:cNvSpPr txBox="1"/>
          <p:nvPr/>
        </p:nvSpPr>
        <p:spPr>
          <a:xfrm>
            <a:off x="467544" y="908720"/>
            <a:ext cx="8676456" cy="523220"/>
          </a:xfrm>
          <a:prstGeom prst="rect">
            <a:avLst/>
          </a:prstGeom>
          <a:noFill/>
        </p:spPr>
        <p:txBody>
          <a:bodyPr wrap="square" rtlCol="0">
            <a:spAutoFit/>
          </a:bodyPr>
          <a:lstStyle/>
          <a:p>
            <a:pPr algn="ctr"/>
            <a:r>
              <a:rPr lang="ru-RU" sz="2800" b="1" dirty="0" smtClean="0">
                <a:solidFill>
                  <a:srgbClr val="FF0000"/>
                </a:solidFill>
              </a:rPr>
              <a:t>Основные права наблюдателя </a:t>
            </a:r>
            <a:endParaRPr lang="ru-RU" sz="2800" b="1" dirty="0">
              <a:solidFill>
                <a:srgbClr val="FF0000"/>
              </a:solidFill>
            </a:endParaRPr>
          </a:p>
        </p:txBody>
      </p:sp>
      <p:pic>
        <p:nvPicPr>
          <p:cNvPr id="12" name="Рисунок 11" descr="1500x500.jpg"/>
          <p:cNvPicPr>
            <a:picLocks noChangeAspect="1"/>
          </p:cNvPicPr>
          <p:nvPr/>
        </p:nvPicPr>
        <p:blipFill>
          <a:blip r:embed="rId3" cstate="print"/>
          <a:stretch>
            <a:fillRect/>
          </a:stretch>
        </p:blipFill>
        <p:spPr>
          <a:xfrm>
            <a:off x="0" y="-27384"/>
            <a:ext cx="9144000" cy="764704"/>
          </a:xfrm>
          <a:prstGeom prst="rect">
            <a:avLst/>
          </a:prstGeom>
        </p:spPr>
      </p:pic>
      <p:sp>
        <p:nvSpPr>
          <p:cNvPr id="16" name="Прямоугольник 15"/>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1196752"/>
            <a:ext cx="8568952" cy="5328592"/>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539552" y="2132856"/>
            <a:ext cx="8136904" cy="4176464"/>
          </a:xfrm>
          <a:prstGeom prst="rect">
            <a:avLst/>
          </a:prstGeom>
          <a:solidFill>
            <a:schemeClr val="accent6">
              <a:lumMod val="40000"/>
              <a:lumOff val="60000"/>
            </a:schemeClr>
          </a:solidFill>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ru-RU" sz="1600" b="1" dirty="0" smtClean="0">
                <a:solidFill>
                  <a:schemeClr val="tx2">
                    <a:lumMod val="75000"/>
                  </a:schemeClr>
                </a:solidFill>
              </a:rPr>
              <a:t>а)</a:t>
            </a:r>
            <a:r>
              <a:rPr lang="ru-RU" sz="1600" dirty="0" smtClean="0">
                <a:solidFill>
                  <a:schemeClr val="tx2">
                    <a:lumMod val="75000"/>
                  </a:schemeClr>
                </a:solidFill>
              </a:rPr>
              <a:t> выдавать избирателям, участникам референдума бюллетени;</a:t>
            </a:r>
          </a:p>
          <a:p>
            <a:pPr>
              <a:lnSpc>
                <a:spcPct val="150000"/>
              </a:lnSpc>
            </a:pPr>
            <a:r>
              <a:rPr lang="ru-RU" sz="1600" b="1" dirty="0" smtClean="0">
                <a:solidFill>
                  <a:schemeClr val="tx2">
                    <a:lumMod val="75000"/>
                  </a:schemeClr>
                </a:solidFill>
              </a:rPr>
              <a:t>б)</a:t>
            </a:r>
            <a:r>
              <a:rPr lang="ru-RU" sz="1600" dirty="0" smtClean="0">
                <a:solidFill>
                  <a:schemeClr val="tx2">
                    <a:lumMod val="75000"/>
                  </a:schemeClr>
                </a:solidFill>
              </a:rPr>
              <a:t> расписываться за избирателя, участника референдума, в том числе по его просьбе, в получении бюллетеней;</a:t>
            </a:r>
          </a:p>
          <a:p>
            <a:pPr>
              <a:lnSpc>
                <a:spcPct val="150000"/>
              </a:lnSpc>
            </a:pPr>
            <a:r>
              <a:rPr lang="ru-RU" sz="1600" b="1" dirty="0" smtClean="0">
                <a:solidFill>
                  <a:schemeClr val="tx2">
                    <a:lumMod val="75000"/>
                  </a:schemeClr>
                </a:solidFill>
              </a:rPr>
              <a:t>в)</a:t>
            </a:r>
            <a:r>
              <a:rPr lang="ru-RU" sz="1600" dirty="0" smtClean="0">
                <a:solidFill>
                  <a:schemeClr val="tx2">
                    <a:lumMod val="75000"/>
                  </a:schemeClr>
                </a:solidFill>
              </a:rPr>
              <a:t> заполнять за избирателя, участника референдума, в том числе по его просьбе, бюллетени;</a:t>
            </a:r>
          </a:p>
          <a:p>
            <a:pPr>
              <a:lnSpc>
                <a:spcPct val="150000"/>
              </a:lnSpc>
            </a:pPr>
            <a:r>
              <a:rPr lang="ru-RU" sz="1600" b="1" dirty="0" smtClean="0">
                <a:solidFill>
                  <a:schemeClr val="tx2">
                    <a:lumMod val="75000"/>
                  </a:schemeClr>
                </a:solidFill>
              </a:rPr>
              <a:t>г)</a:t>
            </a:r>
            <a:r>
              <a:rPr lang="ru-RU" sz="1600" dirty="0" smtClean="0">
                <a:solidFill>
                  <a:schemeClr val="tx2">
                    <a:lumMod val="75000"/>
                  </a:schemeClr>
                </a:solidFill>
              </a:rPr>
              <a:t> предпринимать действия, нарушающие тайну голосования;</a:t>
            </a:r>
          </a:p>
          <a:p>
            <a:pPr>
              <a:lnSpc>
                <a:spcPct val="150000"/>
              </a:lnSpc>
            </a:pPr>
            <a:r>
              <a:rPr lang="ru-RU" sz="1600" b="1" dirty="0" smtClean="0">
                <a:solidFill>
                  <a:schemeClr val="tx2">
                    <a:lumMod val="75000"/>
                  </a:schemeClr>
                </a:solidFill>
              </a:rPr>
              <a:t>д)</a:t>
            </a:r>
            <a:r>
              <a:rPr lang="ru-RU" sz="1600" dirty="0" smtClean="0">
                <a:solidFill>
                  <a:schemeClr val="tx2">
                    <a:lumMod val="75000"/>
                  </a:schemeClr>
                </a:solidFill>
              </a:rPr>
              <a:t> принимать непосредственное участие в проводимом членами комиссии с правом решающего голоса подсчете бюллетеней;</a:t>
            </a:r>
          </a:p>
          <a:p>
            <a:pPr>
              <a:lnSpc>
                <a:spcPct val="150000"/>
              </a:lnSpc>
            </a:pPr>
            <a:r>
              <a:rPr lang="ru-RU" sz="1600" b="1" dirty="0" smtClean="0">
                <a:solidFill>
                  <a:schemeClr val="tx2">
                    <a:lumMod val="75000"/>
                  </a:schemeClr>
                </a:solidFill>
              </a:rPr>
              <a:t>е) </a:t>
            </a:r>
            <a:r>
              <a:rPr lang="ru-RU" sz="1600" dirty="0" smtClean="0">
                <a:solidFill>
                  <a:schemeClr val="tx2">
                    <a:lumMod val="75000"/>
                  </a:schemeClr>
                </a:solidFill>
              </a:rPr>
              <a:t>совершать действия, препятствующие работе комиссии;</a:t>
            </a:r>
          </a:p>
          <a:p>
            <a:pPr>
              <a:lnSpc>
                <a:spcPct val="150000"/>
              </a:lnSpc>
            </a:pPr>
            <a:r>
              <a:rPr lang="ru-RU" sz="1600" b="1" dirty="0" smtClean="0">
                <a:solidFill>
                  <a:schemeClr val="tx2">
                    <a:lumMod val="75000"/>
                  </a:schemeClr>
                </a:solidFill>
              </a:rPr>
              <a:t>ж)</a:t>
            </a:r>
            <a:r>
              <a:rPr lang="ru-RU" sz="1600" dirty="0" smtClean="0">
                <a:solidFill>
                  <a:schemeClr val="tx2">
                    <a:lumMod val="75000"/>
                  </a:schemeClr>
                </a:solidFill>
              </a:rPr>
              <a:t> проводить агитацию среди избирателей, участников референдума;</a:t>
            </a:r>
          </a:p>
          <a:p>
            <a:pPr>
              <a:lnSpc>
                <a:spcPct val="150000"/>
              </a:lnSpc>
            </a:pPr>
            <a:r>
              <a:rPr lang="ru-RU" sz="1600" b="1" dirty="0" smtClean="0">
                <a:solidFill>
                  <a:schemeClr val="tx2">
                    <a:lumMod val="75000"/>
                  </a:schemeClr>
                </a:solidFill>
              </a:rPr>
              <a:t>з)</a:t>
            </a:r>
            <a:r>
              <a:rPr lang="ru-RU" sz="1600" dirty="0" smtClean="0">
                <a:solidFill>
                  <a:schemeClr val="tx2">
                    <a:lumMod val="75000"/>
                  </a:schemeClr>
                </a:solidFill>
              </a:rPr>
              <a:t> участвовать в принятии решений соответствующей комиссией.</a:t>
            </a:r>
            <a:endParaRPr lang="ru-RU" sz="1600" dirty="0">
              <a:solidFill>
                <a:schemeClr val="tx2">
                  <a:lumMod val="75000"/>
                </a:schemeClr>
              </a:solidFill>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82</a:t>
            </a:r>
            <a:endParaRPr lang="ru-RU" b="1" dirty="0">
              <a:solidFill>
                <a:schemeClr val="bg1"/>
              </a:solidFill>
            </a:endParaRPr>
          </a:p>
        </p:txBody>
      </p:sp>
      <p:sp>
        <p:nvSpPr>
          <p:cNvPr id="8" name="Прямоугольник 7"/>
          <p:cNvSpPr/>
          <p:nvPr/>
        </p:nvSpPr>
        <p:spPr>
          <a:xfrm>
            <a:off x="1907704" y="980728"/>
            <a:ext cx="5032176" cy="944488"/>
          </a:xfrm>
          <a:prstGeom prst="rect">
            <a:avLst/>
          </a:prstGeom>
          <a:solidFill>
            <a:schemeClr val="accent6">
              <a:lumMod val="40000"/>
              <a:lumOff val="60000"/>
            </a:schemeClr>
          </a:solidFill>
          <a:ln w="28575">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tx2">
                    <a:lumMod val="75000"/>
                  </a:schemeClr>
                </a:solidFill>
              </a:rPr>
              <a:t>Наблюдатели </a:t>
            </a:r>
            <a:r>
              <a:rPr lang="ru-RU" sz="2000" b="1" u="sng" dirty="0" smtClean="0">
                <a:solidFill>
                  <a:schemeClr val="tx2">
                    <a:lumMod val="75000"/>
                  </a:schemeClr>
                </a:solidFill>
              </a:rPr>
              <a:t>не вправе</a:t>
            </a:r>
          </a:p>
          <a:p>
            <a:pPr algn="ctr"/>
            <a:r>
              <a:rPr lang="ru-RU" sz="2000" b="1" dirty="0" smtClean="0">
                <a:solidFill>
                  <a:schemeClr val="accent1">
                    <a:lumMod val="75000"/>
                  </a:schemeClr>
                </a:solidFill>
                <a:effectLst>
                  <a:outerShdw blurRad="38100" dist="38100" dir="2700000" algn="tl">
                    <a:srgbClr val="000000">
                      <a:alpha val="43137"/>
                    </a:srgbClr>
                  </a:outerShdw>
                </a:effectLst>
              </a:rPr>
              <a:t> (п.10  ст. 30  67-ФЗ от 12.06.2002)</a:t>
            </a:r>
            <a:endParaRPr lang="ru-RU" b="1" dirty="0" smtClean="0">
              <a:solidFill>
                <a:schemeClr val="tx2">
                  <a:lumMod val="75000"/>
                </a:schemeClr>
              </a:solidFill>
            </a:endParaRPr>
          </a:p>
        </p:txBody>
      </p:sp>
      <p:sp>
        <p:nvSpPr>
          <p:cNvPr id="9" name="Прямоугольник 8"/>
          <p:cNvSpPr/>
          <p:nvPr/>
        </p:nvSpPr>
        <p:spPr>
          <a:xfrm>
            <a:off x="251520" y="836712"/>
            <a:ext cx="8712968" cy="432048"/>
          </a:xfrm>
          <a:prstGeom prst="rect">
            <a:avLst/>
          </a:prstGeom>
        </p:spPr>
        <p:txBody>
          <a:bodyPr wrap="square" anchor="ctr" anchorCtr="0">
            <a:noAutofit/>
          </a:bodyPr>
          <a:lstStyle/>
          <a:p>
            <a:pPr algn="ctr"/>
            <a:endParaRPr lang="ru-RU" sz="2000" b="1" dirty="0" smtClean="0">
              <a:solidFill>
                <a:schemeClr val="accent1">
                  <a:lumMod val="75000"/>
                </a:schemeClr>
              </a:solidFill>
              <a:effectLst>
                <a:outerShdw blurRad="38100" dist="38100" dir="2700000" algn="tl">
                  <a:srgbClr val="000000">
                    <a:alpha val="43137"/>
                  </a:srgbClr>
                </a:outerShdw>
              </a:effectLst>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692696"/>
            <a:ext cx="9144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8.jpg"/>
          <p:cNvPicPr>
            <a:picLocks noChangeAspect="1"/>
          </p:cNvPicPr>
          <p:nvPr/>
        </p:nvPicPr>
        <p:blipFill>
          <a:blip r:embed="rId3" cstate="print"/>
          <a:stretch>
            <a:fillRect/>
          </a:stretch>
        </p:blipFill>
        <p:spPr>
          <a:xfrm>
            <a:off x="2713" y="0"/>
            <a:ext cx="9141291" cy="7056784"/>
          </a:xfrm>
          <a:prstGeom prst="rect">
            <a:avLst/>
          </a:prstGeom>
        </p:spPr>
      </p:pic>
      <p:sp>
        <p:nvSpPr>
          <p:cNvPr id="4" name="Прямоугольник 3"/>
          <p:cNvSpPr/>
          <p:nvPr/>
        </p:nvSpPr>
        <p:spPr>
          <a:xfrm>
            <a:off x="827591" y="260648"/>
            <a:ext cx="4432945" cy="400110"/>
          </a:xfrm>
          <a:prstGeom prst="rect">
            <a:avLst/>
          </a:prstGeom>
        </p:spPr>
        <p:txBody>
          <a:bodyPr wrap="none">
            <a:spAutoFit/>
          </a:bodyPr>
          <a:lstStyle/>
          <a:p>
            <a:r>
              <a:rPr lang="ru-RU" sz="2000" b="1" dirty="0" smtClean="0">
                <a:solidFill>
                  <a:schemeClr val="bg1"/>
                </a:solidFill>
              </a:rPr>
              <a:t>ЧЕГО НЕЛЬЗЯ ДЕЛАТЬ НАБЛЮДАТЕЛЮ</a:t>
            </a:r>
            <a:endParaRPr lang="ru-RU" sz="2000" b="1" dirty="0">
              <a:solidFill>
                <a:schemeClr val="bg1"/>
              </a:solidFill>
            </a:endParaRPr>
          </a:p>
        </p:txBody>
      </p:sp>
      <p:sp>
        <p:nvSpPr>
          <p:cNvPr id="5" name="Прямоугольник 4"/>
          <p:cNvSpPr/>
          <p:nvPr/>
        </p:nvSpPr>
        <p:spPr>
          <a:xfrm>
            <a:off x="1331640" y="1412776"/>
            <a:ext cx="3096344" cy="4896544"/>
          </a:xfrm>
          <a:prstGeom prst="rect">
            <a:avLst/>
          </a:prstGeom>
          <a:ln>
            <a:noFill/>
          </a:ln>
        </p:spPr>
        <p:txBody>
          <a:bodyPr wrap="square">
            <a:noAutofit/>
          </a:bodyPr>
          <a:lstStyle/>
          <a:p>
            <a:r>
              <a:rPr lang="ru-RU" sz="1600" b="1" dirty="0" smtClean="0">
                <a:solidFill>
                  <a:schemeClr val="accent1">
                    <a:lumMod val="75000"/>
                  </a:schemeClr>
                </a:solidFill>
              </a:rPr>
              <a:t>Препятствовать работе </a:t>
            </a:r>
          </a:p>
          <a:p>
            <a:r>
              <a:rPr lang="ru-RU" sz="1600" b="1" dirty="0" smtClean="0">
                <a:solidFill>
                  <a:schemeClr val="accent1">
                    <a:lumMod val="75000"/>
                  </a:schemeClr>
                </a:solidFill>
              </a:rPr>
              <a:t>комиссии</a:t>
            </a:r>
          </a:p>
          <a:p>
            <a:endParaRPr lang="ru-RU" sz="1600" b="1" dirty="0" smtClean="0">
              <a:solidFill>
                <a:schemeClr val="accent1">
                  <a:lumMod val="75000"/>
                </a:schemeClr>
              </a:solidFill>
            </a:endParaRPr>
          </a:p>
          <a:p>
            <a:endParaRPr lang="ru-RU" sz="1600" b="1" dirty="0" smtClean="0">
              <a:solidFill>
                <a:schemeClr val="accent1">
                  <a:lumMod val="75000"/>
                </a:schemeClr>
              </a:solidFill>
            </a:endParaRPr>
          </a:p>
          <a:p>
            <a:r>
              <a:rPr lang="ru-RU" sz="1600" b="1" dirty="0" smtClean="0">
                <a:solidFill>
                  <a:schemeClr val="accent1">
                    <a:lumMod val="75000"/>
                  </a:schemeClr>
                </a:solidFill>
              </a:rPr>
              <a:t>Заполнять бюллетень </a:t>
            </a:r>
          </a:p>
          <a:p>
            <a:r>
              <a:rPr lang="ru-RU" sz="1600" b="1" dirty="0" smtClean="0">
                <a:solidFill>
                  <a:schemeClr val="accent1">
                    <a:lumMod val="75000"/>
                  </a:schemeClr>
                </a:solidFill>
              </a:rPr>
              <a:t>за избирателя, даже </a:t>
            </a:r>
          </a:p>
          <a:p>
            <a:r>
              <a:rPr lang="ru-RU" sz="1600" b="1" dirty="0" smtClean="0">
                <a:solidFill>
                  <a:schemeClr val="accent1">
                    <a:lumMod val="75000"/>
                  </a:schemeClr>
                </a:solidFill>
              </a:rPr>
              <a:t>по его просьбе</a:t>
            </a:r>
          </a:p>
          <a:p>
            <a:endParaRPr lang="ru-RU" sz="1600" b="1" dirty="0" smtClean="0">
              <a:solidFill>
                <a:schemeClr val="accent1">
                  <a:lumMod val="75000"/>
                </a:schemeClr>
              </a:solidFill>
            </a:endParaRPr>
          </a:p>
          <a:p>
            <a:endParaRPr lang="ru-RU" sz="1600" b="1" dirty="0" smtClean="0">
              <a:solidFill>
                <a:schemeClr val="accent1">
                  <a:lumMod val="75000"/>
                </a:schemeClr>
              </a:solidFill>
            </a:endParaRPr>
          </a:p>
          <a:p>
            <a:r>
              <a:rPr lang="ru-RU" sz="1600" b="1" dirty="0" smtClean="0">
                <a:solidFill>
                  <a:schemeClr val="accent1">
                    <a:lumMod val="75000"/>
                  </a:schemeClr>
                </a:solidFill>
              </a:rPr>
              <a:t>Вместо членов комиссии </a:t>
            </a:r>
          </a:p>
          <a:p>
            <a:r>
              <a:rPr lang="ru-RU" sz="1600" b="1" dirty="0" smtClean="0">
                <a:solidFill>
                  <a:schemeClr val="accent1">
                    <a:lumMod val="75000"/>
                  </a:schemeClr>
                </a:solidFill>
              </a:rPr>
              <a:t>выдавать бюллетени,  </a:t>
            </a:r>
          </a:p>
          <a:p>
            <a:r>
              <a:rPr lang="ru-RU" sz="1600" b="1" dirty="0" smtClean="0">
                <a:solidFill>
                  <a:schemeClr val="accent1">
                    <a:lumMod val="75000"/>
                  </a:schemeClr>
                </a:solidFill>
              </a:rPr>
              <a:t>пересчитывать их и т. д.</a:t>
            </a:r>
          </a:p>
          <a:p>
            <a:endParaRPr lang="ru-RU" sz="1600" b="1" dirty="0" smtClean="0">
              <a:solidFill>
                <a:schemeClr val="accent1">
                  <a:lumMod val="75000"/>
                </a:schemeClr>
              </a:solidFill>
            </a:endParaRPr>
          </a:p>
          <a:p>
            <a:endParaRPr lang="ru-RU" sz="1600" b="1" dirty="0" smtClean="0">
              <a:solidFill>
                <a:schemeClr val="accent1">
                  <a:lumMod val="75000"/>
                </a:schemeClr>
              </a:solidFill>
            </a:endParaRPr>
          </a:p>
          <a:p>
            <a:r>
              <a:rPr lang="ru-RU" sz="1600" b="1" dirty="0" smtClean="0">
                <a:solidFill>
                  <a:schemeClr val="accent1">
                    <a:lumMod val="75000"/>
                  </a:schemeClr>
                </a:solidFill>
              </a:rPr>
              <a:t>Нарушать тайну </a:t>
            </a:r>
          </a:p>
          <a:p>
            <a:r>
              <a:rPr lang="ru-RU" sz="1600" b="1" dirty="0" smtClean="0">
                <a:solidFill>
                  <a:schemeClr val="accent1">
                    <a:lumMod val="75000"/>
                  </a:schemeClr>
                </a:solidFill>
              </a:rPr>
              <a:t>голосования</a:t>
            </a:r>
          </a:p>
          <a:p>
            <a:endParaRPr lang="ru-RU" sz="1600" b="1" dirty="0" smtClean="0">
              <a:solidFill>
                <a:schemeClr val="accent1">
                  <a:lumMod val="75000"/>
                </a:schemeClr>
              </a:solidFill>
            </a:endParaRPr>
          </a:p>
          <a:p>
            <a:endParaRPr lang="ru-RU" sz="1600" b="1" dirty="0" smtClean="0">
              <a:solidFill>
                <a:schemeClr val="accent1">
                  <a:lumMod val="75000"/>
                </a:schemeClr>
              </a:solidFill>
            </a:endParaRPr>
          </a:p>
          <a:p>
            <a:r>
              <a:rPr lang="ru-RU" sz="1600" b="1" dirty="0" smtClean="0">
                <a:solidFill>
                  <a:schemeClr val="accent1">
                    <a:lumMod val="75000"/>
                  </a:schemeClr>
                </a:solidFill>
              </a:rPr>
              <a:t>Агитировать</a:t>
            </a:r>
            <a:endParaRPr lang="ru-RU" sz="1600" b="1" dirty="0">
              <a:solidFill>
                <a:schemeClr val="accent1">
                  <a:lumMod val="75000"/>
                </a:schemeClr>
              </a:solidFill>
            </a:endParaRPr>
          </a:p>
        </p:txBody>
      </p:sp>
      <p:pic>
        <p:nvPicPr>
          <p:cNvPr id="10" name="Рисунок 9" descr="x.jpg"/>
          <p:cNvPicPr>
            <a:picLocks noChangeAspect="1"/>
          </p:cNvPicPr>
          <p:nvPr/>
        </p:nvPicPr>
        <p:blipFill>
          <a:blip r:embed="rId4" cstate="print"/>
          <a:stretch>
            <a:fillRect/>
          </a:stretch>
        </p:blipFill>
        <p:spPr>
          <a:xfrm>
            <a:off x="755576" y="1412777"/>
            <a:ext cx="504056" cy="528059"/>
          </a:xfrm>
          <a:prstGeom prst="rect">
            <a:avLst/>
          </a:prstGeom>
        </p:spPr>
      </p:pic>
      <p:pic>
        <p:nvPicPr>
          <p:cNvPr id="11" name="Рисунок 10" descr="x.jpg"/>
          <p:cNvPicPr>
            <a:picLocks noChangeAspect="1"/>
          </p:cNvPicPr>
          <p:nvPr/>
        </p:nvPicPr>
        <p:blipFill>
          <a:blip r:embed="rId4" cstate="print"/>
          <a:stretch>
            <a:fillRect/>
          </a:stretch>
        </p:blipFill>
        <p:spPr>
          <a:xfrm>
            <a:off x="755576" y="2492898"/>
            <a:ext cx="504056" cy="504057"/>
          </a:xfrm>
          <a:prstGeom prst="rect">
            <a:avLst/>
          </a:prstGeom>
        </p:spPr>
      </p:pic>
      <p:pic>
        <p:nvPicPr>
          <p:cNvPr id="12" name="Рисунок 11" descr="x.jpg"/>
          <p:cNvPicPr>
            <a:picLocks noChangeAspect="1"/>
          </p:cNvPicPr>
          <p:nvPr/>
        </p:nvPicPr>
        <p:blipFill>
          <a:blip r:embed="rId4" cstate="print"/>
          <a:stretch>
            <a:fillRect/>
          </a:stretch>
        </p:blipFill>
        <p:spPr>
          <a:xfrm>
            <a:off x="755576" y="3645025"/>
            <a:ext cx="504056" cy="528059"/>
          </a:xfrm>
          <a:prstGeom prst="rect">
            <a:avLst/>
          </a:prstGeom>
        </p:spPr>
      </p:pic>
      <p:pic>
        <p:nvPicPr>
          <p:cNvPr id="13" name="Рисунок 12" descr="x.jpg"/>
          <p:cNvPicPr>
            <a:picLocks noChangeAspect="1"/>
          </p:cNvPicPr>
          <p:nvPr/>
        </p:nvPicPr>
        <p:blipFill>
          <a:blip r:embed="rId4" cstate="print"/>
          <a:stretch>
            <a:fillRect/>
          </a:stretch>
        </p:blipFill>
        <p:spPr>
          <a:xfrm>
            <a:off x="755576" y="4797155"/>
            <a:ext cx="504056" cy="504055"/>
          </a:xfrm>
          <a:prstGeom prst="rect">
            <a:avLst/>
          </a:prstGeom>
        </p:spPr>
      </p:pic>
      <p:pic>
        <p:nvPicPr>
          <p:cNvPr id="14" name="Рисунок 13" descr="x.jpg"/>
          <p:cNvPicPr>
            <a:picLocks noChangeAspect="1"/>
          </p:cNvPicPr>
          <p:nvPr/>
        </p:nvPicPr>
        <p:blipFill>
          <a:blip r:embed="rId4" cstate="print"/>
          <a:stretch>
            <a:fillRect/>
          </a:stretch>
        </p:blipFill>
        <p:spPr>
          <a:xfrm>
            <a:off x="755576" y="5661249"/>
            <a:ext cx="504056" cy="504056"/>
          </a:xfrm>
          <a:prstGeom prst="rect">
            <a:avLst/>
          </a:prstGeom>
        </p:spPr>
      </p:pic>
      <p:pic>
        <p:nvPicPr>
          <p:cNvPr id="15" name="Рисунок 14" descr="1500x500.jpg"/>
          <p:cNvPicPr>
            <a:picLocks noChangeAspect="1"/>
          </p:cNvPicPr>
          <p:nvPr/>
        </p:nvPicPr>
        <p:blipFill>
          <a:blip r:embed="rId5" cstate="print"/>
          <a:stretch>
            <a:fillRect/>
          </a:stretch>
        </p:blipFill>
        <p:spPr>
          <a:xfrm>
            <a:off x="0" y="-27384"/>
            <a:ext cx="9144000" cy="720080"/>
          </a:xfrm>
          <a:prstGeom prst="rect">
            <a:avLst/>
          </a:prstGeom>
        </p:spPr>
      </p:pic>
      <p:sp>
        <p:nvSpPr>
          <p:cNvPr id="18" name="Прямоугольник 17"/>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83</a:t>
            </a:r>
            <a:endParaRPr lang="ru-RU" b="1" dirty="0">
              <a:solidFill>
                <a:schemeClr val="bg1"/>
              </a:solidFill>
            </a:endParaRPr>
          </a:p>
        </p:txBody>
      </p:sp>
      <p:sp>
        <p:nvSpPr>
          <p:cNvPr id="19" name="Прямоугольник 18"/>
          <p:cNvSpPr/>
          <p:nvPr/>
        </p:nvSpPr>
        <p:spPr>
          <a:xfrm>
            <a:off x="0" y="692696"/>
            <a:ext cx="9144000" cy="3600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6" name="TextBox 15"/>
          <p:cNvSpPr txBox="1"/>
          <p:nvPr/>
        </p:nvSpPr>
        <p:spPr>
          <a:xfrm>
            <a:off x="180528" y="703150"/>
            <a:ext cx="8711952" cy="523220"/>
          </a:xfrm>
          <a:prstGeom prst="rect">
            <a:avLst/>
          </a:prstGeom>
          <a:noFill/>
        </p:spPr>
        <p:txBody>
          <a:bodyPr wrap="square" rtlCol="0" anchor="ctr" anchorCtr="0">
            <a:spAutoFit/>
          </a:bodyPr>
          <a:lstStyle/>
          <a:p>
            <a:pPr algn="ctr"/>
            <a:r>
              <a:rPr lang="ru-RU" sz="2800" b="1" dirty="0" smtClean="0">
                <a:solidFill>
                  <a:srgbClr val="FF0000"/>
                </a:solidFill>
              </a:rPr>
              <a:t>Чего нельзя делать наблюдателю</a:t>
            </a:r>
            <a:endParaRPr lang="ru-RU" sz="2800" b="1" dirty="0">
              <a:solidFill>
                <a:srgbClr val="FF0000"/>
              </a:solidFill>
            </a:endParaRPr>
          </a:p>
        </p:txBody>
      </p:sp>
      <p:sp>
        <p:nvSpPr>
          <p:cNvPr id="20" name="Прямоугольник 1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jpg"/>
          <p:cNvPicPr>
            <a:picLocks noChangeAspect="1"/>
          </p:cNvPicPr>
          <p:nvPr/>
        </p:nvPicPr>
        <p:blipFill>
          <a:blip r:embed="rId2" cstate="print"/>
          <a:stretch>
            <a:fillRect/>
          </a:stretch>
        </p:blipFill>
        <p:spPr>
          <a:xfrm>
            <a:off x="2709" y="0"/>
            <a:ext cx="9141291" cy="6858000"/>
          </a:xfrm>
          <a:prstGeom prst="rect">
            <a:avLst/>
          </a:prstGeom>
        </p:spPr>
      </p:pic>
      <p:sp>
        <p:nvSpPr>
          <p:cNvPr id="5" name="Прямоугольник 4"/>
          <p:cNvSpPr/>
          <p:nvPr/>
        </p:nvSpPr>
        <p:spPr>
          <a:xfrm>
            <a:off x="4283968" y="2492896"/>
            <a:ext cx="4680520" cy="3816429"/>
          </a:xfrm>
          <a:prstGeom prst="rect">
            <a:avLst/>
          </a:prstGeom>
        </p:spPr>
        <p:txBody>
          <a:bodyPr wrap="square">
            <a:spAutoFit/>
          </a:bodyPr>
          <a:lstStyle/>
          <a:p>
            <a:pPr marL="342900" indent="-342900" algn="ctr"/>
            <a:r>
              <a:rPr lang="ru-RU" sz="2200" b="1" dirty="0" smtClean="0">
                <a:solidFill>
                  <a:schemeClr val="accent1">
                    <a:lumMod val="75000"/>
                  </a:schemeClr>
                </a:solidFill>
              </a:rPr>
              <a:t>Сообщить о факте нарушения председателю участковой избирательной комиссии</a:t>
            </a:r>
          </a:p>
          <a:p>
            <a:pPr marL="342900" indent="-342900" algn="ctr">
              <a:buAutoNum type="arabicParenR"/>
            </a:pPr>
            <a:endParaRPr lang="ru-RU" sz="2200" b="1" dirty="0" smtClean="0">
              <a:solidFill>
                <a:schemeClr val="accent1">
                  <a:lumMod val="75000"/>
                </a:schemeClr>
              </a:solidFill>
            </a:endParaRPr>
          </a:p>
          <a:p>
            <a:pPr algn="ctr"/>
            <a:r>
              <a:rPr lang="ru-RU" sz="2200" b="1" dirty="0" smtClean="0">
                <a:solidFill>
                  <a:schemeClr val="accent1">
                    <a:lumMod val="75000"/>
                  </a:schemeClr>
                </a:solidFill>
              </a:rPr>
              <a:t>Позвонить на горячую линию избирательной комиссии субъекта Российской Федерации</a:t>
            </a:r>
          </a:p>
          <a:p>
            <a:pPr algn="ctr"/>
            <a:endParaRPr lang="ru-RU" sz="2200" b="1" dirty="0" smtClean="0">
              <a:solidFill>
                <a:schemeClr val="accent1">
                  <a:lumMod val="75000"/>
                </a:schemeClr>
              </a:solidFill>
            </a:endParaRPr>
          </a:p>
          <a:p>
            <a:pPr algn="ctr"/>
            <a:r>
              <a:rPr lang="ru-RU" sz="2200" b="1" dirty="0" smtClean="0">
                <a:solidFill>
                  <a:schemeClr val="accent1">
                    <a:lumMod val="75000"/>
                  </a:schemeClr>
                </a:solidFill>
              </a:rPr>
              <a:t>Обратиться в  </a:t>
            </a:r>
            <a:br>
              <a:rPr lang="ru-RU" sz="2200" b="1" dirty="0" smtClean="0">
                <a:solidFill>
                  <a:schemeClr val="accent1">
                    <a:lumMod val="75000"/>
                  </a:schemeClr>
                </a:solidFill>
              </a:rPr>
            </a:br>
            <a:r>
              <a:rPr lang="ru-RU" sz="2200" b="1" dirty="0" smtClean="0">
                <a:solidFill>
                  <a:schemeClr val="accent1">
                    <a:lumMod val="75000"/>
                  </a:schemeClr>
                </a:solidFill>
              </a:rPr>
              <a:t>Информационно-справочный центр </a:t>
            </a:r>
            <a:br>
              <a:rPr lang="ru-RU" sz="2200" b="1" dirty="0" smtClean="0">
                <a:solidFill>
                  <a:schemeClr val="accent1">
                    <a:lumMod val="75000"/>
                  </a:schemeClr>
                </a:solidFill>
              </a:rPr>
            </a:br>
            <a:r>
              <a:rPr lang="ru-RU" sz="2200" b="1" dirty="0" smtClean="0">
                <a:solidFill>
                  <a:schemeClr val="accent1">
                    <a:lumMod val="75000"/>
                  </a:schemeClr>
                </a:solidFill>
              </a:rPr>
              <a:t>ЦИК России</a:t>
            </a:r>
          </a:p>
        </p:txBody>
      </p:sp>
      <p:pic>
        <p:nvPicPr>
          <p:cNvPr id="6" name="Рисунок 5" descr="1500x500.jpg"/>
          <p:cNvPicPr>
            <a:picLocks noChangeAspect="1"/>
          </p:cNvPicPr>
          <p:nvPr/>
        </p:nvPicPr>
        <p:blipFill>
          <a:blip r:embed="rId3" cstate="print"/>
          <a:stretch>
            <a:fillRect/>
          </a:stretch>
        </p:blipFill>
        <p:spPr>
          <a:xfrm>
            <a:off x="0" y="0"/>
            <a:ext cx="9144000" cy="980728"/>
          </a:xfrm>
          <a:prstGeom prst="rect">
            <a:avLst/>
          </a:prstGeom>
        </p:spPr>
      </p:pic>
      <p:sp>
        <p:nvSpPr>
          <p:cNvPr id="10" name="Прямоугольник 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84</a:t>
            </a:r>
            <a:endParaRPr lang="ru-RU" b="1" dirty="0">
              <a:solidFill>
                <a:schemeClr val="bg1"/>
              </a:solidFill>
            </a:endParaRPr>
          </a:p>
        </p:txBody>
      </p:sp>
      <p:sp>
        <p:nvSpPr>
          <p:cNvPr id="7" name="Прямоугольник 6"/>
          <p:cNvSpPr/>
          <p:nvPr/>
        </p:nvSpPr>
        <p:spPr>
          <a:xfrm>
            <a:off x="4644008" y="1052736"/>
            <a:ext cx="4499992" cy="6480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9" name="TextBox 8"/>
          <p:cNvSpPr txBox="1"/>
          <p:nvPr/>
        </p:nvSpPr>
        <p:spPr>
          <a:xfrm>
            <a:off x="4788024" y="1268761"/>
            <a:ext cx="3816424" cy="954107"/>
          </a:xfrm>
          <a:prstGeom prst="rect">
            <a:avLst/>
          </a:prstGeom>
          <a:noFill/>
        </p:spPr>
        <p:txBody>
          <a:bodyPr wrap="square" rtlCol="0">
            <a:spAutoFit/>
          </a:bodyPr>
          <a:lstStyle/>
          <a:p>
            <a:pPr algn="ctr"/>
            <a:r>
              <a:rPr lang="ru-RU" sz="2800" b="1" dirty="0" smtClean="0">
                <a:solidFill>
                  <a:srgbClr val="FF0000"/>
                </a:solidFill>
              </a:rPr>
              <a:t>Как бороться с нарушениями?</a:t>
            </a:r>
            <a:endParaRPr lang="ru-RU" sz="2800" b="1" dirty="0">
              <a:solidFill>
                <a:srgbClr val="FF0000"/>
              </a:solidFill>
            </a:endParaRPr>
          </a:p>
        </p:txBody>
      </p:sp>
      <p:sp>
        <p:nvSpPr>
          <p:cNvPr id="8" name="Прямоугольник 7"/>
          <p:cNvSpPr/>
          <p:nvPr/>
        </p:nvSpPr>
        <p:spPr>
          <a:xfrm>
            <a:off x="179512" y="188640"/>
            <a:ext cx="87849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23528" y="908720"/>
            <a:ext cx="8568952" cy="5616624"/>
          </a:xfrm>
        </p:spPr>
        <p:txBody>
          <a:bodyPr>
            <a:normAutofit/>
          </a:bodyPr>
          <a:lstStyle/>
          <a:p>
            <a:pPr algn="just"/>
            <a:endParaRPr lang="ru-RU" sz="1800" dirty="0" smtClean="0">
              <a:solidFill>
                <a:srgbClr val="FFFF00"/>
              </a:solidFill>
            </a:endParaRPr>
          </a:p>
          <a:p>
            <a:pPr algn="just">
              <a:buFont typeface="Wingdings" pitchFamily="2" charset="2"/>
              <a:buChar char="Ø"/>
            </a:pPr>
            <a:endParaRPr lang="ru-RU" sz="1800" dirty="0" smtClean="0">
              <a:solidFill>
                <a:srgbClr val="FFFF00"/>
              </a:solidFill>
            </a:endParaRPr>
          </a:p>
          <a:p>
            <a:pPr algn="just">
              <a:buFont typeface="Wingdings" pitchFamily="2" charset="2"/>
              <a:buChar char="§"/>
            </a:pPr>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a:p>
            <a:pPr algn="just"/>
            <a:endParaRPr lang="ru-RU" sz="1800" dirty="0" smtClean="0">
              <a:solidFill>
                <a:srgbClr val="FFFF00"/>
              </a:solidFill>
            </a:endParaRPr>
          </a:p>
        </p:txBody>
      </p:sp>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22" name="Прямоугольник 21"/>
          <p:cNvSpPr/>
          <p:nvPr/>
        </p:nvSpPr>
        <p:spPr>
          <a:xfrm>
            <a:off x="179512" y="696207"/>
            <a:ext cx="8784976" cy="284521"/>
          </a:xfrm>
          <a:prstGeom prst="rect">
            <a:avLst/>
          </a:prstGeom>
        </p:spPr>
        <p:txBody>
          <a:bodyPr wrap="square" anchor="ctr" anchorCtr="0">
            <a:no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rPr>
              <a:t>Иностранные наблюдатели (ст.34  20-ФЗ от 22.02.2014)</a:t>
            </a:r>
          </a:p>
        </p:txBody>
      </p:sp>
      <p:sp>
        <p:nvSpPr>
          <p:cNvPr id="25" name="Прямоугольник 24"/>
          <p:cNvSpPr/>
          <p:nvPr/>
        </p:nvSpPr>
        <p:spPr>
          <a:xfrm>
            <a:off x="539552" y="980728"/>
            <a:ext cx="8136904" cy="576064"/>
          </a:xfrm>
          <a:prstGeom prst="rect">
            <a:avLst/>
          </a:prstGeom>
          <a:solidFill>
            <a:srgbClr val="FFFFCC"/>
          </a:solidFill>
          <a:ln w="28575">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200" dirty="0" smtClean="0">
                <a:solidFill>
                  <a:schemeClr val="tx2">
                    <a:lumMod val="75000"/>
                  </a:schemeClr>
                </a:solidFill>
              </a:rPr>
              <a:t>Регламентация деятельности иностранных наблюдателей содержится в федеральных законах:</a:t>
            </a:r>
          </a:p>
          <a:p>
            <a:pPr algn="just">
              <a:buFont typeface="Wingdings" pitchFamily="2" charset="2"/>
              <a:buChar char="q"/>
            </a:pPr>
            <a:r>
              <a:rPr lang="ru-RU" sz="1200" dirty="0" smtClean="0">
                <a:solidFill>
                  <a:srgbClr val="002060"/>
                </a:solidFill>
              </a:rPr>
              <a:t> «О выборах депутатов Государственной Думы Федерального Собрания Российской Федерации (от 22.02.2014 </a:t>
            </a:r>
            <a:r>
              <a:rPr lang="en-US" sz="1200" dirty="0" smtClean="0">
                <a:solidFill>
                  <a:srgbClr val="002060"/>
                </a:solidFill>
              </a:rPr>
              <a:t>N 20-</a:t>
            </a:r>
            <a:r>
              <a:rPr lang="ru-RU" sz="1200" dirty="0" smtClean="0">
                <a:solidFill>
                  <a:srgbClr val="002060"/>
                </a:solidFill>
              </a:rPr>
              <a:t>ФЗ) </a:t>
            </a:r>
          </a:p>
          <a:p>
            <a:pPr algn="just">
              <a:buFont typeface="Wingdings" pitchFamily="2" charset="2"/>
              <a:buChar char="q"/>
            </a:pPr>
            <a:r>
              <a:rPr lang="ru-RU" sz="1200" dirty="0" smtClean="0">
                <a:solidFill>
                  <a:srgbClr val="002060"/>
                </a:solidFill>
              </a:rPr>
              <a:t> «О выборах Президента Российской Федерации» (от 10.01.2003 </a:t>
            </a:r>
            <a:r>
              <a:rPr lang="en-US" sz="1200" dirty="0" smtClean="0">
                <a:solidFill>
                  <a:srgbClr val="002060"/>
                </a:solidFill>
              </a:rPr>
              <a:t>N 19-</a:t>
            </a:r>
            <a:r>
              <a:rPr lang="ru-RU" sz="1200" dirty="0" smtClean="0">
                <a:solidFill>
                  <a:srgbClr val="002060"/>
                </a:solidFill>
              </a:rPr>
              <a:t>ФЗ)</a:t>
            </a:r>
          </a:p>
        </p:txBody>
      </p:sp>
      <p:sp>
        <p:nvSpPr>
          <p:cNvPr id="8" name="Прямоугольник 7"/>
          <p:cNvSpPr/>
          <p:nvPr/>
        </p:nvSpPr>
        <p:spPr>
          <a:xfrm>
            <a:off x="36504" y="1628800"/>
            <a:ext cx="9072000" cy="4968552"/>
          </a:xfrm>
          <a:prstGeom prst="rect">
            <a:avLst/>
          </a:prstGeom>
          <a:solidFill>
            <a:srgbClr val="FFFFCC"/>
          </a:solidFill>
          <a:ln w="28575">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000" dirty="0" smtClean="0"/>
              <a:t>1. </a:t>
            </a:r>
            <a:r>
              <a:rPr lang="ru-RU" sz="1000" b="1" dirty="0" smtClean="0"/>
              <a:t>Иностранные (международные) наблюдатели получают разрешение</a:t>
            </a:r>
            <a:r>
              <a:rPr lang="ru-RU" sz="1000" dirty="0" smtClean="0"/>
              <a:t> на въезд в Российскую Федерацию в порядке, установленном федеральным законом, и </a:t>
            </a:r>
            <a:r>
              <a:rPr lang="ru-RU" sz="1000" b="1" dirty="0" smtClean="0"/>
              <a:t>при наличии приглашения</a:t>
            </a:r>
            <a:r>
              <a:rPr lang="ru-RU" sz="1000" dirty="0" smtClean="0"/>
              <a:t>, указанного в части 3 настоящей статьи</a:t>
            </a:r>
            <a:r>
              <a:rPr lang="ru-RU" sz="1000" b="1" dirty="0" smtClean="0"/>
              <a:t>, аккредитуются Центральной избирательной комиссией Российской Федерации</a:t>
            </a:r>
            <a:r>
              <a:rPr lang="ru-RU" sz="1000" dirty="0" smtClean="0"/>
              <a:t>.</a:t>
            </a:r>
          </a:p>
          <a:p>
            <a:pPr algn="just"/>
            <a:r>
              <a:rPr lang="ru-RU" sz="1000" dirty="0" smtClean="0"/>
              <a:t>2. Деятельность иностранных (международных) наблюдателей регулируется международными договорами Российской Федерации, настоящим Федеральным законом, иными федеральными законами.</a:t>
            </a:r>
          </a:p>
          <a:p>
            <a:pPr algn="just"/>
            <a:r>
              <a:rPr lang="ru-RU" sz="1000" dirty="0" smtClean="0"/>
              <a:t>3. </a:t>
            </a:r>
            <a:r>
              <a:rPr lang="ru-RU" sz="1000" b="1" dirty="0" smtClean="0"/>
              <a:t>Приглашения могут быть направлены Президентом Российской Федерации, палатами Федерального Собрания Российской Федерации, Правительством Российской Федерации, Центральной избирательной комиссией Российской Федерации </a:t>
            </a:r>
            <a:r>
              <a:rPr lang="ru-RU" sz="1000" dirty="0" smtClean="0"/>
              <a:t>после официального опубликования (публикации) решения о назначении выборов депутатов Государственной Думы. Предложения о направлении приглашений могут быть поданы Уполномоченным по правам человека в Российской Федерации, международными и национальными правительственными и неправительственными организациями, а также частными лицами, имеющими признанный авторитет в области защиты прав человека. Центральная избирательная комиссия Российской Федерации направляет приглашения избирательным органам иностранных государств, а также международным организациям, специализирующимся по вопросам избирательного законодательства и выборов, защиты прав граждан на участие в выборах и референдумах.</a:t>
            </a:r>
          </a:p>
          <a:p>
            <a:pPr algn="just"/>
            <a:r>
              <a:rPr lang="ru-RU" sz="1000" dirty="0" smtClean="0"/>
              <a:t>4. </a:t>
            </a:r>
            <a:r>
              <a:rPr lang="ru-RU" sz="1000" b="1" dirty="0" smtClean="0"/>
              <a:t>Центральная избирательная комиссия Российской Федерации выдает иностранному (международному) наблюдателю удостоверение установленного образца </a:t>
            </a:r>
            <a:r>
              <a:rPr lang="ru-RU" sz="1000" dirty="0" smtClean="0"/>
              <a:t>на основании представленных им документов (заявления об аккредитации в качестве иностранного (международного) наблюдателя, копии приглашения, полученного от любого органа или лица, указанных в части 3 настоящей статьи, а также документа, удостоверяющего личность иностранного (международного) наблюдателя). Удостоверение дает иностранному (международному) наблюдателю право осуществлять свою деятельность в период, указанный в части 5 настоящей статьи.</a:t>
            </a:r>
          </a:p>
          <a:p>
            <a:pPr algn="just"/>
            <a:r>
              <a:rPr lang="ru-RU" sz="1000" dirty="0" smtClean="0"/>
              <a:t>5. </a:t>
            </a:r>
            <a:r>
              <a:rPr lang="ru-RU" sz="1000" b="1" dirty="0" smtClean="0"/>
              <a:t>Срок полномочий иностранного (международного) наблюдателя начинается со дня его аккредитации Центральной избирательной комиссией Российской Федерации и заканчивается в день официального опубликования результатов выборов депутатов Государственной Думы.</a:t>
            </a:r>
          </a:p>
          <a:p>
            <a:pPr algn="just"/>
            <a:r>
              <a:rPr lang="ru-RU" sz="1000" dirty="0" smtClean="0"/>
              <a:t>6. Избирательные комиссии, органы государственной власти, иные государственные органы, органы местного самоуправления, должностные лица обязаны оказывать иностранному (международному) наблюдателю необходимое содействие в пределах своей компетенции.</a:t>
            </a:r>
          </a:p>
          <a:p>
            <a:pPr algn="just"/>
            <a:r>
              <a:rPr lang="ru-RU" sz="1000" dirty="0" smtClean="0"/>
              <a:t>7. </a:t>
            </a:r>
            <a:r>
              <a:rPr lang="ru-RU" sz="1000" b="1" dirty="0" smtClean="0"/>
              <a:t>Иностранный (международный) наблюдатель осуществляет свою деятельность самостоятельно и независимо. Материально-финансовое обеспечение деятельности иностранного (международного) наблюдателя осуществляется за счет средств стороны, направившей наблюдателя, или за счет его собственных средств.</a:t>
            </a:r>
          </a:p>
          <a:p>
            <a:pPr algn="just"/>
            <a:r>
              <a:rPr lang="ru-RU" sz="1000" dirty="0" smtClean="0"/>
              <a:t>8. </a:t>
            </a:r>
            <a:r>
              <a:rPr lang="ru-RU" sz="1000" b="1" dirty="0" smtClean="0"/>
              <a:t>Иностранные (международные) наблюдатели вправе встречаться с кандидатами, представителями политических партий и иных общественных объединений, наблюдателями.</a:t>
            </a:r>
          </a:p>
          <a:p>
            <a:pPr algn="just"/>
            <a:r>
              <a:rPr lang="ru-RU" sz="1000" dirty="0" smtClean="0"/>
              <a:t>9. </a:t>
            </a:r>
            <a:r>
              <a:rPr lang="ru-RU" sz="1000" b="1" dirty="0" smtClean="0"/>
              <a:t>Иностранные (международные) наблюдатели вправе публично излагать свое мнение </a:t>
            </a:r>
            <a:r>
              <a:rPr lang="ru-RU" sz="1000" dirty="0" smtClean="0"/>
              <a:t>о законодательстве Российской Федерации о выборах, о подготовке и проведении выборов депутатов Государственной Думы, проводить пресс-конференции и обращаться к представителям средств массовой информации </a:t>
            </a:r>
            <a:r>
              <a:rPr lang="ru-RU" sz="1000" b="1" dirty="0" smtClean="0"/>
              <a:t>только после окончания времени голосования на всей территории Российской Федерации.</a:t>
            </a:r>
          </a:p>
          <a:p>
            <a:pPr algn="just"/>
            <a:r>
              <a:rPr lang="ru-RU" sz="1000" dirty="0" smtClean="0"/>
              <a:t>10. Иностранные (международные) наблюдатели не вправе использовать свой статус для осуществления деятельности, не связанной с наблюдением за подготовкой и проведением выборов депутатов Государственной Думы.</a:t>
            </a:r>
          </a:p>
          <a:p>
            <a:pPr algn="just"/>
            <a:r>
              <a:rPr lang="ru-RU" sz="1000" dirty="0" smtClean="0"/>
              <a:t>11. </a:t>
            </a:r>
            <a:r>
              <a:rPr lang="ru-RU" sz="1000" b="1" dirty="0" smtClean="0"/>
              <a:t>Центральная избирательная комиссия Российской Федерации вправе отозвать аккредитацию иностранного (международного) наблюдателя </a:t>
            </a:r>
            <a:r>
              <a:rPr lang="ru-RU" sz="1000" dirty="0" smtClean="0"/>
              <a:t>в случае нарушения им общепризнанных принципов и норм международного права, настоящего Федерального закона, иных федеральных законов.</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85</a:t>
            </a:r>
            <a:endParaRPr lang="ru-RU" b="1" dirty="0">
              <a:solidFill>
                <a:schemeClr val="bg1"/>
              </a:solidFill>
            </a:endParaRPr>
          </a:p>
        </p:txBody>
      </p:sp>
      <p:sp>
        <p:nvSpPr>
          <p:cNvPr id="9" name="Прямоугольник 8"/>
          <p:cNvSpPr/>
          <p:nvPr/>
        </p:nvSpPr>
        <p:spPr>
          <a:xfrm>
            <a:off x="179512" y="44624"/>
            <a:ext cx="87849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jpg"/>
          <p:cNvPicPr>
            <a:picLocks noChangeAspect="1"/>
          </p:cNvPicPr>
          <p:nvPr/>
        </p:nvPicPr>
        <p:blipFill>
          <a:blip r:embed="rId2" cstate="print"/>
          <a:stretch>
            <a:fillRect/>
          </a:stretch>
        </p:blipFill>
        <p:spPr>
          <a:xfrm>
            <a:off x="1357" y="-171400"/>
            <a:ext cx="9141291" cy="7056784"/>
          </a:xfrm>
          <a:prstGeom prst="rect">
            <a:avLst/>
          </a:prstGeom>
        </p:spPr>
      </p:pic>
      <p:sp>
        <p:nvSpPr>
          <p:cNvPr id="6" name="Прямоугольник 5"/>
          <p:cNvSpPr/>
          <p:nvPr/>
        </p:nvSpPr>
        <p:spPr>
          <a:xfrm>
            <a:off x="0" y="1556792"/>
            <a:ext cx="9144000" cy="923330"/>
          </a:xfrm>
          <a:prstGeom prst="rect">
            <a:avLst/>
          </a:prstGeom>
        </p:spPr>
        <p:txBody>
          <a:bodyPr wrap="square">
            <a:spAutoFit/>
          </a:bodyPr>
          <a:lstStyle/>
          <a:p>
            <a:pPr algn="ctr"/>
            <a:r>
              <a:rPr lang="ru-RU" b="1" dirty="0" smtClean="0"/>
              <a:t>Обучением и подготовкой наблюдателей занимаются штабы кандидатов и избирательных объединений, различные образовательные учреждения и НКО, </a:t>
            </a:r>
          </a:p>
          <a:p>
            <a:pPr algn="ctr"/>
            <a:r>
              <a:rPr lang="ru-RU" b="1" dirty="0" smtClean="0"/>
              <a:t>в том числе:</a:t>
            </a:r>
            <a:endParaRPr lang="ru-RU" b="1" dirty="0"/>
          </a:p>
        </p:txBody>
      </p:sp>
      <p:pic>
        <p:nvPicPr>
          <p:cNvPr id="11" name="Рисунок 10" descr="рцоит.jpg"/>
          <p:cNvPicPr>
            <a:picLocks noChangeAspect="1"/>
          </p:cNvPicPr>
          <p:nvPr/>
        </p:nvPicPr>
        <p:blipFill>
          <a:blip r:embed="rId3" cstate="print"/>
          <a:stretch>
            <a:fillRect/>
          </a:stretch>
        </p:blipFill>
        <p:spPr>
          <a:xfrm>
            <a:off x="251520" y="3284984"/>
            <a:ext cx="4176464" cy="2591580"/>
          </a:xfrm>
          <a:prstGeom prst="rect">
            <a:avLst/>
          </a:prstGeom>
        </p:spPr>
      </p:pic>
      <p:sp>
        <p:nvSpPr>
          <p:cNvPr id="9" name="Прямоугольник 8"/>
          <p:cNvSpPr/>
          <p:nvPr/>
        </p:nvSpPr>
        <p:spPr>
          <a:xfrm>
            <a:off x="475879" y="5749515"/>
            <a:ext cx="3744416" cy="707886"/>
          </a:xfrm>
          <a:prstGeom prst="rect">
            <a:avLst/>
          </a:prstGeom>
        </p:spPr>
        <p:txBody>
          <a:bodyPr wrap="square">
            <a:spAutoFit/>
          </a:bodyPr>
          <a:lstStyle/>
          <a:p>
            <a:pPr algn="ctr"/>
            <a:r>
              <a:rPr lang="en-US" sz="2000" b="1" dirty="0" smtClean="0">
                <a:solidFill>
                  <a:schemeClr val="accent1">
                    <a:lumMod val="75000"/>
                  </a:schemeClr>
                </a:solidFill>
              </a:rPr>
              <a:t>www.rcoit.ru </a:t>
            </a:r>
          </a:p>
          <a:p>
            <a:pPr algn="ctr"/>
            <a:r>
              <a:rPr lang="en-US" sz="2000" b="1" dirty="0" smtClean="0">
                <a:solidFill>
                  <a:schemeClr val="accent1">
                    <a:lumMod val="75000"/>
                  </a:schemeClr>
                </a:solidFill>
              </a:rPr>
              <a:t>+7 (495) 625 82 01</a:t>
            </a:r>
            <a:endParaRPr lang="ru-RU" sz="2000" b="1" dirty="0">
              <a:solidFill>
                <a:schemeClr val="accent1">
                  <a:lumMod val="75000"/>
                </a:schemeClr>
              </a:solidFill>
            </a:endParaRPr>
          </a:p>
        </p:txBody>
      </p:sp>
      <p:sp>
        <p:nvSpPr>
          <p:cNvPr id="7" name="Прямоугольник 6"/>
          <p:cNvSpPr/>
          <p:nvPr/>
        </p:nvSpPr>
        <p:spPr>
          <a:xfrm>
            <a:off x="395536" y="2636912"/>
            <a:ext cx="3824759" cy="830997"/>
          </a:xfrm>
          <a:prstGeom prst="rect">
            <a:avLst/>
          </a:prstGeom>
        </p:spPr>
        <p:txBody>
          <a:bodyPr wrap="square">
            <a:spAutoFit/>
          </a:bodyPr>
          <a:lstStyle/>
          <a:p>
            <a:pPr algn="ctr"/>
            <a:r>
              <a:rPr lang="ru-RU" sz="1600" b="1" dirty="0" smtClean="0">
                <a:solidFill>
                  <a:schemeClr val="accent1">
                    <a:lumMod val="75000"/>
                  </a:schemeClr>
                </a:solidFill>
              </a:rPr>
              <a:t>РОССИЙСКИЙ ЦЕНТР ОБУЧЕНИЯ</a:t>
            </a:r>
          </a:p>
          <a:p>
            <a:pPr algn="ctr"/>
            <a:r>
              <a:rPr lang="ru-RU" sz="1600" b="1" dirty="0" smtClean="0">
                <a:solidFill>
                  <a:schemeClr val="accent1">
                    <a:lumMod val="75000"/>
                  </a:schemeClr>
                </a:solidFill>
              </a:rPr>
              <a:t>ИЗБИРАТЕЛЬНЫМ ТЕХНОЛОГИЯМ</a:t>
            </a:r>
          </a:p>
          <a:p>
            <a:pPr algn="ctr"/>
            <a:r>
              <a:rPr lang="ru-RU" sz="1600" b="1" dirty="0" smtClean="0">
                <a:solidFill>
                  <a:schemeClr val="accent1">
                    <a:lumMod val="75000"/>
                  </a:schemeClr>
                </a:solidFill>
              </a:rPr>
              <a:t>ПРИ ЦИК РОССИИ</a:t>
            </a:r>
            <a:endParaRPr lang="ru-RU" sz="1600" b="1" dirty="0">
              <a:solidFill>
                <a:schemeClr val="accent1">
                  <a:lumMod val="75000"/>
                </a:schemeClr>
              </a:solidFill>
            </a:endParaRPr>
          </a:p>
        </p:txBody>
      </p:sp>
      <p:pic>
        <p:nvPicPr>
          <p:cNvPr id="12" name="Рисунок 11" descr="рфсв.jpg"/>
          <p:cNvPicPr>
            <a:picLocks noChangeAspect="1"/>
          </p:cNvPicPr>
          <p:nvPr/>
        </p:nvPicPr>
        <p:blipFill>
          <a:blip r:embed="rId4" cstate="print"/>
          <a:stretch>
            <a:fillRect/>
          </a:stretch>
        </p:blipFill>
        <p:spPr>
          <a:xfrm>
            <a:off x="5220072" y="3356992"/>
            <a:ext cx="2808312" cy="2412876"/>
          </a:xfrm>
          <a:prstGeom prst="rect">
            <a:avLst/>
          </a:prstGeom>
          <a:ln>
            <a:noFill/>
          </a:ln>
          <a:effectLst>
            <a:softEdge rad="112500"/>
          </a:effectLst>
        </p:spPr>
      </p:pic>
      <p:sp>
        <p:nvSpPr>
          <p:cNvPr id="8" name="Прямоугольник 7"/>
          <p:cNvSpPr/>
          <p:nvPr/>
        </p:nvSpPr>
        <p:spPr>
          <a:xfrm>
            <a:off x="4644008" y="2708920"/>
            <a:ext cx="3744416" cy="584775"/>
          </a:xfrm>
          <a:prstGeom prst="rect">
            <a:avLst/>
          </a:prstGeom>
        </p:spPr>
        <p:txBody>
          <a:bodyPr wrap="square">
            <a:spAutoFit/>
          </a:bodyPr>
          <a:lstStyle/>
          <a:p>
            <a:pPr algn="ctr"/>
            <a:r>
              <a:rPr lang="ru-RU" sz="1600" b="1" dirty="0" smtClean="0">
                <a:solidFill>
                  <a:srgbClr val="FF0000"/>
                </a:solidFill>
              </a:rPr>
              <a:t>РОССИЙСКИЙ ФОНД </a:t>
            </a:r>
            <a:br>
              <a:rPr lang="ru-RU" sz="1600" b="1" dirty="0" smtClean="0">
                <a:solidFill>
                  <a:srgbClr val="FF0000"/>
                </a:solidFill>
              </a:rPr>
            </a:br>
            <a:r>
              <a:rPr lang="ru-RU" sz="1600" b="1" dirty="0" smtClean="0">
                <a:solidFill>
                  <a:srgbClr val="FF0000"/>
                </a:solidFill>
              </a:rPr>
              <a:t>СВОБОДНЫХ ВЫБОРОВ</a:t>
            </a:r>
            <a:endParaRPr lang="ru-RU" sz="1600" b="1" dirty="0">
              <a:solidFill>
                <a:srgbClr val="FF0000"/>
              </a:solidFill>
            </a:endParaRPr>
          </a:p>
        </p:txBody>
      </p:sp>
      <p:sp>
        <p:nvSpPr>
          <p:cNvPr id="10" name="Прямоугольник 9"/>
          <p:cNvSpPr/>
          <p:nvPr/>
        </p:nvSpPr>
        <p:spPr>
          <a:xfrm>
            <a:off x="4644008" y="5749515"/>
            <a:ext cx="3744416" cy="707886"/>
          </a:xfrm>
          <a:prstGeom prst="rect">
            <a:avLst/>
          </a:prstGeom>
        </p:spPr>
        <p:txBody>
          <a:bodyPr wrap="square">
            <a:spAutoFit/>
          </a:bodyPr>
          <a:lstStyle/>
          <a:p>
            <a:pPr algn="ctr"/>
            <a:r>
              <a:rPr lang="en-US" sz="2000" b="1" dirty="0" smtClean="0">
                <a:solidFill>
                  <a:srgbClr val="FF0000"/>
                </a:solidFill>
              </a:rPr>
              <a:t>www.rfsv.ru   </a:t>
            </a:r>
          </a:p>
          <a:p>
            <a:pPr algn="ctr"/>
            <a:r>
              <a:rPr lang="en-US" sz="2000" b="1" dirty="0" smtClean="0">
                <a:solidFill>
                  <a:srgbClr val="FF0000"/>
                </a:solidFill>
              </a:rPr>
              <a:t>+7 (495) 785 15 19</a:t>
            </a:r>
            <a:endParaRPr lang="ru-RU" sz="2000" b="1" dirty="0">
              <a:solidFill>
                <a:srgbClr val="FF0000"/>
              </a:solidFill>
            </a:endParaRPr>
          </a:p>
        </p:txBody>
      </p:sp>
      <p:pic>
        <p:nvPicPr>
          <p:cNvPr id="13" name="Рисунок 12" descr="1500x500.jpg"/>
          <p:cNvPicPr>
            <a:picLocks noChangeAspect="1"/>
          </p:cNvPicPr>
          <p:nvPr/>
        </p:nvPicPr>
        <p:blipFill>
          <a:blip r:embed="rId5" cstate="print"/>
          <a:stretch>
            <a:fillRect/>
          </a:stretch>
        </p:blipFill>
        <p:spPr>
          <a:xfrm>
            <a:off x="0" y="-171400"/>
            <a:ext cx="9144000" cy="936104"/>
          </a:xfrm>
          <a:prstGeom prst="rect">
            <a:avLst/>
          </a:prstGeom>
        </p:spPr>
      </p:pic>
      <p:sp>
        <p:nvSpPr>
          <p:cNvPr id="15" name="Прямоугольник 14"/>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86</a:t>
            </a:r>
            <a:endParaRPr lang="ru-RU" b="1" dirty="0">
              <a:solidFill>
                <a:schemeClr val="bg1"/>
              </a:solidFill>
            </a:endParaRPr>
          </a:p>
        </p:txBody>
      </p:sp>
      <p:sp>
        <p:nvSpPr>
          <p:cNvPr id="16" name="Прямоугольник 15"/>
          <p:cNvSpPr/>
          <p:nvPr/>
        </p:nvSpPr>
        <p:spPr>
          <a:xfrm>
            <a:off x="0" y="908720"/>
            <a:ext cx="9144000" cy="3600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4" name="TextBox 13"/>
          <p:cNvSpPr txBox="1"/>
          <p:nvPr/>
        </p:nvSpPr>
        <p:spPr>
          <a:xfrm>
            <a:off x="179512" y="980728"/>
            <a:ext cx="8784976" cy="523220"/>
          </a:xfrm>
          <a:prstGeom prst="rect">
            <a:avLst/>
          </a:prstGeom>
          <a:noFill/>
        </p:spPr>
        <p:txBody>
          <a:bodyPr wrap="square" rtlCol="0">
            <a:spAutoFit/>
          </a:bodyPr>
          <a:lstStyle/>
          <a:p>
            <a:pPr algn="ctr"/>
            <a:r>
              <a:rPr lang="ru-RU" sz="2800" b="1" dirty="0" smtClean="0">
                <a:solidFill>
                  <a:srgbClr val="FF0000"/>
                </a:solidFill>
              </a:rPr>
              <a:t>Как стать наблюдателем?</a:t>
            </a:r>
            <a:endParaRPr lang="ru-RU" sz="2800" b="1" dirty="0">
              <a:solidFill>
                <a:srgbClr val="FF0000"/>
              </a:solidFill>
            </a:endParaRPr>
          </a:p>
        </p:txBody>
      </p:sp>
      <p:sp>
        <p:nvSpPr>
          <p:cNvPr id="17" name="Прямоугольник 16"/>
          <p:cNvSpPr/>
          <p:nvPr/>
        </p:nvSpPr>
        <p:spPr>
          <a:xfrm>
            <a:off x="179512" y="-27384"/>
            <a:ext cx="87849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3.9. Наблюдатель</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764704"/>
            <a:ext cx="8784976" cy="151216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600" b="1" u="sng" dirty="0" smtClean="0">
                <a:solidFill>
                  <a:schemeClr val="tx2">
                    <a:lumMod val="75000"/>
                  </a:schemeClr>
                </a:solidFill>
              </a:rPr>
              <a:t>Средство массовой информации (ст.2 Закона РФ «О средствах массовой информации» от 27.12.1991 №2124-1) </a:t>
            </a:r>
            <a:r>
              <a:rPr lang="ru-RU" sz="1600" b="1" dirty="0" smtClean="0">
                <a:solidFill>
                  <a:schemeClr val="tx2">
                    <a:lumMod val="75000"/>
                  </a:schemeClr>
                </a:solidFill>
              </a:rPr>
              <a:t> – </a:t>
            </a:r>
            <a:r>
              <a:rPr lang="ru-RU" sz="1600" dirty="0" smtClean="0">
                <a:solidFill>
                  <a:schemeClr val="tx2">
                    <a:lumMod val="75000"/>
                  </a:schemeClr>
                </a:solidFill>
              </a:rPr>
              <a:t>периодическое печатное издание, сетевое издание, теле-, радиоканал, </a:t>
            </a:r>
            <a:endParaRPr lang="ru-RU" sz="1600" dirty="0">
              <a:solidFill>
                <a:schemeClr val="tx2">
                  <a:lumMod val="75000"/>
                </a:schemeClr>
              </a:solidFill>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11" name="TextBox 10"/>
          <p:cNvSpPr txBox="1"/>
          <p:nvPr/>
        </p:nvSpPr>
        <p:spPr>
          <a:xfrm>
            <a:off x="179512" y="1628800"/>
            <a:ext cx="8784976" cy="648072"/>
          </a:xfrm>
          <a:prstGeom prst="rect">
            <a:avLst/>
          </a:prstGeom>
          <a:noFill/>
        </p:spPr>
        <p:txBody>
          <a:bodyPr wrap="square" rtlCol="0" anchor="ctr" anchorCtr="0">
            <a:noAutofit/>
          </a:bodyPr>
          <a:lstStyle/>
          <a:p>
            <a:pPr algn="just">
              <a:lnSpc>
                <a:spcPct val="150000"/>
              </a:lnSpc>
            </a:pPr>
            <a:r>
              <a:rPr lang="ru-RU" sz="1600" dirty="0" smtClean="0">
                <a:solidFill>
                  <a:schemeClr val="tx2">
                    <a:lumMod val="75000"/>
                  </a:schemeClr>
                </a:solidFill>
              </a:rPr>
              <a:t>теле-, радио-, видео-, кинохроникальная программа, иная форма периодического распространения массовой информации под постоянным наименованием (названием).</a:t>
            </a:r>
            <a:endParaRPr lang="ru-RU" sz="1600" dirty="0"/>
          </a:p>
        </p:txBody>
      </p:sp>
      <p:sp>
        <p:nvSpPr>
          <p:cNvPr id="12" name="Прямоугольник 11"/>
          <p:cNvSpPr/>
          <p:nvPr/>
        </p:nvSpPr>
        <p:spPr>
          <a:xfrm>
            <a:off x="179512" y="2420888"/>
            <a:ext cx="8784976" cy="72008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b="1" u="sng" dirty="0" smtClean="0">
                <a:solidFill>
                  <a:schemeClr val="tx2">
                    <a:lumMod val="75000"/>
                  </a:schemeClr>
                </a:solidFill>
              </a:rPr>
              <a:t>Периодическое печатное издание:</a:t>
            </a:r>
            <a:r>
              <a:rPr lang="ru-RU" sz="1600" b="1" dirty="0" smtClean="0">
                <a:solidFill>
                  <a:schemeClr val="tx2">
                    <a:lumMod val="75000"/>
                  </a:schemeClr>
                </a:solidFill>
              </a:rPr>
              <a:t> </a:t>
            </a:r>
            <a:r>
              <a:rPr lang="ru-RU" sz="1600" dirty="0" smtClean="0">
                <a:solidFill>
                  <a:schemeClr val="tx2">
                    <a:lumMod val="75000"/>
                  </a:schemeClr>
                </a:solidFill>
              </a:rPr>
              <a:t>газета, журнал, альманах, бюллетень, иное издание, имеющее постоянное наименование, текущий номер и выходящее </a:t>
            </a:r>
            <a:r>
              <a:rPr lang="ru-RU" sz="1600" u="sng" dirty="0" smtClean="0">
                <a:solidFill>
                  <a:schemeClr val="tx2">
                    <a:lumMod val="75000"/>
                  </a:schemeClr>
                </a:solidFill>
              </a:rPr>
              <a:t>не реже 1 раза в год</a:t>
            </a:r>
            <a:r>
              <a:rPr lang="ru-RU" sz="1600" dirty="0" smtClean="0">
                <a:solidFill>
                  <a:schemeClr val="tx2">
                    <a:lumMod val="75000"/>
                  </a:schemeClr>
                </a:solidFill>
              </a:rPr>
              <a:t>.</a:t>
            </a:r>
          </a:p>
        </p:txBody>
      </p:sp>
      <p:sp>
        <p:nvSpPr>
          <p:cNvPr id="13" name="Прямоугольник 12"/>
          <p:cNvSpPr/>
          <p:nvPr/>
        </p:nvSpPr>
        <p:spPr>
          <a:xfrm>
            <a:off x="179512" y="3284984"/>
            <a:ext cx="8784976" cy="108012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b="1" u="sng" dirty="0" smtClean="0">
                <a:solidFill>
                  <a:schemeClr val="tx2">
                    <a:lumMod val="75000"/>
                  </a:schemeClr>
                </a:solidFill>
              </a:rPr>
              <a:t>Радио-, теле-, видео-, кинохроникальная программа:</a:t>
            </a:r>
            <a:r>
              <a:rPr lang="ru-RU" sz="1600" b="1" dirty="0" smtClean="0">
                <a:solidFill>
                  <a:schemeClr val="tx2">
                    <a:lumMod val="75000"/>
                  </a:schemeClr>
                </a:solidFill>
              </a:rPr>
              <a:t> </a:t>
            </a:r>
            <a:r>
              <a:rPr lang="ru-RU" sz="1600" dirty="0" smtClean="0">
                <a:solidFill>
                  <a:schemeClr val="tx2">
                    <a:lumMod val="75000"/>
                  </a:schemeClr>
                </a:solidFill>
              </a:rPr>
              <a:t>совокупность периодических аудио-, аудиовизуальных сообщений и материалов (передач), имеющих постоянное наименование и выходящих в свет (в эфир) </a:t>
            </a:r>
            <a:r>
              <a:rPr lang="ru-RU" sz="1600" u="sng" dirty="0" smtClean="0">
                <a:solidFill>
                  <a:schemeClr val="tx2">
                    <a:lumMod val="75000"/>
                  </a:schemeClr>
                </a:solidFill>
              </a:rPr>
              <a:t>не реже 1 раза в год.</a:t>
            </a:r>
          </a:p>
        </p:txBody>
      </p:sp>
      <p:sp>
        <p:nvSpPr>
          <p:cNvPr id="15" name="Прямоугольник 14"/>
          <p:cNvSpPr/>
          <p:nvPr/>
        </p:nvSpPr>
        <p:spPr>
          <a:xfrm>
            <a:off x="179512" y="4509120"/>
            <a:ext cx="8784976" cy="144016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b="1" u="sng" dirty="0" smtClean="0">
                <a:solidFill>
                  <a:schemeClr val="tx2">
                    <a:lumMod val="75000"/>
                  </a:schemeClr>
                </a:solidFill>
              </a:rPr>
              <a:t>Теле-, радиоканал:</a:t>
            </a:r>
            <a:r>
              <a:rPr lang="ru-RU" sz="1600" b="1" dirty="0" smtClean="0">
                <a:solidFill>
                  <a:schemeClr val="tx2">
                    <a:lumMod val="75000"/>
                  </a:schemeClr>
                </a:solidFill>
              </a:rPr>
              <a:t> </a:t>
            </a:r>
            <a:r>
              <a:rPr lang="ru-RU" sz="1600" dirty="0" smtClean="0">
                <a:solidFill>
                  <a:schemeClr val="tx2">
                    <a:lumMod val="75000"/>
                  </a:schemeClr>
                </a:solidFill>
              </a:rPr>
              <a:t>сформировавшаяся в соответствии с сеткой вещания (программой передач) и выходящая в свет (в эфир) под постоянным наименованием и с установленной периодичностью совокупность теле-, радиопрограмм и/или иных аудиовизуальных, звуковых сообщений и материалов.</a:t>
            </a:r>
          </a:p>
        </p:txBody>
      </p:sp>
      <p:sp>
        <p:nvSpPr>
          <p:cNvPr id="16" name="Прямоугольник 15"/>
          <p:cNvSpPr/>
          <p:nvPr/>
        </p:nvSpPr>
        <p:spPr>
          <a:xfrm>
            <a:off x="179512" y="6093296"/>
            <a:ext cx="8784976" cy="36004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b="1" u="sng" dirty="0" smtClean="0">
                <a:solidFill>
                  <a:schemeClr val="tx2">
                    <a:lumMod val="75000"/>
                  </a:schemeClr>
                </a:solidFill>
              </a:rPr>
              <a:t>Сетевое издание:</a:t>
            </a:r>
            <a:r>
              <a:rPr lang="ru-RU" sz="1600" b="1" dirty="0" smtClean="0">
                <a:solidFill>
                  <a:schemeClr val="tx2">
                    <a:lumMod val="75000"/>
                  </a:schemeClr>
                </a:solidFill>
              </a:rPr>
              <a:t> </a:t>
            </a:r>
            <a:r>
              <a:rPr lang="ru-RU" sz="1600" dirty="0" smtClean="0">
                <a:solidFill>
                  <a:schemeClr val="tx2">
                    <a:lumMod val="75000"/>
                  </a:schemeClr>
                </a:solidFill>
              </a:rPr>
              <a:t>сайт в Интернете, зарегистрированный в качестве СМИ.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87</a:t>
            </a:r>
            <a:endParaRPr lang="ru-RU" b="1"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259632" y="764704"/>
            <a:ext cx="7704856" cy="79208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b="1" dirty="0" smtClean="0">
                <a:solidFill>
                  <a:schemeClr val="tx2">
                    <a:lumMod val="75000"/>
                  </a:schemeClr>
                </a:solidFill>
              </a:rPr>
              <a:t>Редакция СМИ осуществляет свою деятельность после его регистрации, за исключением случаев освобождения от регистрации.</a:t>
            </a:r>
            <a:endParaRPr lang="ru-RU" sz="1600" b="1" dirty="0">
              <a:solidFill>
                <a:schemeClr val="tx2">
                  <a:lumMod val="75000"/>
                </a:schemeClr>
              </a:solidFill>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88</a:t>
            </a:r>
            <a:endParaRPr lang="ru-RU" b="1" dirty="0">
              <a:solidFill>
                <a:schemeClr val="bg1"/>
              </a:solidFill>
            </a:endParaRPr>
          </a:p>
        </p:txBody>
      </p:sp>
      <p:pic>
        <p:nvPicPr>
          <p:cNvPr id="17" name="Рисунок 16" descr="vocklznak.png"/>
          <p:cNvPicPr>
            <a:picLocks noChangeAspect="1"/>
          </p:cNvPicPr>
          <p:nvPr/>
        </p:nvPicPr>
        <p:blipFill>
          <a:blip r:embed="rId4" cstate="print"/>
          <a:stretch>
            <a:fillRect/>
          </a:stretch>
        </p:blipFill>
        <p:spPr>
          <a:xfrm>
            <a:off x="251520" y="764704"/>
            <a:ext cx="936104" cy="936104"/>
          </a:xfrm>
          <a:prstGeom prst="rect">
            <a:avLst/>
          </a:prstGeom>
        </p:spPr>
      </p:pic>
      <p:sp>
        <p:nvSpPr>
          <p:cNvPr id="18" name="Прямоугольник 17"/>
          <p:cNvSpPr/>
          <p:nvPr/>
        </p:nvSpPr>
        <p:spPr>
          <a:xfrm>
            <a:off x="107504" y="1700808"/>
            <a:ext cx="8928992" cy="223224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600" b="1" dirty="0" smtClean="0">
                <a:solidFill>
                  <a:schemeClr val="tx2">
                    <a:lumMod val="75000"/>
                  </a:schemeClr>
                </a:solidFill>
              </a:rPr>
              <a:t>Не требуется регистрация:</a:t>
            </a:r>
            <a:endParaRPr lang="ru-RU" sz="1600" b="1" dirty="0">
              <a:solidFill>
                <a:schemeClr val="tx2">
                  <a:lumMod val="75000"/>
                </a:schemeClr>
              </a:solidFill>
            </a:endParaRPr>
          </a:p>
        </p:txBody>
      </p:sp>
      <p:sp>
        <p:nvSpPr>
          <p:cNvPr id="11" name="TextBox 10"/>
          <p:cNvSpPr txBox="1"/>
          <p:nvPr/>
        </p:nvSpPr>
        <p:spPr>
          <a:xfrm>
            <a:off x="395536" y="2132856"/>
            <a:ext cx="8640960" cy="1728192"/>
          </a:xfrm>
          <a:prstGeom prst="rect">
            <a:avLst/>
          </a:prstGeom>
          <a:noFill/>
        </p:spPr>
        <p:txBody>
          <a:bodyPr wrap="square" rtlCol="0" anchor="ctr" anchorCtr="0">
            <a:noAutofit/>
          </a:bodyPr>
          <a:lstStyle/>
          <a:p>
            <a:pPr algn="just">
              <a:lnSpc>
                <a:spcPct val="150000"/>
              </a:lnSpc>
              <a:buFont typeface="Wingdings" pitchFamily="2" charset="2"/>
              <a:buChar char="ü"/>
            </a:pPr>
            <a:r>
              <a:rPr lang="ru-RU" sz="1600" dirty="0" smtClean="0">
                <a:solidFill>
                  <a:schemeClr val="tx2">
                    <a:lumMod val="75000"/>
                  </a:schemeClr>
                </a:solidFill>
              </a:rPr>
              <a:t> СМИ, учреждённых органами государственной власти для издания официальных материалов;</a:t>
            </a:r>
          </a:p>
          <a:p>
            <a:pPr algn="just">
              <a:lnSpc>
                <a:spcPct val="150000"/>
              </a:lnSpc>
              <a:buFont typeface="Wingdings" pitchFamily="2" charset="2"/>
              <a:buChar char="ü"/>
            </a:pPr>
            <a:r>
              <a:rPr lang="ru-RU" sz="1600" dirty="0" smtClean="0">
                <a:solidFill>
                  <a:schemeClr val="tx2">
                    <a:lumMod val="75000"/>
                  </a:schemeClr>
                </a:solidFill>
              </a:rPr>
              <a:t> печатных изданий тиражом менее 1 тысячи экземпляров;</a:t>
            </a:r>
            <a:endParaRPr lang="ru-RU" sz="1600" dirty="0" smtClean="0"/>
          </a:p>
          <a:p>
            <a:pPr algn="just">
              <a:lnSpc>
                <a:spcPct val="150000"/>
              </a:lnSpc>
              <a:buFont typeface="Wingdings" pitchFamily="2" charset="2"/>
              <a:buChar char="ü"/>
            </a:pPr>
            <a:r>
              <a:rPr lang="ru-RU" sz="1600" dirty="0" smtClean="0">
                <a:solidFill>
                  <a:schemeClr val="tx2">
                    <a:lumMod val="75000"/>
                  </a:schemeClr>
                </a:solidFill>
              </a:rPr>
              <a:t> радио- и телепрограмм, распространяемых по кабельным сетям, ограниченным территорией одного предприятия или учреждения, либо имеющим не более 10 абонентов;</a:t>
            </a:r>
          </a:p>
          <a:p>
            <a:pPr algn="just">
              <a:lnSpc>
                <a:spcPct val="150000"/>
              </a:lnSpc>
              <a:buFont typeface="Wingdings" pitchFamily="2" charset="2"/>
              <a:buChar char="ü"/>
            </a:pPr>
            <a:r>
              <a:rPr lang="ru-RU" sz="1600" dirty="0" smtClean="0">
                <a:solidFill>
                  <a:schemeClr val="tx2">
                    <a:lumMod val="75000"/>
                  </a:schemeClr>
                </a:solidFill>
              </a:rPr>
              <a:t> аудио- и видеопрограмм, распространяемых в записи тиражом не более 10 экземпляров.</a:t>
            </a:r>
          </a:p>
        </p:txBody>
      </p:sp>
      <p:sp>
        <p:nvSpPr>
          <p:cNvPr id="19" name="Прямоугольник 18"/>
          <p:cNvSpPr/>
          <p:nvPr/>
        </p:nvSpPr>
        <p:spPr>
          <a:xfrm>
            <a:off x="3203848" y="4077072"/>
            <a:ext cx="2880320" cy="57606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ru-RU" sz="1600" b="1" dirty="0" smtClean="0">
                <a:solidFill>
                  <a:schemeClr val="tx2">
                    <a:lumMod val="75000"/>
                  </a:schemeClr>
                </a:solidFill>
              </a:rPr>
              <a:t>Таким образом СМИ делятся на 3 основных группы:</a:t>
            </a:r>
            <a:endParaRPr lang="ru-RU" sz="1600" b="1" dirty="0">
              <a:solidFill>
                <a:schemeClr val="tx2">
                  <a:lumMod val="75000"/>
                </a:schemeClr>
              </a:solidFill>
            </a:endParaRPr>
          </a:p>
        </p:txBody>
      </p:sp>
      <p:sp>
        <p:nvSpPr>
          <p:cNvPr id="21" name="Прямоугольник 20"/>
          <p:cNvSpPr/>
          <p:nvPr/>
        </p:nvSpPr>
        <p:spPr>
          <a:xfrm>
            <a:off x="179512" y="5085184"/>
            <a:ext cx="3168352" cy="129614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ru-RU" sz="1500" b="1" dirty="0" smtClean="0">
                <a:solidFill>
                  <a:schemeClr val="tx2">
                    <a:lumMod val="75000"/>
                  </a:schemeClr>
                </a:solidFill>
              </a:rPr>
              <a:t>периодические печатные издания, теле- и радиоканалы, теле-, радио-, видео-, кинохроникальные программы, зарегистрированные в качестве СМИ</a:t>
            </a:r>
            <a:endParaRPr lang="ru-RU" sz="1500" b="1" dirty="0">
              <a:solidFill>
                <a:schemeClr val="tx2">
                  <a:lumMod val="75000"/>
                </a:schemeClr>
              </a:solidFill>
            </a:endParaRPr>
          </a:p>
        </p:txBody>
      </p:sp>
      <p:sp>
        <p:nvSpPr>
          <p:cNvPr id="22" name="Прямоугольник 21"/>
          <p:cNvSpPr/>
          <p:nvPr/>
        </p:nvSpPr>
        <p:spPr>
          <a:xfrm>
            <a:off x="3635896" y="5085184"/>
            <a:ext cx="2520280" cy="129614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ru-RU" sz="1500" b="1" dirty="0" smtClean="0">
                <a:solidFill>
                  <a:schemeClr val="tx2">
                    <a:lumMod val="75000"/>
                  </a:schemeClr>
                </a:solidFill>
              </a:rPr>
              <a:t>сетевые издания, зарегистрированные в качестве СМИ</a:t>
            </a:r>
            <a:endParaRPr lang="ru-RU" sz="1500" b="1" dirty="0">
              <a:solidFill>
                <a:schemeClr val="tx2">
                  <a:lumMod val="75000"/>
                </a:schemeClr>
              </a:solidFill>
            </a:endParaRPr>
          </a:p>
        </p:txBody>
      </p:sp>
      <p:sp>
        <p:nvSpPr>
          <p:cNvPr id="23" name="Прямоугольник 22"/>
          <p:cNvSpPr/>
          <p:nvPr/>
        </p:nvSpPr>
        <p:spPr>
          <a:xfrm>
            <a:off x="6444208" y="5085184"/>
            <a:ext cx="2520280" cy="129614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ru-RU" sz="1500" b="1" dirty="0" smtClean="0">
                <a:solidFill>
                  <a:schemeClr val="tx2">
                    <a:lumMod val="75000"/>
                  </a:schemeClr>
                </a:solidFill>
              </a:rPr>
              <a:t>СМИ, регистрация которых не является обязательной</a:t>
            </a:r>
            <a:endParaRPr lang="ru-RU" sz="1500" b="1" dirty="0">
              <a:solidFill>
                <a:schemeClr val="tx2">
                  <a:lumMod val="75000"/>
                </a:schemeClr>
              </a:solidFill>
            </a:endParaRPr>
          </a:p>
        </p:txBody>
      </p:sp>
      <p:cxnSp>
        <p:nvCxnSpPr>
          <p:cNvPr id="29" name="Прямая соединительная линия 28"/>
          <p:cNvCxnSpPr/>
          <p:nvPr/>
        </p:nvCxnSpPr>
        <p:spPr>
          <a:xfrm flipH="1">
            <a:off x="1763688" y="4365104"/>
            <a:ext cx="14401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6084168" y="4365104"/>
            <a:ext cx="14401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21" idx="0"/>
          </p:cNvCxnSpPr>
          <p:nvPr/>
        </p:nvCxnSpPr>
        <p:spPr>
          <a:xfrm>
            <a:off x="1763688" y="4365104"/>
            <a:ext cx="0" cy="7200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7524328" y="4365104"/>
            <a:ext cx="0" cy="7200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4716016" y="4653136"/>
            <a:ext cx="0" cy="43204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179512" y="44624"/>
            <a:ext cx="87849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1.2. Принципы избирательного права</a:t>
            </a:r>
          </a:p>
        </p:txBody>
      </p:sp>
      <p:pic>
        <p:nvPicPr>
          <p:cNvPr id="9" name="Рисунок 8" descr="594007351.jpg"/>
          <p:cNvPicPr>
            <a:picLocks noChangeAspect="1"/>
          </p:cNvPicPr>
          <p:nvPr/>
        </p:nvPicPr>
        <p:blipFill>
          <a:blip r:embed="rId3" cstate="print"/>
          <a:stretch>
            <a:fillRect/>
          </a:stretch>
        </p:blipFill>
        <p:spPr>
          <a:xfrm>
            <a:off x="3319060" y="1124744"/>
            <a:ext cx="5824940" cy="4608512"/>
          </a:xfrm>
          <a:prstGeom prst="rect">
            <a:avLst/>
          </a:prstGeom>
        </p:spPr>
      </p:pic>
      <p:sp>
        <p:nvSpPr>
          <p:cNvPr id="5" name="Прямоугольник 4"/>
          <p:cNvSpPr/>
          <p:nvPr/>
        </p:nvSpPr>
        <p:spPr>
          <a:xfrm rot="60000">
            <a:off x="4685311" y="2803515"/>
            <a:ext cx="2606618" cy="2089171"/>
          </a:xfrm>
          <a:prstGeom prst="rect">
            <a:avLst/>
          </a:prstGeom>
          <a:solidFill>
            <a:srgbClr val="FFFF99">
              <a:alpha val="7059"/>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780" b="1" dirty="0" smtClean="0">
                <a:solidFill>
                  <a:schemeClr val="accent6">
                    <a:lumMod val="50000"/>
                  </a:schemeClr>
                </a:solidFill>
              </a:rPr>
              <a:t>Гражданин РФ имеет право избирать, быть избранным, участвовать в референдуме независимо от:</a:t>
            </a:r>
            <a:endParaRPr lang="ru-RU" sz="1780" b="1" dirty="0">
              <a:solidFill>
                <a:schemeClr val="accent6">
                  <a:lumMod val="50000"/>
                </a:schemeClr>
              </a:solidFill>
            </a:endParaRPr>
          </a:p>
        </p:txBody>
      </p:sp>
      <p:sp>
        <p:nvSpPr>
          <p:cNvPr id="11" name="Скругленный прямоугольник 10"/>
          <p:cNvSpPr/>
          <p:nvPr/>
        </p:nvSpPr>
        <p:spPr>
          <a:xfrm>
            <a:off x="251520" y="1412776"/>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пола</a:t>
            </a:r>
            <a:endParaRPr lang="ru-RU" sz="1600" b="1" dirty="0">
              <a:solidFill>
                <a:schemeClr val="bg1"/>
              </a:solidFill>
            </a:endParaRPr>
          </a:p>
        </p:txBody>
      </p:sp>
      <p:sp>
        <p:nvSpPr>
          <p:cNvPr id="12" name="Скругленный прямоугольник 11"/>
          <p:cNvSpPr/>
          <p:nvPr/>
        </p:nvSpPr>
        <p:spPr>
          <a:xfrm>
            <a:off x="251520" y="1844824"/>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расы</a:t>
            </a:r>
            <a:endParaRPr lang="ru-RU" sz="1600" b="1" dirty="0">
              <a:solidFill>
                <a:schemeClr val="bg1"/>
              </a:solidFill>
            </a:endParaRPr>
          </a:p>
        </p:txBody>
      </p:sp>
      <p:sp>
        <p:nvSpPr>
          <p:cNvPr id="13" name="Скругленный прямоугольник 12"/>
          <p:cNvSpPr/>
          <p:nvPr/>
        </p:nvSpPr>
        <p:spPr>
          <a:xfrm>
            <a:off x="251520" y="2276872"/>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национальности</a:t>
            </a:r>
            <a:endParaRPr lang="ru-RU" sz="1600" b="1" dirty="0">
              <a:solidFill>
                <a:schemeClr val="bg1"/>
              </a:solidFill>
            </a:endParaRPr>
          </a:p>
        </p:txBody>
      </p:sp>
      <p:sp>
        <p:nvSpPr>
          <p:cNvPr id="14" name="Скругленный прямоугольник 13"/>
          <p:cNvSpPr/>
          <p:nvPr/>
        </p:nvSpPr>
        <p:spPr>
          <a:xfrm>
            <a:off x="251520" y="2708920"/>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языка</a:t>
            </a:r>
            <a:endParaRPr lang="ru-RU" sz="1600" b="1" dirty="0">
              <a:solidFill>
                <a:schemeClr val="bg1"/>
              </a:solidFill>
            </a:endParaRPr>
          </a:p>
        </p:txBody>
      </p:sp>
      <p:sp>
        <p:nvSpPr>
          <p:cNvPr id="16" name="Скругленный прямоугольник 15"/>
          <p:cNvSpPr/>
          <p:nvPr/>
        </p:nvSpPr>
        <p:spPr>
          <a:xfrm>
            <a:off x="251520" y="3140968"/>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происхождения</a:t>
            </a:r>
            <a:endParaRPr lang="ru-RU" sz="1600" b="1" dirty="0">
              <a:solidFill>
                <a:schemeClr val="bg1"/>
              </a:solidFill>
            </a:endParaRPr>
          </a:p>
        </p:txBody>
      </p:sp>
      <p:sp>
        <p:nvSpPr>
          <p:cNvPr id="17" name="Скругленный прямоугольник 16"/>
          <p:cNvSpPr/>
          <p:nvPr/>
        </p:nvSpPr>
        <p:spPr>
          <a:xfrm>
            <a:off x="251520" y="3573016"/>
            <a:ext cx="3096344" cy="50405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имущественного и должностного положения</a:t>
            </a:r>
            <a:endParaRPr lang="ru-RU" sz="1600" b="1" dirty="0">
              <a:solidFill>
                <a:schemeClr val="bg1"/>
              </a:solidFill>
            </a:endParaRPr>
          </a:p>
        </p:txBody>
      </p:sp>
      <p:sp>
        <p:nvSpPr>
          <p:cNvPr id="18" name="Скругленный прямоугольник 17"/>
          <p:cNvSpPr/>
          <p:nvPr/>
        </p:nvSpPr>
        <p:spPr>
          <a:xfrm>
            <a:off x="251520" y="4221088"/>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места жительства</a:t>
            </a:r>
            <a:endParaRPr lang="ru-RU" sz="1600" b="1" dirty="0">
              <a:solidFill>
                <a:schemeClr val="bg1"/>
              </a:solidFill>
            </a:endParaRPr>
          </a:p>
        </p:txBody>
      </p:sp>
      <p:sp>
        <p:nvSpPr>
          <p:cNvPr id="19" name="Скругленный прямоугольник 18"/>
          <p:cNvSpPr/>
          <p:nvPr/>
        </p:nvSpPr>
        <p:spPr>
          <a:xfrm>
            <a:off x="251520" y="4653136"/>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отношения к религии</a:t>
            </a:r>
            <a:endParaRPr lang="ru-RU" sz="1600" b="1" dirty="0">
              <a:solidFill>
                <a:schemeClr val="bg1"/>
              </a:solidFill>
            </a:endParaRPr>
          </a:p>
        </p:txBody>
      </p:sp>
      <p:sp>
        <p:nvSpPr>
          <p:cNvPr id="20" name="Скругленный прямоугольник 19"/>
          <p:cNvSpPr/>
          <p:nvPr/>
        </p:nvSpPr>
        <p:spPr>
          <a:xfrm>
            <a:off x="251520" y="5085184"/>
            <a:ext cx="3096344" cy="28803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убеждений</a:t>
            </a:r>
            <a:endParaRPr lang="ru-RU" sz="1600" b="1" dirty="0">
              <a:solidFill>
                <a:schemeClr val="bg1"/>
              </a:solidFill>
            </a:endParaRPr>
          </a:p>
        </p:txBody>
      </p:sp>
      <p:sp>
        <p:nvSpPr>
          <p:cNvPr id="21" name="Скругленный прямоугольник 20"/>
          <p:cNvSpPr/>
          <p:nvPr/>
        </p:nvSpPr>
        <p:spPr>
          <a:xfrm>
            <a:off x="251520" y="5517232"/>
            <a:ext cx="3096344" cy="57606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bg1"/>
                </a:solidFill>
              </a:rPr>
              <a:t>принадлежности к общественным организациям</a:t>
            </a:r>
            <a:endParaRPr lang="ru-RU" sz="1600" b="1" dirty="0">
              <a:solidFill>
                <a:schemeClr val="bg1"/>
              </a:solidFill>
            </a:endParaRPr>
          </a:p>
        </p:txBody>
      </p:sp>
      <p:cxnSp>
        <p:nvCxnSpPr>
          <p:cNvPr id="25" name="Прямая со стрелкой 24"/>
          <p:cNvCxnSpPr/>
          <p:nvPr/>
        </p:nvCxnSpPr>
        <p:spPr>
          <a:xfrm flipH="1" flipV="1">
            <a:off x="3347864" y="1556792"/>
            <a:ext cx="1296144" cy="136815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2" idx="3"/>
          </p:cNvCxnSpPr>
          <p:nvPr/>
        </p:nvCxnSpPr>
        <p:spPr>
          <a:xfrm flipH="1" flipV="1">
            <a:off x="3347864" y="1988840"/>
            <a:ext cx="1296144" cy="115212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flipV="1">
            <a:off x="3347864" y="2420888"/>
            <a:ext cx="1296144" cy="93610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3347864" y="2852936"/>
            <a:ext cx="1296144" cy="72008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3347864" y="3861048"/>
            <a:ext cx="1296144"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3347864" y="3284984"/>
            <a:ext cx="1296144" cy="4320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3347864" y="4005064"/>
            <a:ext cx="1296144" cy="36004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3347864" y="4149080"/>
            <a:ext cx="1296144" cy="64807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347864" y="4437112"/>
            <a:ext cx="1296144" cy="79208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3347864" y="4653136"/>
            <a:ext cx="1296144" cy="115212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a:t>
            </a:r>
            <a:endParaRPr lang="ru-RU" b="1" dirty="0">
              <a:solidFill>
                <a:schemeClr val="bg1"/>
              </a:solidFill>
            </a:endParaRPr>
          </a:p>
        </p:txBody>
      </p:sp>
      <p:sp>
        <p:nvSpPr>
          <p:cNvPr id="34" name="Прямоугольник 33"/>
          <p:cNvSpPr/>
          <p:nvPr/>
        </p:nvSpPr>
        <p:spPr>
          <a:xfrm>
            <a:off x="1331640" y="764704"/>
            <a:ext cx="6480720" cy="432048"/>
          </a:xfrm>
          <a:prstGeom prst="rect">
            <a:avLst/>
          </a:prstGeom>
        </p:spPr>
        <p:txBody>
          <a:bodyPr wrap="square" anchor="ctr" anchorCtr="0">
            <a:noAutofit/>
          </a:bodyPr>
          <a:lstStyle/>
          <a:p>
            <a:pPr algn="ctr"/>
            <a:r>
              <a:rPr lang="ru-RU" sz="2200" b="1" dirty="0" smtClean="0">
                <a:solidFill>
                  <a:schemeClr val="accent6">
                    <a:lumMod val="75000"/>
                  </a:schemeClr>
                </a:solidFill>
                <a:effectLst>
                  <a:outerShdw blurRad="38100" dist="38100" dir="2700000" algn="tl">
                    <a:srgbClr val="000000">
                      <a:alpha val="43137"/>
                    </a:srgbClr>
                  </a:outerShdw>
                </a:effectLst>
              </a:rPr>
              <a:t>Принцип всеобщности избирательного права</a:t>
            </a:r>
            <a:endParaRPr lang="ru-RU" sz="22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4797152"/>
            <a:ext cx="8784976" cy="1512168"/>
          </a:xfrm>
          <a:prstGeom prst="rect">
            <a:avLst/>
          </a:prstGeom>
          <a:solidFill>
            <a:srgbClr val="FFFF66">
              <a:alpha val="69804"/>
            </a:srgbClr>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dirty="0" smtClean="0">
                <a:solidFill>
                  <a:schemeClr val="tx2">
                    <a:lumMod val="75000"/>
                  </a:schemeClr>
                </a:solidFill>
              </a:rPr>
              <a:t>Перечень государственных и/или муниципальных организаций СМИ, которые обязаны предоставить эфирное время, печатную площадь для проведения предвыборной агитации, публикуется по представлению органа исполнительной власти, уполномоченного на осуществление функций по их регистрации.</a:t>
            </a:r>
            <a:endParaRPr lang="ru-RU" sz="1600" dirty="0">
              <a:solidFill>
                <a:schemeClr val="tx2">
                  <a:lumMod val="75000"/>
                </a:schemeClr>
              </a:solidFill>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89</a:t>
            </a:r>
            <a:endParaRPr lang="ru-RU" b="1" dirty="0">
              <a:solidFill>
                <a:schemeClr val="bg1"/>
              </a:solidFill>
            </a:endParaRPr>
          </a:p>
        </p:txBody>
      </p:sp>
      <p:sp>
        <p:nvSpPr>
          <p:cNvPr id="18" name="Прямоугольник 17"/>
          <p:cNvSpPr/>
          <p:nvPr/>
        </p:nvSpPr>
        <p:spPr>
          <a:xfrm>
            <a:off x="179512" y="1772816"/>
            <a:ext cx="8784976" cy="1944216"/>
          </a:xfrm>
          <a:prstGeom prst="rect">
            <a:avLst/>
          </a:prstGeom>
          <a:solidFill>
            <a:srgbClr val="FFFF66">
              <a:alpha val="69804"/>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600" b="1" dirty="0" smtClean="0">
                <a:solidFill>
                  <a:schemeClr val="tx2">
                    <a:lumMod val="75000"/>
                  </a:schemeClr>
                </a:solidFill>
              </a:rPr>
              <a:t>Государственные организации телерадиовещания и периодические печатные издания:</a:t>
            </a:r>
            <a:endParaRPr lang="ru-RU" sz="1600" b="1" dirty="0">
              <a:solidFill>
                <a:schemeClr val="tx2">
                  <a:lumMod val="75000"/>
                </a:schemeClr>
              </a:solidFill>
            </a:endParaRPr>
          </a:p>
        </p:txBody>
      </p:sp>
      <p:sp>
        <p:nvSpPr>
          <p:cNvPr id="11" name="TextBox 10"/>
          <p:cNvSpPr txBox="1"/>
          <p:nvPr/>
        </p:nvSpPr>
        <p:spPr>
          <a:xfrm>
            <a:off x="395536" y="2060848"/>
            <a:ext cx="8496944" cy="1224136"/>
          </a:xfrm>
          <a:prstGeom prst="rect">
            <a:avLst/>
          </a:prstGeom>
          <a:noFill/>
        </p:spPr>
        <p:txBody>
          <a:bodyPr wrap="square" rtlCol="0" anchor="ctr" anchorCtr="0">
            <a:noAutofit/>
          </a:bodyPr>
          <a:lstStyle/>
          <a:p>
            <a:pPr algn="just">
              <a:lnSpc>
                <a:spcPct val="150000"/>
              </a:lnSpc>
              <a:buFont typeface="Wingdings" pitchFamily="2" charset="2"/>
              <a:buChar char="ü"/>
            </a:pPr>
            <a:r>
              <a:rPr lang="ru-RU" sz="1600" dirty="0" smtClean="0">
                <a:solidFill>
                  <a:schemeClr val="tx2">
                    <a:lumMod val="75000"/>
                  </a:schemeClr>
                </a:solidFill>
              </a:rPr>
              <a:t> учредителями (соучредителями) которых (или их редакций) являются государственные органы и организации;</a:t>
            </a:r>
          </a:p>
          <a:p>
            <a:pPr algn="just">
              <a:lnSpc>
                <a:spcPct val="150000"/>
              </a:lnSpc>
              <a:buFont typeface="Wingdings" pitchFamily="2" charset="2"/>
              <a:buChar char="ü"/>
            </a:pPr>
            <a:r>
              <a:rPr lang="ru-RU" sz="1600" dirty="0" smtClean="0">
                <a:solidFill>
                  <a:schemeClr val="tx2">
                    <a:lumMod val="75000"/>
                  </a:schemeClr>
                </a:solidFill>
              </a:rPr>
              <a:t> в уставном капитале которых имеется доля (вклад) РФ или субъекта РФ;</a:t>
            </a:r>
          </a:p>
        </p:txBody>
      </p:sp>
      <p:sp>
        <p:nvSpPr>
          <p:cNvPr id="24" name="Прямоугольник 23"/>
          <p:cNvSpPr/>
          <p:nvPr/>
        </p:nvSpPr>
        <p:spPr>
          <a:xfrm>
            <a:off x="179512" y="836712"/>
            <a:ext cx="8784976" cy="792088"/>
          </a:xfrm>
          <a:prstGeom prst="rect">
            <a:avLst/>
          </a:prstGeom>
          <a:solidFill>
            <a:srgbClr val="FFFF66">
              <a:alpha val="69804"/>
            </a:srgbClr>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sz="1600" dirty="0" smtClean="0">
                <a:solidFill>
                  <a:schemeClr val="tx2">
                    <a:lumMod val="75000"/>
                  </a:schemeClr>
                </a:solidFill>
              </a:rPr>
              <a:t>Круг прав  и обязанностей СМИ как участников избирательного процесса зависит от того, являются ли они </a:t>
            </a:r>
            <a:r>
              <a:rPr lang="ru-RU" sz="1600" b="1" dirty="0" smtClean="0">
                <a:solidFill>
                  <a:schemeClr val="tx2">
                    <a:lumMod val="75000"/>
                  </a:schemeClr>
                </a:solidFill>
              </a:rPr>
              <a:t>государственными</a:t>
            </a:r>
            <a:r>
              <a:rPr lang="ru-RU" sz="1600" dirty="0" smtClean="0">
                <a:solidFill>
                  <a:schemeClr val="tx2">
                    <a:lumMod val="75000"/>
                  </a:schemeClr>
                </a:solidFill>
              </a:rPr>
              <a:t>, </a:t>
            </a:r>
            <a:r>
              <a:rPr lang="ru-RU" sz="1600" b="1" dirty="0" smtClean="0">
                <a:solidFill>
                  <a:schemeClr val="tx2">
                    <a:lumMod val="75000"/>
                  </a:schemeClr>
                </a:solidFill>
              </a:rPr>
              <a:t>муниципальными</a:t>
            </a:r>
            <a:r>
              <a:rPr lang="ru-RU" sz="1600" dirty="0" smtClean="0">
                <a:solidFill>
                  <a:schemeClr val="tx2">
                    <a:lumMod val="75000"/>
                  </a:schemeClr>
                </a:solidFill>
              </a:rPr>
              <a:t> или </a:t>
            </a:r>
            <a:r>
              <a:rPr lang="ru-RU" sz="1600" b="1" dirty="0" smtClean="0">
                <a:solidFill>
                  <a:schemeClr val="tx2">
                    <a:lumMod val="75000"/>
                  </a:schemeClr>
                </a:solidFill>
              </a:rPr>
              <a:t>негосударственными</a:t>
            </a:r>
            <a:r>
              <a:rPr lang="ru-RU" sz="1600" dirty="0" smtClean="0">
                <a:solidFill>
                  <a:schemeClr val="tx2">
                    <a:lumMod val="75000"/>
                  </a:schemeClr>
                </a:solidFill>
              </a:rPr>
              <a:t>.</a:t>
            </a:r>
            <a:endParaRPr lang="ru-RU" sz="1600" dirty="0">
              <a:solidFill>
                <a:schemeClr val="tx2">
                  <a:lumMod val="75000"/>
                </a:schemeClr>
              </a:solidFill>
            </a:endParaRPr>
          </a:p>
        </p:txBody>
      </p:sp>
      <p:sp>
        <p:nvSpPr>
          <p:cNvPr id="25" name="TextBox 24"/>
          <p:cNvSpPr txBox="1"/>
          <p:nvPr/>
        </p:nvSpPr>
        <p:spPr>
          <a:xfrm>
            <a:off x="179512" y="3212976"/>
            <a:ext cx="8712968" cy="504056"/>
          </a:xfrm>
          <a:prstGeom prst="rect">
            <a:avLst/>
          </a:prstGeom>
          <a:noFill/>
        </p:spPr>
        <p:txBody>
          <a:bodyPr wrap="square" rtlCol="0" anchor="ctr" anchorCtr="0">
            <a:noAutofit/>
          </a:bodyPr>
          <a:lstStyle/>
          <a:p>
            <a:pPr algn="just">
              <a:lnSpc>
                <a:spcPct val="150000"/>
              </a:lnSpc>
            </a:pPr>
            <a:r>
              <a:rPr lang="ru-RU" sz="1600" b="1" dirty="0" smtClean="0">
                <a:solidFill>
                  <a:schemeClr val="tx2">
                    <a:lumMod val="75000"/>
                  </a:schemeClr>
                </a:solidFill>
              </a:rPr>
              <a:t>Муниципальные</a:t>
            </a:r>
            <a:r>
              <a:rPr lang="ru-RU" sz="1600" dirty="0" smtClean="0">
                <a:solidFill>
                  <a:schemeClr val="tx2">
                    <a:lumMod val="75000"/>
                  </a:schemeClr>
                </a:solidFill>
              </a:rPr>
              <a:t> – аналогично.</a:t>
            </a:r>
          </a:p>
        </p:txBody>
      </p:sp>
      <p:sp>
        <p:nvSpPr>
          <p:cNvPr id="26" name="Прямоугольник 25"/>
          <p:cNvSpPr/>
          <p:nvPr/>
        </p:nvSpPr>
        <p:spPr>
          <a:xfrm>
            <a:off x="179512" y="3861048"/>
            <a:ext cx="8784976" cy="792088"/>
          </a:xfrm>
          <a:prstGeom prst="rect">
            <a:avLst/>
          </a:prstGeom>
          <a:solidFill>
            <a:srgbClr val="FFFF66">
              <a:alpha val="69804"/>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600" b="1" dirty="0" smtClean="0">
                <a:solidFill>
                  <a:schemeClr val="tx2">
                    <a:lumMod val="75000"/>
                  </a:schemeClr>
                </a:solidFill>
              </a:rPr>
              <a:t>Негосударственные организации телерадиовещания и периодические печатные издания:</a:t>
            </a:r>
          </a:p>
        </p:txBody>
      </p:sp>
      <p:sp>
        <p:nvSpPr>
          <p:cNvPr id="27" name="TextBox 26"/>
          <p:cNvSpPr txBox="1"/>
          <p:nvPr/>
        </p:nvSpPr>
        <p:spPr>
          <a:xfrm>
            <a:off x="395536" y="4221088"/>
            <a:ext cx="8496944" cy="360040"/>
          </a:xfrm>
          <a:prstGeom prst="rect">
            <a:avLst/>
          </a:prstGeom>
          <a:noFill/>
        </p:spPr>
        <p:txBody>
          <a:bodyPr wrap="square" rtlCol="0" anchor="ctr" anchorCtr="0">
            <a:noAutofit/>
          </a:bodyPr>
          <a:lstStyle/>
          <a:p>
            <a:pPr algn="just">
              <a:lnSpc>
                <a:spcPct val="150000"/>
              </a:lnSpc>
              <a:buFont typeface="Wingdings" pitchFamily="2" charset="2"/>
              <a:buChar char="ü"/>
            </a:pPr>
            <a:r>
              <a:rPr lang="ru-RU" sz="1600" dirty="0" smtClean="0">
                <a:solidFill>
                  <a:schemeClr val="tx2">
                    <a:lumMod val="75000"/>
                  </a:schemeClr>
                </a:solidFill>
              </a:rPr>
              <a:t> все не соответствующие признакам государственных и муниципальных.</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980728"/>
            <a:ext cx="8784976" cy="3456384"/>
          </a:xfrm>
          <a:prstGeom prst="rect">
            <a:avLst/>
          </a:prstGeom>
          <a:solidFill>
            <a:srgbClr val="FFCC00">
              <a:alpha val="58824"/>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lnSpc>
                <a:spcPct val="150000"/>
              </a:lnSpc>
            </a:pPr>
            <a:r>
              <a:rPr lang="ru-RU" sz="2000" b="1" dirty="0" smtClean="0">
                <a:solidFill>
                  <a:schemeClr val="tx2">
                    <a:lumMod val="75000"/>
                  </a:schemeClr>
                </a:solidFill>
              </a:rPr>
              <a:t>Государственные и муниципальные СМИ обязаны:</a:t>
            </a:r>
            <a:endParaRPr lang="ru-RU" sz="2000" b="1" dirty="0">
              <a:solidFill>
                <a:schemeClr val="tx2">
                  <a:lumMod val="75000"/>
                </a:schemeClr>
              </a:solidFill>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90</a:t>
            </a:r>
            <a:endParaRPr lang="ru-RU" b="1" dirty="0">
              <a:solidFill>
                <a:schemeClr val="bg1"/>
              </a:solidFill>
            </a:endParaRPr>
          </a:p>
        </p:txBody>
      </p:sp>
      <p:sp>
        <p:nvSpPr>
          <p:cNvPr id="18" name="Прямоугольник 17"/>
          <p:cNvSpPr/>
          <p:nvPr/>
        </p:nvSpPr>
        <p:spPr>
          <a:xfrm>
            <a:off x="251520" y="4869160"/>
            <a:ext cx="8712968" cy="1512168"/>
          </a:xfrm>
          <a:prstGeom prst="rect">
            <a:avLst/>
          </a:prstGeom>
          <a:solidFill>
            <a:srgbClr val="FFCC00">
              <a:alpha val="58824"/>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lnSpc>
                <a:spcPct val="150000"/>
              </a:lnSpc>
            </a:pPr>
            <a:r>
              <a:rPr lang="ru-RU" sz="2000" b="1" dirty="0" smtClean="0">
                <a:solidFill>
                  <a:schemeClr val="tx2">
                    <a:lumMod val="75000"/>
                  </a:schemeClr>
                </a:solidFill>
              </a:rPr>
              <a:t>Государственные и муниципальные СМИ имеют право:</a:t>
            </a:r>
            <a:endParaRPr lang="ru-RU" sz="2000" b="1" dirty="0">
              <a:solidFill>
                <a:schemeClr val="tx2">
                  <a:lumMod val="75000"/>
                </a:schemeClr>
              </a:solidFill>
            </a:endParaRPr>
          </a:p>
        </p:txBody>
      </p:sp>
      <p:sp>
        <p:nvSpPr>
          <p:cNvPr id="11" name="TextBox 10"/>
          <p:cNvSpPr txBox="1"/>
          <p:nvPr/>
        </p:nvSpPr>
        <p:spPr>
          <a:xfrm>
            <a:off x="467544" y="5445224"/>
            <a:ext cx="8424936" cy="720080"/>
          </a:xfrm>
          <a:prstGeom prst="rect">
            <a:avLst/>
          </a:prstGeom>
          <a:noFill/>
        </p:spPr>
        <p:txBody>
          <a:bodyPr wrap="square" rtlCol="0" anchor="ctr" anchorCtr="0">
            <a:noAutofit/>
          </a:bodyPr>
          <a:lstStyle/>
          <a:p>
            <a:pPr algn="just">
              <a:lnSpc>
                <a:spcPct val="150000"/>
              </a:lnSpc>
              <a:buFont typeface="Wingdings" pitchFamily="2" charset="2"/>
              <a:buChar char="ü"/>
            </a:pPr>
            <a:r>
              <a:rPr lang="ru-RU" sz="1700" dirty="0" smtClean="0">
                <a:solidFill>
                  <a:schemeClr val="tx2">
                    <a:lumMod val="75000"/>
                  </a:schemeClr>
                </a:solidFill>
              </a:rPr>
              <a:t> свободно участвовать в информационном обеспечении выборов;</a:t>
            </a:r>
          </a:p>
          <a:p>
            <a:pPr algn="just">
              <a:lnSpc>
                <a:spcPct val="150000"/>
              </a:lnSpc>
              <a:buFont typeface="Wingdings" pitchFamily="2" charset="2"/>
              <a:buChar char="ü"/>
            </a:pPr>
            <a:r>
              <a:rPr lang="ru-RU" sz="1700" dirty="0" smtClean="0">
                <a:solidFill>
                  <a:schemeClr val="tx2">
                    <a:lumMod val="75000"/>
                  </a:schemeClr>
                </a:solidFill>
              </a:rPr>
              <a:t> направлять в избирательные комиссии своих представителей для сбора информации.</a:t>
            </a:r>
          </a:p>
        </p:txBody>
      </p:sp>
      <p:sp>
        <p:nvSpPr>
          <p:cNvPr id="25" name="TextBox 24"/>
          <p:cNvSpPr txBox="1"/>
          <p:nvPr/>
        </p:nvSpPr>
        <p:spPr>
          <a:xfrm>
            <a:off x="467544" y="1772816"/>
            <a:ext cx="8352928" cy="2304256"/>
          </a:xfrm>
          <a:prstGeom prst="rect">
            <a:avLst/>
          </a:prstGeom>
          <a:noFill/>
        </p:spPr>
        <p:txBody>
          <a:bodyPr wrap="square" rtlCol="0" anchor="ctr" anchorCtr="0">
            <a:noAutofit/>
          </a:bodyPr>
          <a:lstStyle/>
          <a:p>
            <a:pPr algn="just">
              <a:lnSpc>
                <a:spcPct val="150000"/>
              </a:lnSpc>
              <a:buFont typeface="Wingdings" pitchFamily="2" charset="2"/>
              <a:buChar char="Ø"/>
            </a:pPr>
            <a:r>
              <a:rPr lang="ru-RU" sz="1700" dirty="0" smtClean="0">
                <a:solidFill>
                  <a:schemeClr val="tx2">
                    <a:lumMod val="75000"/>
                  </a:schemeClr>
                </a:solidFill>
              </a:rPr>
              <a:t> предоставить избирательным комиссиям бесплатное эфирное время для информирования избирателей;</a:t>
            </a:r>
          </a:p>
          <a:p>
            <a:pPr algn="just">
              <a:lnSpc>
                <a:spcPct val="150000"/>
              </a:lnSpc>
              <a:buFont typeface="Wingdings" pitchFamily="2" charset="2"/>
              <a:buChar char="Ø"/>
            </a:pPr>
            <a:r>
              <a:rPr lang="ru-RU" sz="1700" dirty="0" smtClean="0">
                <a:solidFill>
                  <a:schemeClr val="tx2">
                    <a:lumMod val="75000"/>
                  </a:schemeClr>
                </a:solidFill>
              </a:rPr>
              <a:t> предоставить зарегистрированным кандидатам и избирательным объединениям на равных условиях бесплатное и платное эфирное время и печатную площадь для проведения предвыборной агитации;</a:t>
            </a:r>
          </a:p>
          <a:p>
            <a:pPr algn="just">
              <a:lnSpc>
                <a:spcPct val="150000"/>
              </a:lnSpc>
              <a:buFont typeface="Wingdings" pitchFamily="2" charset="2"/>
              <a:buChar char="Ø"/>
            </a:pPr>
            <a:r>
              <a:rPr lang="ru-RU" sz="1700" dirty="0" smtClean="0">
                <a:solidFill>
                  <a:schemeClr val="tx2">
                    <a:lumMod val="75000"/>
                  </a:schemeClr>
                </a:solidFill>
              </a:rPr>
              <a:t> представить в организующую выборы избирательную комиссию отчёты о предоставлении эфирного времени и печатной площади.</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3573016"/>
            <a:ext cx="8784976" cy="1584176"/>
          </a:xfrm>
          <a:prstGeom prst="rect">
            <a:avLst/>
          </a:prstGeom>
          <a:solidFill>
            <a:schemeClr val="accent5">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500" b="1" dirty="0" smtClean="0">
                <a:solidFill>
                  <a:schemeClr val="tx2">
                    <a:lumMod val="75000"/>
                  </a:schemeClr>
                </a:solidFill>
              </a:rPr>
              <a:t>Негосударственные СМИ обязаны:</a:t>
            </a:r>
            <a:endParaRPr lang="ru-RU" sz="1500" b="1" dirty="0">
              <a:solidFill>
                <a:schemeClr val="tx2">
                  <a:lumMod val="75000"/>
                </a:schemeClr>
              </a:solidFill>
            </a:endParaRP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18" name="Прямоугольник 17"/>
          <p:cNvSpPr/>
          <p:nvPr/>
        </p:nvSpPr>
        <p:spPr>
          <a:xfrm>
            <a:off x="179512" y="764704"/>
            <a:ext cx="8784976" cy="2736304"/>
          </a:xfrm>
          <a:prstGeom prst="rect">
            <a:avLst/>
          </a:prstGeom>
          <a:solidFill>
            <a:schemeClr val="accent5">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500" b="1" dirty="0" smtClean="0">
                <a:solidFill>
                  <a:schemeClr val="tx2">
                    <a:lumMod val="75000"/>
                  </a:schemeClr>
                </a:solidFill>
              </a:rPr>
              <a:t>Негосударственные СМИ имеют право:</a:t>
            </a:r>
            <a:endParaRPr lang="ru-RU" sz="1500" b="1" dirty="0">
              <a:solidFill>
                <a:schemeClr val="tx2">
                  <a:lumMod val="75000"/>
                </a:schemeClr>
              </a:solidFill>
            </a:endParaRPr>
          </a:p>
        </p:txBody>
      </p:sp>
      <p:sp>
        <p:nvSpPr>
          <p:cNvPr id="11" name="TextBox 10"/>
          <p:cNvSpPr txBox="1"/>
          <p:nvPr/>
        </p:nvSpPr>
        <p:spPr>
          <a:xfrm>
            <a:off x="467544" y="1124744"/>
            <a:ext cx="8424936" cy="2304256"/>
          </a:xfrm>
          <a:prstGeom prst="rect">
            <a:avLst/>
          </a:prstGeom>
          <a:noFill/>
        </p:spPr>
        <p:txBody>
          <a:bodyPr wrap="square" rtlCol="0" anchor="ctr" anchorCtr="0">
            <a:noAutofit/>
          </a:bodyPr>
          <a:lstStyle/>
          <a:p>
            <a:pPr algn="just">
              <a:lnSpc>
                <a:spcPct val="150000"/>
              </a:lnSpc>
              <a:buFont typeface="Wingdings" pitchFamily="2" charset="2"/>
              <a:buChar char="ü"/>
            </a:pPr>
            <a:r>
              <a:rPr lang="ru-RU" sz="1300" dirty="0" smtClean="0">
                <a:solidFill>
                  <a:schemeClr val="tx2">
                    <a:lumMod val="75000"/>
                  </a:schemeClr>
                </a:solidFill>
              </a:rPr>
              <a:t> предоставить зарегистрированным кандидатам и избирательным объединениям эфирное время и печатную площадь при условии, если в срок не позднее, чем через 30 дней со дня официального опубликования решения о назначении выборов они опубликуют сведения о размере и условиях оплаты эфирного времени и печатной площади и представят их в соответствующую избирательную комиссию;</a:t>
            </a:r>
          </a:p>
          <a:p>
            <a:pPr algn="just">
              <a:lnSpc>
                <a:spcPct val="150000"/>
              </a:lnSpc>
              <a:buFont typeface="Wingdings" pitchFamily="2" charset="2"/>
              <a:buChar char="ü"/>
            </a:pPr>
            <a:r>
              <a:rPr lang="ru-RU" sz="1300" dirty="0" smtClean="0">
                <a:solidFill>
                  <a:schemeClr val="tx2">
                    <a:lumMod val="75000"/>
                  </a:schemeClr>
                </a:solidFill>
              </a:rPr>
              <a:t> свободно участвовать в информационном обеспечении выборов;</a:t>
            </a:r>
          </a:p>
          <a:p>
            <a:pPr algn="just">
              <a:lnSpc>
                <a:spcPct val="150000"/>
              </a:lnSpc>
              <a:buFont typeface="Wingdings" pitchFamily="2" charset="2"/>
              <a:buChar char="ü"/>
            </a:pPr>
            <a:r>
              <a:rPr lang="ru-RU" sz="1300" dirty="0" smtClean="0">
                <a:solidFill>
                  <a:schemeClr val="tx2">
                    <a:lumMod val="75000"/>
                  </a:schemeClr>
                </a:solidFill>
              </a:rPr>
              <a:t> направить в избирательные комиссии своих представителей для сбора информации;</a:t>
            </a:r>
          </a:p>
          <a:p>
            <a:pPr algn="just">
              <a:lnSpc>
                <a:spcPct val="150000"/>
              </a:lnSpc>
              <a:buFont typeface="Wingdings" pitchFamily="2" charset="2"/>
              <a:buChar char="ü"/>
            </a:pPr>
            <a:r>
              <a:rPr lang="ru-RU" sz="1300" dirty="0" smtClean="0">
                <a:solidFill>
                  <a:schemeClr val="tx2">
                    <a:lumMod val="75000"/>
                  </a:schemeClr>
                </a:solidFill>
              </a:rPr>
              <a:t> немотивированно отказать любому кандидату, избирательному объединению в предоставлении печатной площади (для периодических печатных изданий). </a:t>
            </a:r>
          </a:p>
        </p:txBody>
      </p:sp>
      <p:sp>
        <p:nvSpPr>
          <p:cNvPr id="25" name="TextBox 24"/>
          <p:cNvSpPr txBox="1"/>
          <p:nvPr/>
        </p:nvSpPr>
        <p:spPr>
          <a:xfrm>
            <a:off x="467544" y="3933056"/>
            <a:ext cx="8424936" cy="1152128"/>
          </a:xfrm>
          <a:prstGeom prst="rect">
            <a:avLst/>
          </a:prstGeom>
          <a:noFill/>
        </p:spPr>
        <p:txBody>
          <a:bodyPr wrap="square" rtlCol="0" anchor="ctr" anchorCtr="0">
            <a:noAutofit/>
          </a:bodyPr>
          <a:lstStyle/>
          <a:p>
            <a:pPr algn="just">
              <a:lnSpc>
                <a:spcPct val="150000"/>
              </a:lnSpc>
              <a:buFont typeface="Wingdings" pitchFamily="2" charset="2"/>
              <a:buChar char="Ø"/>
            </a:pPr>
            <a:r>
              <a:rPr lang="ru-RU" sz="1300" dirty="0" smtClean="0">
                <a:solidFill>
                  <a:schemeClr val="tx2">
                    <a:lumMod val="75000"/>
                  </a:schemeClr>
                </a:solidFill>
              </a:rPr>
              <a:t> предоставить зарегистрированным кандидатам и избирательным объединениям на равных условиях эфирное время (для организаций телерадиовещания);</a:t>
            </a:r>
          </a:p>
          <a:p>
            <a:pPr algn="just">
              <a:lnSpc>
                <a:spcPct val="150000"/>
              </a:lnSpc>
              <a:buFont typeface="Wingdings" pitchFamily="2" charset="2"/>
              <a:buChar char="Ø"/>
            </a:pPr>
            <a:r>
              <a:rPr lang="ru-RU" sz="1300" dirty="0" smtClean="0">
                <a:solidFill>
                  <a:schemeClr val="tx2">
                    <a:lumMod val="75000"/>
                  </a:schemeClr>
                </a:solidFill>
              </a:rPr>
              <a:t> представить в организующую выборы избирательную комиссию отчёты о предоставлении платных и бесплатных эфирного времени  и печатной площади. </a:t>
            </a:r>
          </a:p>
        </p:txBody>
      </p:sp>
      <p:sp>
        <p:nvSpPr>
          <p:cNvPr id="9" name="Прямоугольник 8"/>
          <p:cNvSpPr/>
          <p:nvPr/>
        </p:nvSpPr>
        <p:spPr>
          <a:xfrm>
            <a:off x="179512" y="5229200"/>
            <a:ext cx="8784976" cy="1296144"/>
          </a:xfrm>
          <a:prstGeom prst="rect">
            <a:avLst/>
          </a:prstGeom>
          <a:solidFill>
            <a:schemeClr val="accent5">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lnSpc>
                <a:spcPct val="150000"/>
              </a:lnSpc>
            </a:pPr>
            <a:r>
              <a:rPr lang="ru-RU" sz="1500" b="1" dirty="0" smtClean="0">
                <a:solidFill>
                  <a:schemeClr val="tx2">
                    <a:lumMod val="75000"/>
                  </a:schemeClr>
                </a:solidFill>
              </a:rPr>
              <a:t>Сетевые издания вправе:</a:t>
            </a:r>
            <a:endParaRPr lang="ru-RU" sz="1500" b="1" dirty="0">
              <a:solidFill>
                <a:schemeClr val="tx2">
                  <a:lumMod val="75000"/>
                </a:schemeClr>
              </a:solidFill>
            </a:endParaRPr>
          </a:p>
        </p:txBody>
      </p:sp>
      <p:sp>
        <p:nvSpPr>
          <p:cNvPr id="12" name="TextBox 11"/>
          <p:cNvSpPr txBox="1"/>
          <p:nvPr/>
        </p:nvSpPr>
        <p:spPr>
          <a:xfrm>
            <a:off x="467544" y="5589240"/>
            <a:ext cx="8424936" cy="864096"/>
          </a:xfrm>
          <a:prstGeom prst="rect">
            <a:avLst/>
          </a:prstGeom>
          <a:noFill/>
        </p:spPr>
        <p:txBody>
          <a:bodyPr wrap="square" rtlCol="0" anchor="ctr" anchorCtr="0">
            <a:noAutofit/>
          </a:bodyPr>
          <a:lstStyle/>
          <a:p>
            <a:pPr algn="just">
              <a:lnSpc>
                <a:spcPct val="150000"/>
              </a:lnSpc>
              <a:buFont typeface="Wingdings" pitchFamily="2" charset="2"/>
              <a:buChar char="Ø"/>
            </a:pPr>
            <a:r>
              <a:rPr lang="ru-RU" sz="1300" dirty="0" smtClean="0">
                <a:solidFill>
                  <a:schemeClr val="tx2">
                    <a:lumMod val="75000"/>
                  </a:schemeClr>
                </a:solidFill>
              </a:rPr>
              <a:t> свободно участвовать в информационном обеспечении выборов;</a:t>
            </a:r>
          </a:p>
          <a:p>
            <a:pPr algn="just">
              <a:lnSpc>
                <a:spcPct val="150000"/>
              </a:lnSpc>
              <a:buFont typeface="Wingdings" pitchFamily="2" charset="2"/>
              <a:buChar char="Ø"/>
            </a:pPr>
            <a:r>
              <a:rPr lang="ru-RU" sz="1300" dirty="0" smtClean="0">
                <a:solidFill>
                  <a:schemeClr val="tx2">
                    <a:lumMod val="75000"/>
                  </a:schemeClr>
                </a:solidFill>
              </a:rPr>
              <a:t> направлять в избирательные комиссии своих представителей для сбора информации;</a:t>
            </a:r>
          </a:p>
          <a:p>
            <a:pPr algn="just">
              <a:lnSpc>
                <a:spcPct val="150000"/>
              </a:lnSpc>
              <a:buFont typeface="Wingdings" pitchFamily="2" charset="2"/>
              <a:buChar char="Ø"/>
            </a:pPr>
            <a:r>
              <a:rPr lang="ru-RU" sz="1300" dirty="0" smtClean="0">
                <a:solidFill>
                  <a:schemeClr val="tx2">
                    <a:lumMod val="75000"/>
                  </a:schemeClr>
                </a:solidFill>
              </a:rPr>
              <a:t> размещать на возмездной основе агитационные материалы кандидатов и избирательных объединений</a:t>
            </a:r>
            <a:r>
              <a:rPr lang="ru-RU" sz="1400" dirty="0" smtClean="0">
                <a:solidFill>
                  <a:schemeClr val="tx2">
                    <a:lumMod val="75000"/>
                  </a:schemeClr>
                </a:solidFill>
              </a:rPr>
              <a:t>.</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91</a:t>
            </a:r>
            <a:endParaRPr lang="ru-RU" b="1" dirty="0">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4" name="Прямоугольник 13"/>
          <p:cNvSpPr/>
          <p:nvPr/>
        </p:nvSpPr>
        <p:spPr>
          <a:xfrm>
            <a:off x="179512" y="836712"/>
            <a:ext cx="8784976" cy="648072"/>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r>
              <a:rPr lang="ru-RU" sz="1400" b="1" dirty="0" smtClean="0">
                <a:solidFill>
                  <a:schemeClr val="tx2">
                    <a:lumMod val="75000"/>
                  </a:schemeClr>
                </a:solidFill>
              </a:rPr>
              <a:t>Представитель СМИ – </a:t>
            </a:r>
            <a:r>
              <a:rPr lang="ru-RU" sz="1400" dirty="0" smtClean="0">
                <a:solidFill>
                  <a:schemeClr val="tx2">
                    <a:lumMod val="75000"/>
                  </a:schemeClr>
                </a:solidFill>
              </a:rPr>
              <a:t>лицо, действующее от имени либо в интересах СМИ в пределах предоставленных полномочий, объем которых определяется характером и видом взаимоотношений между СМИ и этим лицом.</a:t>
            </a:r>
          </a:p>
        </p:txBody>
      </p:sp>
      <p:sp>
        <p:nvSpPr>
          <p:cNvPr id="10" name="Прямоугольник 9"/>
          <p:cNvSpPr/>
          <p:nvPr/>
        </p:nvSpPr>
        <p:spPr>
          <a:xfrm>
            <a:off x="179512" y="-27384"/>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3.10. Средства массовой информации</a:t>
            </a:r>
            <a:endParaRPr lang="ru-RU" sz="3200" b="1" dirty="0">
              <a:effectLst>
                <a:outerShdw blurRad="38100" dist="38100" dir="2700000" algn="tl">
                  <a:srgbClr val="000000">
                    <a:alpha val="43137"/>
                  </a:srgbClr>
                </a:outerShdw>
              </a:effectLst>
            </a:endParaRPr>
          </a:p>
        </p:txBody>
      </p:sp>
      <p:sp>
        <p:nvSpPr>
          <p:cNvPr id="9" name="Прямоугольник 8"/>
          <p:cNvSpPr/>
          <p:nvPr/>
        </p:nvSpPr>
        <p:spPr>
          <a:xfrm>
            <a:off x="179512" y="1628800"/>
            <a:ext cx="8784976" cy="144016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Согласно п.11 ст.30 Закона ««Об основных гарантиях избирательных прав и права на участие в референдуме граждан Российской Федерации» представитель СМИ имеет право:</a:t>
            </a:r>
          </a:p>
          <a:p>
            <a:pPr algn="just"/>
            <a:endParaRPr lang="ru-RU" sz="1600" dirty="0" smtClean="0">
              <a:solidFill>
                <a:schemeClr val="tx2">
                  <a:lumMod val="75000"/>
                </a:schemeClr>
              </a:solidFill>
            </a:endParaRPr>
          </a:p>
        </p:txBody>
      </p:sp>
      <p:sp>
        <p:nvSpPr>
          <p:cNvPr id="25" name="TextBox 24"/>
          <p:cNvSpPr txBox="1"/>
          <p:nvPr/>
        </p:nvSpPr>
        <p:spPr>
          <a:xfrm>
            <a:off x="611560" y="2132856"/>
            <a:ext cx="8352928" cy="864096"/>
          </a:xfrm>
          <a:prstGeom prst="rect">
            <a:avLst/>
          </a:prstGeom>
          <a:noFill/>
        </p:spPr>
        <p:txBody>
          <a:bodyPr wrap="square" rtlCol="0" anchor="ctr" anchorCtr="0">
            <a:noAutofit/>
          </a:bodyPr>
          <a:lstStyle/>
          <a:p>
            <a:pPr algn="just">
              <a:buFont typeface="Wingdings" pitchFamily="2" charset="2"/>
              <a:buChar char="ü"/>
            </a:pPr>
            <a:r>
              <a:rPr lang="ru-RU" sz="1400" dirty="0" smtClean="0">
                <a:solidFill>
                  <a:schemeClr val="tx2">
                    <a:lumMod val="75000"/>
                  </a:schemeClr>
                </a:solidFill>
              </a:rPr>
              <a:t>  находиться в помещениях любой из участвующих в проведении выборов комиссии в любое время;</a:t>
            </a:r>
          </a:p>
          <a:p>
            <a:pPr algn="just">
              <a:buFont typeface="Wingdings" pitchFamily="2" charset="2"/>
              <a:buChar char="ü"/>
            </a:pPr>
            <a:r>
              <a:rPr lang="ru-RU" sz="1400" dirty="0" smtClean="0">
                <a:solidFill>
                  <a:schemeClr val="tx2">
                    <a:lumMod val="75000"/>
                  </a:schemeClr>
                </a:solidFill>
              </a:rPr>
              <a:t> знакомиться с протоколами избирательных комиссий, получать от избирательных комиссий их копии;</a:t>
            </a:r>
          </a:p>
          <a:p>
            <a:pPr algn="just">
              <a:buFont typeface="Wingdings" pitchFamily="2" charset="2"/>
              <a:buChar char="ü"/>
            </a:pPr>
            <a:r>
              <a:rPr lang="ru-RU" sz="1400" dirty="0" smtClean="0">
                <a:solidFill>
                  <a:schemeClr val="tx2">
                    <a:lumMod val="75000"/>
                  </a:schemeClr>
                </a:solidFill>
              </a:rPr>
              <a:t> производить в помещениях избирательных комиссий фото- и видеосъемку, предварительно уведомив об этом руководство комиссии.</a:t>
            </a:r>
          </a:p>
        </p:txBody>
      </p:sp>
      <p:sp>
        <p:nvSpPr>
          <p:cNvPr id="12" name="Прямоугольник 11"/>
          <p:cNvSpPr/>
          <p:nvPr/>
        </p:nvSpPr>
        <p:spPr>
          <a:xfrm>
            <a:off x="179512" y="3212976"/>
            <a:ext cx="8784976" cy="504056"/>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dirty="0" smtClean="0">
                <a:solidFill>
                  <a:schemeClr val="tx2">
                    <a:lumMod val="75000"/>
                  </a:schemeClr>
                </a:solidFill>
              </a:rPr>
              <a:t>Для осуществления указанных полномочий представитель СМИ </a:t>
            </a:r>
            <a:r>
              <a:rPr lang="ru-RU" sz="1400" b="1" dirty="0" smtClean="0">
                <a:solidFill>
                  <a:schemeClr val="tx2">
                    <a:lumMod val="75000"/>
                  </a:schemeClr>
                </a:solidFill>
              </a:rPr>
              <a:t>аккредитуется</a:t>
            </a:r>
            <a:r>
              <a:rPr lang="ru-RU" sz="1400" dirty="0" smtClean="0">
                <a:solidFill>
                  <a:schemeClr val="tx2">
                    <a:lumMod val="75000"/>
                  </a:schemeClr>
                </a:solidFill>
              </a:rPr>
              <a:t> в порядке, установленном ЦИК России или по её поручению – избирательной комиссией субъекта РФ.</a:t>
            </a:r>
          </a:p>
          <a:p>
            <a:pPr algn="just"/>
            <a:endParaRPr lang="ru-RU" sz="1600" dirty="0" smtClean="0">
              <a:solidFill>
                <a:schemeClr val="tx2">
                  <a:lumMod val="75000"/>
                </a:schemeClr>
              </a:solidFill>
            </a:endParaRPr>
          </a:p>
        </p:txBody>
      </p:sp>
      <p:sp>
        <p:nvSpPr>
          <p:cNvPr id="13" name="Прямоугольник 12"/>
          <p:cNvSpPr/>
          <p:nvPr/>
        </p:nvSpPr>
        <p:spPr>
          <a:xfrm>
            <a:off x="179512" y="3861048"/>
            <a:ext cx="8784976" cy="504056"/>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dirty="0" smtClean="0">
                <a:solidFill>
                  <a:schemeClr val="tx2">
                    <a:lumMod val="75000"/>
                  </a:schemeClr>
                </a:solidFill>
              </a:rPr>
              <a:t>Заявки на аккредитацию должны быть поданы редакциями СМИ в комиссию </a:t>
            </a:r>
            <a:r>
              <a:rPr lang="ru-RU" sz="1400" b="1" dirty="0" smtClean="0">
                <a:solidFill>
                  <a:schemeClr val="tx2">
                    <a:lumMod val="75000"/>
                  </a:schemeClr>
                </a:solidFill>
              </a:rPr>
              <a:t>не позднее, чем за 3 дня до дня голосования.</a:t>
            </a:r>
            <a:r>
              <a:rPr lang="ru-RU" sz="1400" u="sng" dirty="0" smtClean="0">
                <a:solidFill>
                  <a:schemeClr val="tx2">
                    <a:lumMod val="75000"/>
                  </a:schemeClr>
                </a:solidFill>
              </a:rPr>
              <a:t> </a:t>
            </a:r>
          </a:p>
        </p:txBody>
      </p:sp>
      <p:sp>
        <p:nvSpPr>
          <p:cNvPr id="15" name="Прямоугольник 14"/>
          <p:cNvSpPr/>
          <p:nvPr/>
        </p:nvSpPr>
        <p:spPr>
          <a:xfrm>
            <a:off x="179512" y="4509120"/>
            <a:ext cx="8784976" cy="2088232"/>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Представитель СМИ обязан:</a:t>
            </a:r>
            <a:endParaRPr lang="ru-RU" sz="1400" b="1" u="sng" dirty="0" smtClean="0">
              <a:solidFill>
                <a:schemeClr val="tx2">
                  <a:lumMod val="75000"/>
                </a:schemeClr>
              </a:solidFill>
            </a:endParaRPr>
          </a:p>
        </p:txBody>
      </p:sp>
      <p:sp>
        <p:nvSpPr>
          <p:cNvPr id="17" name="TextBox 16"/>
          <p:cNvSpPr txBox="1"/>
          <p:nvPr/>
        </p:nvSpPr>
        <p:spPr>
          <a:xfrm>
            <a:off x="611560" y="4869160"/>
            <a:ext cx="8352928" cy="1584176"/>
          </a:xfrm>
          <a:prstGeom prst="rect">
            <a:avLst/>
          </a:prstGeom>
          <a:noFill/>
        </p:spPr>
        <p:txBody>
          <a:bodyPr wrap="square" rtlCol="0" anchor="ctr" anchorCtr="0">
            <a:noAutofit/>
          </a:bodyPr>
          <a:lstStyle/>
          <a:p>
            <a:pPr algn="just">
              <a:buFont typeface="Wingdings" pitchFamily="2" charset="2"/>
              <a:buChar char="ü"/>
            </a:pPr>
            <a:r>
              <a:rPr lang="ru-RU" sz="1400" dirty="0" smtClean="0">
                <a:solidFill>
                  <a:schemeClr val="tx2">
                    <a:lumMod val="75000"/>
                  </a:schemeClr>
                </a:solidFill>
              </a:rPr>
              <a:t>  при получении информации от избирателей, членов избирательных комиссий, иных участников избирательного процесса ставить их в известность о проведении аудио-, видеозаписи, фотосъёмки;</a:t>
            </a:r>
          </a:p>
          <a:p>
            <a:pPr algn="just">
              <a:buFont typeface="Wingdings" pitchFamily="2" charset="2"/>
              <a:buChar char="ü"/>
            </a:pPr>
            <a:r>
              <a:rPr lang="ru-RU" sz="1400" dirty="0" smtClean="0">
                <a:solidFill>
                  <a:schemeClr val="tx2">
                    <a:lumMod val="75000"/>
                  </a:schemeClr>
                </a:solidFill>
              </a:rPr>
              <a:t> соблюдать запрет на проведение предвыборной агитации;</a:t>
            </a:r>
          </a:p>
          <a:p>
            <a:pPr algn="just">
              <a:buFont typeface="Wingdings" pitchFamily="2" charset="2"/>
              <a:buChar char="ü"/>
            </a:pPr>
            <a:r>
              <a:rPr lang="ru-RU" sz="1400" dirty="0" smtClean="0">
                <a:solidFill>
                  <a:schemeClr val="tx2">
                    <a:lumMod val="75000"/>
                  </a:schemeClr>
                </a:solidFill>
              </a:rPr>
              <a:t> уважать права, законные интересы, честь, достоинство и деловую репутацию граждан и избирательных комиссий;</a:t>
            </a:r>
          </a:p>
          <a:p>
            <a:pPr algn="just">
              <a:buFont typeface="Wingdings" pitchFamily="2" charset="2"/>
              <a:buChar char="ü"/>
            </a:pPr>
            <a:r>
              <a:rPr lang="ru-RU" sz="1400" dirty="0" smtClean="0">
                <a:solidFill>
                  <a:schemeClr val="tx2">
                    <a:lumMod val="75000"/>
                  </a:schemeClr>
                </a:solidFill>
              </a:rPr>
              <a:t> осуществлять видеозапись и фотосъёмку таким образом, чтобы это не создавало предпосылки для нарушения конфиденциальности персональных данных участников избирательного процесса;</a:t>
            </a:r>
          </a:p>
          <a:p>
            <a:pPr algn="just">
              <a:buFont typeface="Wingdings" pitchFamily="2" charset="2"/>
              <a:buChar char="ü"/>
            </a:pPr>
            <a:r>
              <a:rPr lang="ru-RU" sz="1400" dirty="0" smtClean="0">
                <a:solidFill>
                  <a:schemeClr val="tx2">
                    <a:lumMod val="75000"/>
                  </a:schemeClr>
                </a:solidFill>
              </a:rPr>
              <a:t> соблюдать требования законодательства о выборах</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92</a:t>
            </a:r>
            <a:endParaRPr lang="ru-RU" b="1" dirty="0">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depositphotos_30353055-stock-photo-succeed.jpg"/>
          <p:cNvPicPr>
            <a:picLocks noChangeAspect="1"/>
          </p:cNvPicPr>
          <p:nvPr/>
        </p:nvPicPr>
        <p:blipFill>
          <a:blip r:embed="rId3" cstate="print"/>
          <a:stretch>
            <a:fillRect/>
          </a:stretch>
        </p:blipFill>
        <p:spPr>
          <a:xfrm>
            <a:off x="179512" y="766456"/>
            <a:ext cx="1368152" cy="1105966"/>
          </a:xfrm>
          <a:prstGeom prst="rect">
            <a:avLst/>
          </a:prstGeom>
        </p:spPr>
      </p:pic>
      <p:pic>
        <p:nvPicPr>
          <p:cNvPr id="20" name="Рисунок 19" descr="1500x500.jpg"/>
          <p:cNvPicPr>
            <a:picLocks noChangeAspect="1"/>
          </p:cNvPicPr>
          <p:nvPr/>
        </p:nvPicPr>
        <p:blipFill>
          <a:blip r:embed="rId4" cstate="print"/>
          <a:stretch>
            <a:fillRect/>
          </a:stretch>
        </p:blipFill>
        <p:spPr>
          <a:xfrm>
            <a:off x="0" y="0"/>
            <a:ext cx="9144000" cy="764704"/>
          </a:xfrm>
          <a:prstGeom prst="rect">
            <a:avLst/>
          </a:prstGeom>
        </p:spPr>
      </p:pic>
      <p:sp>
        <p:nvSpPr>
          <p:cNvPr id="10" name="Прямоугольник 9"/>
          <p:cNvSpPr/>
          <p:nvPr/>
        </p:nvSpPr>
        <p:spPr>
          <a:xfrm>
            <a:off x="179512" y="116632"/>
            <a:ext cx="87849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3.11. Государственные органы, органы государственной власти и местного самоуправления</a:t>
            </a:r>
            <a:endParaRPr lang="ru-RU" sz="2400" b="1" dirty="0">
              <a:effectLst>
                <a:outerShdw blurRad="38100" dist="38100" dir="2700000" algn="tl">
                  <a:srgbClr val="000000">
                    <a:alpha val="43137"/>
                  </a:srgbClr>
                </a:outerShdw>
              </a:effectLst>
            </a:endParaRPr>
          </a:p>
        </p:txBody>
      </p:sp>
      <p:sp>
        <p:nvSpPr>
          <p:cNvPr id="12" name="Прямоугольник 11"/>
          <p:cNvSpPr/>
          <p:nvPr/>
        </p:nvSpPr>
        <p:spPr>
          <a:xfrm>
            <a:off x="1619672" y="836712"/>
            <a:ext cx="7344816" cy="936104"/>
          </a:xfrm>
          <a:prstGeom prst="rect">
            <a:avLst/>
          </a:prstGeom>
          <a:solidFill>
            <a:srgbClr val="99FFCC">
              <a:alpha val="60000"/>
            </a:srgbClr>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lnSpc>
                <a:spcPct val="150000"/>
              </a:lnSpc>
            </a:pPr>
            <a:r>
              <a:rPr lang="ru-RU" b="1" dirty="0" smtClean="0">
                <a:solidFill>
                  <a:schemeClr val="tx2">
                    <a:lumMod val="75000"/>
                  </a:schemeClr>
                </a:solidFill>
              </a:rPr>
              <a:t>ОРГАНИЗАЦИЯ И ПРОВЕДЕНИЕ ВЫБОРОВ НЕЗАВИСИМЫМИ ОРГАНАМИ –  ОДИН ИЗ ОСНОВНЫХ ПРИНЦИПОВ ИЗБИРАТЕЛЬНОГО ПРАВА.</a:t>
            </a:r>
          </a:p>
        </p:txBody>
      </p:sp>
      <p:sp>
        <p:nvSpPr>
          <p:cNvPr id="16" name="Прямоугольник 15"/>
          <p:cNvSpPr/>
          <p:nvPr/>
        </p:nvSpPr>
        <p:spPr>
          <a:xfrm>
            <a:off x="179512" y="1916832"/>
            <a:ext cx="8784976" cy="1080120"/>
          </a:xfrm>
          <a:prstGeom prst="rect">
            <a:avLst/>
          </a:prstGeom>
          <a:solidFill>
            <a:srgbClr val="99FFCC">
              <a:alpha val="60000"/>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600" b="1" u="sng" dirty="0" smtClean="0">
                <a:solidFill>
                  <a:schemeClr val="tx2">
                    <a:lumMod val="75000"/>
                  </a:schemeClr>
                </a:solidFill>
              </a:rPr>
              <a:t>Вмешательство</a:t>
            </a:r>
            <a:r>
              <a:rPr lang="ru-RU" sz="1600" dirty="0" smtClean="0">
                <a:solidFill>
                  <a:schemeClr val="tx2">
                    <a:lumMod val="75000"/>
                  </a:schemeClr>
                </a:solidFill>
              </a:rPr>
              <a:t> в осуществление избирательными комиссиями полномочий, предусмотренных законодательством о выборах, со стороны органов государственной власти и местного самоуправления </a:t>
            </a:r>
            <a:r>
              <a:rPr lang="ru-RU" sz="1600" b="1" u="sng" dirty="0" smtClean="0">
                <a:solidFill>
                  <a:schemeClr val="tx2">
                    <a:lumMod val="75000"/>
                  </a:schemeClr>
                </a:solidFill>
              </a:rPr>
              <a:t>запрещено</a:t>
            </a:r>
            <a:r>
              <a:rPr lang="ru-RU" sz="1600" b="1" dirty="0" smtClean="0">
                <a:solidFill>
                  <a:schemeClr val="tx2">
                    <a:lumMod val="75000"/>
                  </a:schemeClr>
                </a:solidFill>
              </a:rPr>
              <a:t>.</a:t>
            </a:r>
            <a:r>
              <a:rPr lang="ru-RU" sz="1600" dirty="0" smtClean="0">
                <a:solidFill>
                  <a:schemeClr val="tx2">
                    <a:lumMod val="75000"/>
                  </a:schemeClr>
                </a:solidFill>
              </a:rPr>
              <a:t> (п.7 ст.3 Закона «Об основных гарантиях избирательных прав и права на участие в референдуме граждан Российской Федерации»).</a:t>
            </a:r>
          </a:p>
        </p:txBody>
      </p:sp>
      <p:sp>
        <p:nvSpPr>
          <p:cNvPr id="18" name="Прямоугольник 17"/>
          <p:cNvSpPr/>
          <p:nvPr/>
        </p:nvSpPr>
        <p:spPr>
          <a:xfrm>
            <a:off x="179512" y="3068960"/>
            <a:ext cx="8784976" cy="2088232"/>
          </a:xfrm>
          <a:prstGeom prst="rect">
            <a:avLst/>
          </a:prstGeom>
          <a:solidFill>
            <a:srgbClr val="99FFCC">
              <a:alpha val="60000"/>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600" dirty="0" smtClean="0">
                <a:solidFill>
                  <a:schemeClr val="tx2">
                    <a:lumMod val="75000"/>
                  </a:schemeClr>
                </a:solidFill>
              </a:rPr>
              <a:t>При этом, государственные органы, органы местного самоуправления и их должностные лица обязаны оказывать комиссиям содействие в реализации их полномочий (п.16 ст.20 Закона «Об основных гарантиях избирательных прав и права на участие в референдуме граждан Российской Федерации»), в том числе:</a:t>
            </a:r>
          </a:p>
        </p:txBody>
      </p:sp>
      <p:sp>
        <p:nvSpPr>
          <p:cNvPr id="17" name="TextBox 16"/>
          <p:cNvSpPr txBox="1"/>
          <p:nvPr/>
        </p:nvSpPr>
        <p:spPr>
          <a:xfrm>
            <a:off x="611560" y="4077072"/>
            <a:ext cx="8352928" cy="1080120"/>
          </a:xfrm>
          <a:prstGeom prst="rect">
            <a:avLst/>
          </a:prstGeom>
          <a:noFill/>
        </p:spPr>
        <p:txBody>
          <a:bodyPr wrap="square" rtlCol="0" anchor="ctr" anchorCtr="0">
            <a:noAutofit/>
          </a:bodyPr>
          <a:lstStyle/>
          <a:p>
            <a:pPr algn="just">
              <a:buFont typeface="Wingdings" pitchFamily="2" charset="2"/>
              <a:buChar char="ü"/>
            </a:pPr>
            <a:r>
              <a:rPr lang="ru-RU" sz="1600" dirty="0" smtClean="0">
                <a:solidFill>
                  <a:schemeClr val="tx2">
                    <a:lumMod val="75000"/>
                  </a:schemeClr>
                </a:solidFill>
              </a:rPr>
              <a:t> безвозмездно предоставлять необходимые помещения;</a:t>
            </a:r>
          </a:p>
          <a:p>
            <a:pPr algn="just">
              <a:buFont typeface="Wingdings" pitchFamily="2" charset="2"/>
              <a:buChar char="ü"/>
            </a:pPr>
            <a:r>
              <a:rPr lang="ru-RU" sz="1600" dirty="0" smtClean="0">
                <a:solidFill>
                  <a:schemeClr val="tx2">
                    <a:lumMod val="75000"/>
                  </a:schemeClr>
                </a:solidFill>
              </a:rPr>
              <a:t> обеспечивать охрану указанных помещений и документации;</a:t>
            </a:r>
          </a:p>
          <a:p>
            <a:pPr algn="just">
              <a:buFont typeface="Wingdings" pitchFamily="2" charset="2"/>
              <a:buChar char="ü"/>
            </a:pPr>
            <a:r>
              <a:rPr lang="ru-RU" sz="1600" dirty="0" smtClean="0">
                <a:solidFill>
                  <a:schemeClr val="tx2">
                    <a:lumMod val="75000"/>
                  </a:schemeClr>
                </a:solidFill>
              </a:rPr>
              <a:t> безвозмездно предоставлять транспортные средства, средства связи, техническое оборудование.</a:t>
            </a:r>
          </a:p>
        </p:txBody>
      </p:sp>
      <p:sp>
        <p:nvSpPr>
          <p:cNvPr id="19" name="Прямоугольник 18"/>
          <p:cNvSpPr/>
          <p:nvPr/>
        </p:nvSpPr>
        <p:spPr>
          <a:xfrm>
            <a:off x="179512" y="5229200"/>
            <a:ext cx="8784976" cy="1296144"/>
          </a:xfrm>
          <a:prstGeom prst="rect">
            <a:avLst/>
          </a:prstGeom>
          <a:solidFill>
            <a:srgbClr val="99FFCC">
              <a:alpha val="60000"/>
            </a:srgb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600" dirty="0" smtClean="0">
                <a:solidFill>
                  <a:schemeClr val="tx2">
                    <a:lumMod val="75000"/>
                  </a:schemeClr>
                </a:solidFill>
              </a:rPr>
              <a:t>Обязанности конкретизируются законодательством о выборах и специальными нормативными актами (например, при проведении федеральных выборов – Постановлениями Правительства РФ) применительно к отдельным видам органов государственной власти и местного самоуправления, отдельным категориям должностных лиц этих органов и в зависимости от стадий избирательного процесса.</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93</a:t>
            </a:r>
            <a:endParaRPr lang="ru-RU" b="1" dirty="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0" name="Прямоугольник 9"/>
          <p:cNvSpPr/>
          <p:nvPr/>
        </p:nvSpPr>
        <p:spPr>
          <a:xfrm>
            <a:off x="179512" y="188640"/>
            <a:ext cx="87849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effectLst>
                  <a:outerShdw blurRad="38100" dist="38100" dir="2700000" algn="tl">
                    <a:srgbClr val="000000">
                      <a:alpha val="43137"/>
                    </a:srgbClr>
                  </a:outerShdw>
                </a:effectLst>
              </a:rPr>
              <a:t>3.11. Государственные органы, органы государственной власти и местного самоуправления</a:t>
            </a:r>
            <a:endParaRPr lang="ru-RU" sz="2000" b="1" dirty="0">
              <a:effectLst>
                <a:outerShdw blurRad="38100" dist="38100" dir="2700000" algn="tl">
                  <a:srgbClr val="000000">
                    <a:alpha val="43137"/>
                  </a:srgbClr>
                </a:outerShdw>
              </a:effectLst>
            </a:endParaRPr>
          </a:p>
        </p:txBody>
      </p:sp>
      <p:sp>
        <p:nvSpPr>
          <p:cNvPr id="12" name="Прямоугольник 11"/>
          <p:cNvSpPr/>
          <p:nvPr/>
        </p:nvSpPr>
        <p:spPr>
          <a:xfrm>
            <a:off x="179512" y="764704"/>
            <a:ext cx="8784976" cy="792088"/>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Государственные органы, органы местного самоуправления обязаны в установленные сроки:</a:t>
            </a:r>
          </a:p>
        </p:txBody>
      </p:sp>
      <p:sp>
        <p:nvSpPr>
          <p:cNvPr id="17" name="TextBox 16"/>
          <p:cNvSpPr txBox="1"/>
          <p:nvPr/>
        </p:nvSpPr>
        <p:spPr>
          <a:xfrm>
            <a:off x="467544" y="980728"/>
            <a:ext cx="8496944" cy="576064"/>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образовывать избирательные округа, утверждать их схему и опубликовывать её;</a:t>
            </a:r>
          </a:p>
          <a:p>
            <a:pPr algn="just">
              <a:buBlip>
                <a:blip r:embed="rId4"/>
              </a:buBlip>
            </a:pPr>
            <a:r>
              <a:rPr lang="ru-RU" sz="1200" dirty="0" smtClean="0">
                <a:solidFill>
                  <a:schemeClr val="tx2">
                    <a:lumMod val="75000"/>
                  </a:schemeClr>
                </a:solidFill>
              </a:rPr>
              <a:t> назначать выборы;</a:t>
            </a:r>
          </a:p>
          <a:p>
            <a:pPr algn="just">
              <a:buBlip>
                <a:blip r:embed="rId4"/>
              </a:buBlip>
            </a:pPr>
            <a:r>
              <a:rPr lang="ru-RU" sz="1200" dirty="0" smtClean="0">
                <a:solidFill>
                  <a:schemeClr val="tx2">
                    <a:lumMod val="75000"/>
                  </a:schemeClr>
                </a:solidFill>
              </a:rPr>
              <a:t> выделять средства на финансирование деятельности избирательных комиссий по проведению выборов.</a:t>
            </a:r>
          </a:p>
        </p:txBody>
      </p:sp>
      <p:sp>
        <p:nvSpPr>
          <p:cNvPr id="11" name="Прямоугольник 10"/>
          <p:cNvSpPr/>
          <p:nvPr/>
        </p:nvSpPr>
        <p:spPr>
          <a:xfrm>
            <a:off x="179512" y="1628800"/>
            <a:ext cx="8784976" cy="432048"/>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Суды общей юрисдикции:</a:t>
            </a:r>
          </a:p>
        </p:txBody>
      </p:sp>
      <p:sp>
        <p:nvSpPr>
          <p:cNvPr id="13" name="TextBox 12"/>
          <p:cNvSpPr txBox="1"/>
          <p:nvPr/>
        </p:nvSpPr>
        <p:spPr>
          <a:xfrm>
            <a:off x="467544" y="1844824"/>
            <a:ext cx="8496944" cy="216024"/>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обеспечивают защиту избирательных прав посредством рассмотрения избирательных споров.</a:t>
            </a:r>
          </a:p>
        </p:txBody>
      </p:sp>
      <p:sp>
        <p:nvSpPr>
          <p:cNvPr id="15" name="Прямоугольник 14"/>
          <p:cNvSpPr/>
          <p:nvPr/>
        </p:nvSpPr>
        <p:spPr>
          <a:xfrm>
            <a:off x="179512" y="2132856"/>
            <a:ext cx="8784976" cy="576064"/>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Органы прокуратуры РФ:</a:t>
            </a:r>
          </a:p>
        </p:txBody>
      </p:sp>
      <p:sp>
        <p:nvSpPr>
          <p:cNvPr id="21" name="TextBox 20"/>
          <p:cNvSpPr txBox="1"/>
          <p:nvPr/>
        </p:nvSpPr>
        <p:spPr>
          <a:xfrm>
            <a:off x="467544" y="2348880"/>
            <a:ext cx="8496944" cy="360040"/>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осуществляют общий надзор за соблюдением избирательных прав;</a:t>
            </a:r>
          </a:p>
          <a:p>
            <a:pPr algn="just">
              <a:buBlip>
                <a:blip r:embed="rId4"/>
              </a:buBlip>
            </a:pPr>
            <a:r>
              <a:rPr lang="ru-RU" sz="1200" dirty="0" smtClean="0">
                <a:solidFill>
                  <a:schemeClr val="tx2">
                    <a:lumMod val="75000"/>
                  </a:schemeClr>
                </a:solidFill>
              </a:rPr>
              <a:t> возбуждают дела об административных правонарушениях, посягающих на избирательные права.</a:t>
            </a:r>
          </a:p>
        </p:txBody>
      </p:sp>
      <p:sp>
        <p:nvSpPr>
          <p:cNvPr id="22" name="Прямоугольник 21"/>
          <p:cNvSpPr/>
          <p:nvPr/>
        </p:nvSpPr>
        <p:spPr>
          <a:xfrm>
            <a:off x="179512" y="2780928"/>
            <a:ext cx="8784976" cy="864096"/>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Органы внутренних дел:</a:t>
            </a:r>
          </a:p>
        </p:txBody>
      </p:sp>
      <p:sp>
        <p:nvSpPr>
          <p:cNvPr id="14" name="TextBox 13"/>
          <p:cNvSpPr txBox="1"/>
          <p:nvPr/>
        </p:nvSpPr>
        <p:spPr>
          <a:xfrm>
            <a:off x="467544" y="2996952"/>
            <a:ext cx="8496944" cy="648072"/>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обеспечивают общественный порядок и безопасность на избирательных участках;</a:t>
            </a:r>
          </a:p>
          <a:p>
            <a:pPr algn="just">
              <a:buBlip>
                <a:blip r:embed="rId4"/>
              </a:buBlip>
            </a:pPr>
            <a:r>
              <a:rPr lang="ru-RU" sz="1200" dirty="0" smtClean="0">
                <a:solidFill>
                  <a:schemeClr val="tx2">
                    <a:lumMod val="75000"/>
                  </a:schemeClr>
                </a:solidFill>
              </a:rPr>
              <a:t> обеспечивают охрану и сопровождение избирательной документации;</a:t>
            </a:r>
          </a:p>
          <a:p>
            <a:pPr algn="just">
              <a:buBlip>
                <a:blip r:embed="rId4"/>
              </a:buBlip>
            </a:pPr>
            <a:r>
              <a:rPr lang="ru-RU" sz="1200" dirty="0" smtClean="0">
                <a:solidFill>
                  <a:schemeClr val="tx2">
                    <a:lumMod val="75000"/>
                  </a:schemeClr>
                </a:solidFill>
              </a:rPr>
              <a:t> составляют протоколы по отдельным видам административных правонарушений, посягающих на избирательные права;</a:t>
            </a:r>
          </a:p>
        </p:txBody>
      </p:sp>
      <p:sp>
        <p:nvSpPr>
          <p:cNvPr id="16" name="Прямоугольник 15"/>
          <p:cNvSpPr/>
          <p:nvPr/>
        </p:nvSpPr>
        <p:spPr>
          <a:xfrm>
            <a:off x="179512" y="3717032"/>
            <a:ext cx="8784976" cy="504056"/>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Следственный комитет РФ:</a:t>
            </a:r>
          </a:p>
        </p:txBody>
      </p:sp>
      <p:sp>
        <p:nvSpPr>
          <p:cNvPr id="18" name="TextBox 17"/>
          <p:cNvSpPr txBox="1"/>
          <p:nvPr/>
        </p:nvSpPr>
        <p:spPr>
          <a:xfrm>
            <a:off x="467544" y="3933056"/>
            <a:ext cx="8496944" cy="288032"/>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возбуждает уголовные дела и проводит предварительное следствие по делам о преступлениях против избирательных прав.</a:t>
            </a:r>
          </a:p>
        </p:txBody>
      </p:sp>
      <p:sp>
        <p:nvSpPr>
          <p:cNvPr id="19" name="Прямоугольник 18"/>
          <p:cNvSpPr/>
          <p:nvPr/>
        </p:nvSpPr>
        <p:spPr>
          <a:xfrm>
            <a:off x="179512" y="4293096"/>
            <a:ext cx="8784976" cy="432048"/>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Федеральная служба безопасности РФ:</a:t>
            </a:r>
          </a:p>
        </p:txBody>
      </p:sp>
      <p:sp>
        <p:nvSpPr>
          <p:cNvPr id="23" name="TextBox 22"/>
          <p:cNvSpPr txBox="1"/>
          <p:nvPr/>
        </p:nvSpPr>
        <p:spPr>
          <a:xfrm>
            <a:off x="467544" y="4509120"/>
            <a:ext cx="8496944" cy="216024"/>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предупреждает и пресекает экстремистские и террористические проявления в период избирательных кампаний.</a:t>
            </a:r>
          </a:p>
        </p:txBody>
      </p:sp>
      <p:sp>
        <p:nvSpPr>
          <p:cNvPr id="24" name="Прямоугольник 23"/>
          <p:cNvSpPr/>
          <p:nvPr/>
        </p:nvSpPr>
        <p:spPr>
          <a:xfrm>
            <a:off x="179512" y="4797152"/>
            <a:ext cx="8784976" cy="792088"/>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1400" b="1" dirty="0" smtClean="0">
                <a:solidFill>
                  <a:schemeClr val="tx2">
                    <a:lumMod val="75000"/>
                  </a:schemeClr>
                </a:solidFill>
              </a:rPr>
              <a:t>Органы местного самоуправления:</a:t>
            </a:r>
          </a:p>
        </p:txBody>
      </p:sp>
      <p:sp>
        <p:nvSpPr>
          <p:cNvPr id="25" name="TextBox 24"/>
          <p:cNvSpPr txBox="1"/>
          <p:nvPr/>
        </p:nvSpPr>
        <p:spPr>
          <a:xfrm>
            <a:off x="467544" y="5013176"/>
            <a:ext cx="8496944" cy="576064"/>
          </a:xfrm>
          <a:prstGeom prst="rect">
            <a:avLst/>
          </a:prstGeom>
          <a:noFill/>
        </p:spPr>
        <p:txBody>
          <a:bodyPr wrap="square" rtlCol="0" anchor="ctr" anchorCtr="0">
            <a:noAutofit/>
          </a:bodyPr>
          <a:lstStyle/>
          <a:p>
            <a:pPr algn="just">
              <a:buBlip>
                <a:blip r:embed="rId4"/>
              </a:buBlip>
            </a:pPr>
            <a:r>
              <a:rPr lang="ru-RU" sz="1200" dirty="0" smtClean="0">
                <a:solidFill>
                  <a:schemeClr val="tx2">
                    <a:lumMod val="75000"/>
                  </a:schemeClr>
                </a:solidFill>
              </a:rPr>
              <a:t> образовывают избирательные участки;</a:t>
            </a:r>
          </a:p>
          <a:p>
            <a:pPr algn="just">
              <a:buBlip>
                <a:blip r:embed="rId4"/>
              </a:buBlip>
            </a:pPr>
            <a:r>
              <a:rPr lang="ru-RU" sz="1200" dirty="0" smtClean="0">
                <a:solidFill>
                  <a:schemeClr val="tx2">
                    <a:lumMod val="75000"/>
                  </a:schemeClr>
                </a:solidFill>
              </a:rPr>
              <a:t> предоставляют помещения для их размещения;</a:t>
            </a:r>
          </a:p>
          <a:p>
            <a:pPr algn="just">
              <a:buBlip>
                <a:blip r:embed="rId4"/>
              </a:buBlip>
            </a:pPr>
            <a:r>
              <a:rPr lang="ru-RU" sz="1200" dirty="0" smtClean="0">
                <a:solidFill>
                  <a:schemeClr val="tx2">
                    <a:lumMod val="75000"/>
                  </a:schemeClr>
                </a:solidFill>
              </a:rPr>
              <a:t> выделяют места для размещения агитационных печатных материалов.</a:t>
            </a:r>
          </a:p>
        </p:txBody>
      </p:sp>
      <p:sp>
        <p:nvSpPr>
          <p:cNvPr id="26" name="Прямоугольник 25"/>
          <p:cNvSpPr/>
          <p:nvPr/>
        </p:nvSpPr>
        <p:spPr>
          <a:xfrm>
            <a:off x="1331640" y="5661248"/>
            <a:ext cx="7632848" cy="864096"/>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ru-RU" sz="1500" b="1" dirty="0" smtClean="0">
                <a:solidFill>
                  <a:schemeClr val="bg1"/>
                </a:solidFill>
              </a:rPr>
              <a:t>ПРИМЕР: </a:t>
            </a:r>
          </a:p>
          <a:p>
            <a:pPr algn="ctr"/>
            <a:r>
              <a:rPr lang="ru-RU" sz="1500" b="1" dirty="0" smtClean="0">
                <a:solidFill>
                  <a:schemeClr val="bg1"/>
                </a:solidFill>
              </a:rPr>
              <a:t>ПОСТАНОВЛЕНИЕ ПРАВИТЕЛЬСТВА РФ ОТ 08.11.2017 N 1337 "О МЕРАХ ПО ОКАЗАНИЮ СОДЕЙСТВИЯ ИЗБИРАТЕЛЬНЫМ КОМИССИЯМ В РЕАЛИЗАЦИИ ИХ ПОЛНОМОЧИЙ ПРИ ПОДГОТОВКЕ И ПРОВЕДЕНИИ ВЫБОРОВ ПРЕЗИДЕНТА РОССИЙСКОЙ ФЕДЕРАЦИИ"</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94</a:t>
            </a:r>
            <a:endParaRPr lang="ru-RU" b="1" dirty="0">
              <a:solidFill>
                <a:schemeClr val="bg1"/>
              </a:solidFill>
            </a:endParaRPr>
          </a:p>
        </p:txBody>
      </p:sp>
      <p:pic>
        <p:nvPicPr>
          <p:cNvPr id="27" name="Рисунок 26" descr="arrow-right-blue-symbol-direction-pointing.png"/>
          <p:cNvPicPr>
            <a:picLocks noChangeAspect="1"/>
          </p:cNvPicPr>
          <p:nvPr/>
        </p:nvPicPr>
        <p:blipFill>
          <a:blip r:embed="rId5" cstate="print"/>
          <a:stretch>
            <a:fillRect/>
          </a:stretch>
        </p:blipFill>
        <p:spPr>
          <a:xfrm>
            <a:off x="323528" y="5661248"/>
            <a:ext cx="864096" cy="89922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500x500.jpg"/>
          <p:cNvPicPr>
            <a:picLocks noChangeAspect="1"/>
          </p:cNvPicPr>
          <p:nvPr/>
        </p:nvPicPr>
        <p:blipFill>
          <a:blip r:embed="rId2" cstate="print"/>
          <a:stretch>
            <a:fillRect/>
          </a:stretch>
        </p:blipFill>
        <p:spPr>
          <a:xfrm>
            <a:off x="0" y="0"/>
            <a:ext cx="9144000" cy="692696"/>
          </a:xfrm>
          <a:prstGeom prst="rect">
            <a:avLst/>
          </a:prstGeom>
        </p:spPr>
      </p:pic>
      <p:sp>
        <p:nvSpPr>
          <p:cNvPr id="15" name="Прямоугольник 14"/>
          <p:cNvSpPr/>
          <p:nvPr/>
        </p:nvSpPr>
        <p:spPr>
          <a:xfrm>
            <a:off x="0" y="0"/>
            <a:ext cx="9144000"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effectLst>
                <a:outerShdw blurRad="38100" dist="38100" dir="2700000" algn="tl">
                  <a:srgbClr val="000000">
                    <a:alpha val="43137"/>
                  </a:srgbClr>
                </a:outerShdw>
              </a:effectLst>
            </a:endParaRP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95</a:t>
            </a:r>
            <a:endParaRPr lang="ru-RU" b="1" dirty="0">
              <a:solidFill>
                <a:schemeClr val="bg1"/>
              </a:solidFill>
            </a:endParaRPr>
          </a:p>
        </p:txBody>
      </p:sp>
      <p:sp>
        <p:nvSpPr>
          <p:cNvPr id="9" name="Заголовок 1"/>
          <p:cNvSpPr txBox="1">
            <a:spLocks/>
          </p:cNvSpPr>
          <p:nvPr/>
        </p:nvSpPr>
        <p:spPr>
          <a:xfrm>
            <a:off x="467544" y="2708920"/>
            <a:ext cx="7920880" cy="1368152"/>
          </a:xfrm>
          <a:prstGeom prst="rect">
            <a:avLst/>
          </a:prstGeom>
          <a:effectLst>
            <a:innerShdw dir="16800000">
              <a:prstClr val="black"/>
            </a:innerShdw>
          </a:effectLst>
        </p:spPr>
        <p:txBody>
          <a:bodyPr vert="horz" wrap="square" anchor="ctr" anchorCtr="0">
            <a:noAutofit/>
          </a:bodyPr>
          <a:lstStyle/>
          <a:p>
            <a:pPr marL="484632" marR="0" lvl="0" indent="0" algn="ctr" defTabSz="914400" rtl="0" eaLnBrk="1" fontAlgn="auto" latinLnBrk="0" hangingPunct="1">
              <a:lnSpc>
                <a:spcPct val="150000"/>
              </a:lnSpc>
              <a:spcBef>
                <a:spcPct val="0"/>
              </a:spcBef>
              <a:spcAft>
                <a:spcPts val="0"/>
              </a:spcAft>
              <a:buClrTx/>
              <a:buSzTx/>
              <a:buFontTx/>
              <a:buNone/>
              <a:tabLst/>
              <a:defRPr/>
            </a:pPr>
            <a:r>
              <a:rPr lang="ru-RU" sz="4400" b="1" dirty="0" smtClean="0">
                <a:ln w="6350">
                  <a:solidFill>
                    <a:schemeClr val="accent6"/>
                  </a:solidFill>
                </a:ln>
                <a:solidFill>
                  <a:srgbClr val="0070C0"/>
                </a:solidFill>
                <a:effectLst>
                  <a:outerShdw blurRad="26000" dist="26000" dir="14500000" algn="tl" rotWithShape="0">
                    <a:srgbClr val="000000">
                      <a:alpha val="40000"/>
                    </a:srgbClr>
                  </a:outerShdw>
                </a:effectLst>
                <a:latin typeface="+mj-lt"/>
                <a:ea typeface="+mj-ea"/>
                <a:cs typeface="+mj-cs"/>
              </a:rPr>
              <a:t>4</a:t>
            </a:r>
            <a:r>
              <a:rPr kumimoji="0" lang="ru-RU" sz="4400" b="1" i="0" u="none" strike="noStrike" kern="1200" cap="none" spc="0" normalizeH="0" baseline="0" noProof="0" dirty="0" smtClean="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rPr>
              <a:t>. ИЗБИРАТЕЛЬНЫЙ ПРОЦЕСС</a:t>
            </a:r>
            <a:endParaRPr kumimoji="0" lang="ru-RU" sz="4400" b="1" i="0" u="none" strike="noStrike" kern="1200" cap="none" spc="0" normalizeH="0" baseline="0" noProof="0" dirty="0">
              <a:ln w="6350">
                <a:solidFill>
                  <a:schemeClr val="accent6"/>
                </a:solidFill>
              </a:ln>
              <a:solidFill>
                <a:srgbClr val="0070C0"/>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692696"/>
          </a:xfrm>
          <a:prstGeom prst="rect">
            <a:avLst/>
          </a:prstGeom>
        </p:spPr>
      </p:pic>
      <p:sp>
        <p:nvSpPr>
          <p:cNvPr id="10" name="Прямоугольник 9"/>
          <p:cNvSpPr/>
          <p:nvPr/>
        </p:nvSpPr>
        <p:spPr>
          <a:xfrm>
            <a:off x="179512" y="44624"/>
            <a:ext cx="87849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4. Избирательный процесс</a:t>
            </a:r>
            <a:endParaRPr lang="ru-RU" sz="3200" b="1" dirty="0">
              <a:effectLst>
                <a:outerShdw blurRad="38100" dist="38100" dir="2700000" algn="tl">
                  <a:srgbClr val="000000">
                    <a:alpha val="43137"/>
                  </a:srgbClr>
                </a:outerShdw>
              </a:effectLst>
            </a:endParaRPr>
          </a:p>
        </p:txBody>
      </p:sp>
      <p:sp>
        <p:nvSpPr>
          <p:cNvPr id="22" name="Прямоугольник 21"/>
          <p:cNvSpPr/>
          <p:nvPr/>
        </p:nvSpPr>
        <p:spPr>
          <a:xfrm>
            <a:off x="4499992" y="1124744"/>
            <a:ext cx="4176464" cy="1368152"/>
          </a:xfrm>
          <a:prstGeom prst="rect">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r="100000" b="100000"/>
            </a:path>
            <a:tileRect l="-100000" t="-100000"/>
          </a:gra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ru-RU" sz="2000" dirty="0" smtClean="0">
                <a:solidFill>
                  <a:schemeClr val="tx2">
                    <a:lumMod val="75000"/>
                  </a:schemeClr>
                </a:solidFill>
              </a:rPr>
              <a:t>процедурная часть избирательного права, устанавливающая порядок применения материальных норм избирательного права.</a:t>
            </a:r>
          </a:p>
        </p:txBody>
      </p:sp>
      <p:sp>
        <p:nvSpPr>
          <p:cNvPr id="26" name="Прямоугольник 25"/>
          <p:cNvSpPr/>
          <p:nvPr/>
        </p:nvSpPr>
        <p:spPr>
          <a:xfrm>
            <a:off x="395536" y="4509120"/>
            <a:ext cx="8280920" cy="1368152"/>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ru-RU" sz="2400" b="1" dirty="0" smtClean="0">
                <a:solidFill>
                  <a:schemeClr val="tx2">
                    <a:lumMod val="75000"/>
                  </a:schemeClr>
                </a:solidFill>
              </a:rPr>
              <a:t>ИЗБИРАТЕЛЬНЫЙ ПРОЦЕСС СОСТОИТ ИЗ ДВУХ ЧАСТЕЙ</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96</a:t>
            </a:r>
            <a:endParaRPr lang="ru-RU" b="1" dirty="0">
              <a:solidFill>
                <a:schemeClr val="bg1"/>
              </a:solidFill>
            </a:endParaRPr>
          </a:p>
        </p:txBody>
      </p:sp>
      <p:sp>
        <p:nvSpPr>
          <p:cNvPr id="29" name="Прямоугольник 28"/>
          <p:cNvSpPr/>
          <p:nvPr/>
        </p:nvSpPr>
        <p:spPr>
          <a:xfrm>
            <a:off x="179512" y="1484784"/>
            <a:ext cx="2952328" cy="1440160"/>
          </a:xfrm>
          <a:prstGeom prst="rect">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ru-RU" sz="2800" b="1" dirty="0" smtClean="0">
                <a:solidFill>
                  <a:schemeClr val="tx2">
                    <a:lumMod val="75000"/>
                  </a:schemeClr>
                </a:solidFill>
              </a:rPr>
              <a:t>ИЗБИРАТЕЛЬНЫЙ ПРОЦЕСС</a:t>
            </a:r>
          </a:p>
        </p:txBody>
      </p:sp>
      <p:sp>
        <p:nvSpPr>
          <p:cNvPr id="31" name="Стрелка вправо 30"/>
          <p:cNvSpPr/>
          <p:nvPr/>
        </p:nvSpPr>
        <p:spPr>
          <a:xfrm rot="20597977">
            <a:off x="3234209" y="1492787"/>
            <a:ext cx="1101973" cy="299506"/>
          </a:xfrm>
          <a:prstGeom prst="rightArrow">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dirty="0" smtClean="0">
                <a:ln>
                  <a:solidFill>
                    <a:srgbClr val="92D050"/>
                  </a:solidFill>
                </a:ln>
                <a:solidFill>
                  <a:schemeClr val="bg1"/>
                </a:solidFill>
              </a:rPr>
              <a:t>ЭТО</a:t>
            </a:r>
            <a:endParaRPr lang="ru-RU" sz="1400" dirty="0">
              <a:ln>
                <a:solidFill>
                  <a:srgbClr val="92D050"/>
                </a:solidFill>
              </a:ln>
              <a:solidFill>
                <a:schemeClr val="bg1"/>
              </a:solidFill>
            </a:endParaRPr>
          </a:p>
        </p:txBody>
      </p:sp>
      <p:sp>
        <p:nvSpPr>
          <p:cNvPr id="32" name="Прямоугольник 31"/>
          <p:cNvSpPr/>
          <p:nvPr/>
        </p:nvSpPr>
        <p:spPr>
          <a:xfrm>
            <a:off x="4499992" y="2708920"/>
            <a:ext cx="4176464" cy="1440160"/>
          </a:xfrm>
          <a:prstGeom prst="rect">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r="100000" b="100000"/>
            </a:path>
            <a:tileRect l="-100000" t="-100000"/>
          </a:gra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algn="just"/>
            <a:r>
              <a:rPr lang="ru-RU" sz="2000" dirty="0" smtClean="0">
                <a:solidFill>
                  <a:schemeClr val="tx2">
                    <a:lumMod val="75000"/>
                  </a:schemeClr>
                </a:solidFill>
              </a:rPr>
              <a:t>совокупность правовых норм и действий по организации и проведению выборов.  </a:t>
            </a:r>
          </a:p>
        </p:txBody>
      </p:sp>
      <p:sp>
        <p:nvSpPr>
          <p:cNvPr id="33" name="Стрелка вправо 32"/>
          <p:cNvSpPr/>
          <p:nvPr/>
        </p:nvSpPr>
        <p:spPr>
          <a:xfrm rot="1333653">
            <a:off x="3238298" y="2572151"/>
            <a:ext cx="1101973" cy="299506"/>
          </a:xfrm>
          <a:prstGeom prst="rightArrow">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dirty="0" smtClean="0">
                <a:ln>
                  <a:solidFill>
                    <a:srgbClr val="92D050"/>
                  </a:solidFill>
                </a:ln>
                <a:solidFill>
                  <a:schemeClr val="bg1"/>
                </a:solidFill>
              </a:rPr>
              <a:t>ЭТО</a:t>
            </a:r>
            <a:endParaRPr lang="ru-RU" sz="1400" dirty="0">
              <a:ln>
                <a:solidFill>
                  <a:srgbClr val="92D050"/>
                </a:solidFill>
              </a:ln>
              <a:solidFill>
                <a:schemeClr val="bg1"/>
              </a:solidFill>
            </a:endParaRPr>
          </a:p>
        </p:txBody>
      </p:sp>
      <p:sp>
        <p:nvSpPr>
          <p:cNvPr id="34" name="TextBox 33"/>
          <p:cNvSpPr txBox="1"/>
          <p:nvPr/>
        </p:nvSpPr>
        <p:spPr>
          <a:xfrm>
            <a:off x="539552" y="4869160"/>
            <a:ext cx="8208912" cy="1008112"/>
          </a:xfrm>
          <a:prstGeom prst="rect">
            <a:avLst/>
          </a:prstGeom>
          <a:noFill/>
        </p:spPr>
        <p:txBody>
          <a:bodyPr wrap="square" rtlCol="0" anchor="ctr" anchorCtr="0">
            <a:noAutofit/>
          </a:bodyPr>
          <a:lstStyle/>
          <a:p>
            <a:pPr marL="342900" indent="-342900" algn="just">
              <a:lnSpc>
                <a:spcPct val="150000"/>
              </a:lnSpc>
              <a:buFont typeface="+mj-lt"/>
              <a:buAutoNum type="arabicPeriod"/>
            </a:pPr>
            <a:r>
              <a:rPr lang="ru-RU" sz="2000" dirty="0" smtClean="0">
                <a:solidFill>
                  <a:schemeClr val="tx2">
                    <a:lumMod val="75000"/>
                  </a:schemeClr>
                </a:solidFill>
              </a:rPr>
              <a:t>Избирательный процесс до назначения выборов;</a:t>
            </a:r>
          </a:p>
          <a:p>
            <a:pPr marL="342900" indent="-342900" algn="just">
              <a:lnSpc>
                <a:spcPct val="150000"/>
              </a:lnSpc>
              <a:buFont typeface="+mj-lt"/>
              <a:buAutoNum type="arabicPeriod"/>
            </a:pPr>
            <a:r>
              <a:rPr lang="ru-RU" sz="2000" dirty="0" smtClean="0">
                <a:solidFill>
                  <a:schemeClr val="tx2">
                    <a:lumMod val="75000"/>
                  </a:schemeClr>
                </a:solidFill>
              </a:rPr>
              <a:t> Избирательный процесс в период избирательной кампании;</a:t>
            </a:r>
          </a:p>
        </p:txBody>
      </p:sp>
      <p:sp>
        <p:nvSpPr>
          <p:cNvPr id="13" name="Прямоугольник 12"/>
          <p:cNvSpPr/>
          <p:nvPr/>
        </p:nvSpPr>
        <p:spPr>
          <a:xfrm>
            <a:off x="395536" y="5877272"/>
            <a:ext cx="8280920" cy="504056"/>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r="100000" b="100000"/>
            </a:path>
            <a:tileRect l="-100000" t="-100000"/>
          </a:gra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ru-RU" sz="2400" b="1" dirty="0" smtClean="0">
                <a:solidFill>
                  <a:schemeClr val="tx2">
                    <a:lumMod val="75000"/>
                  </a:schemeClr>
                </a:solidFill>
              </a:rPr>
              <a:t>КОТОРЫЕ ДЕЛЯТСЯ НА СООТВЕТСТВУЮЩИЕ СТАДИИ</a:t>
            </a:r>
          </a:p>
          <a:p>
            <a:pPr algn="ctr"/>
            <a:endParaRPr lang="ru-RU" sz="2400" b="1" dirty="0" smtClean="0">
              <a:solidFill>
                <a:schemeClr val="tx2">
                  <a:lumMod val="75000"/>
                </a:schemeClr>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764704"/>
          </a:xfrm>
          <a:prstGeom prst="rect">
            <a:avLst/>
          </a:prstGeom>
        </p:spPr>
      </p:pic>
      <p:sp>
        <p:nvSpPr>
          <p:cNvPr id="10" name="Прямоугольник 9"/>
          <p:cNvSpPr/>
          <p:nvPr/>
        </p:nvSpPr>
        <p:spPr>
          <a:xfrm>
            <a:off x="179512" y="116632"/>
            <a:ext cx="87849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4.1. Избирательный процесс до назначения выборов.</a:t>
            </a:r>
          </a:p>
          <a:p>
            <a:pPr algn="ctr"/>
            <a:r>
              <a:rPr lang="ru-RU" sz="2400" b="1" dirty="0" smtClean="0">
                <a:effectLst>
                  <a:outerShdw blurRad="38100" dist="38100" dir="2700000" algn="tl">
                    <a:srgbClr val="000000">
                      <a:alpha val="43137"/>
                    </a:srgbClr>
                  </a:outerShdw>
                </a:effectLst>
              </a:rPr>
              <a:t>4.1.1. Разработка и принятие законодательства о выборах </a:t>
            </a:r>
            <a:endParaRPr lang="ru-RU" sz="2400" b="1" dirty="0">
              <a:effectLst>
                <a:outerShdw blurRad="38100" dist="38100" dir="2700000" algn="tl">
                  <a:srgbClr val="000000">
                    <a:alpha val="43137"/>
                  </a:srgbClr>
                </a:outerShdw>
              </a:effectLst>
            </a:endParaRPr>
          </a:p>
        </p:txBody>
      </p:sp>
      <p:sp>
        <p:nvSpPr>
          <p:cNvPr id="22" name="Прямоугольник 21"/>
          <p:cNvSpPr/>
          <p:nvPr/>
        </p:nvSpPr>
        <p:spPr>
          <a:xfrm>
            <a:off x="107504" y="836712"/>
            <a:ext cx="8928992" cy="5688632"/>
          </a:xfrm>
          <a:prstGeom prst="rect">
            <a:avLst/>
          </a:prstGeom>
          <a:blipFill>
            <a:blip r:embed="rId4" cstate="print"/>
            <a:tile tx="0" ty="0" sx="100000" sy="100000" flip="none" algn="tl"/>
          </a:blip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lnSpc>
                <a:spcPct val="150000"/>
              </a:lnSpc>
            </a:pPr>
            <a:r>
              <a:rPr lang="ru-RU" sz="1900" dirty="0" smtClean="0">
                <a:solidFill>
                  <a:schemeClr val="tx2">
                    <a:lumMod val="75000"/>
                  </a:schemeClr>
                </a:solidFill>
              </a:rPr>
              <a:t>Законодательство о выборах нестабильно.</a:t>
            </a:r>
          </a:p>
          <a:p>
            <a:pPr indent="-457200" algn="just">
              <a:lnSpc>
                <a:spcPct val="150000"/>
              </a:lnSpc>
            </a:pPr>
            <a:r>
              <a:rPr lang="ru-RU" sz="1900" dirty="0" smtClean="0">
                <a:solidFill>
                  <a:schemeClr val="tx2">
                    <a:lumMod val="75000"/>
                  </a:schemeClr>
                </a:solidFill>
              </a:rPr>
              <a:t>Наиболее значимые изменения с момента принятия Конституции (1993 г.):</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97</a:t>
            </a:r>
            <a:endParaRPr lang="ru-RU" b="1" dirty="0">
              <a:solidFill>
                <a:schemeClr val="bg1"/>
              </a:solidFill>
            </a:endParaRPr>
          </a:p>
        </p:txBody>
      </p:sp>
      <p:sp>
        <p:nvSpPr>
          <p:cNvPr id="34" name="TextBox 33"/>
          <p:cNvSpPr txBox="1"/>
          <p:nvPr/>
        </p:nvSpPr>
        <p:spPr>
          <a:xfrm>
            <a:off x="683568" y="1700808"/>
            <a:ext cx="8352928" cy="2952328"/>
          </a:xfrm>
          <a:prstGeom prst="rect">
            <a:avLst/>
          </a:prstGeom>
          <a:noFill/>
        </p:spPr>
        <p:txBody>
          <a:bodyPr wrap="square" rtlCol="0" anchor="ctr" anchorCtr="0">
            <a:noAutofit/>
          </a:bodyPr>
          <a:lstStyle/>
          <a:p>
            <a:pPr marL="342900" indent="-342900" algn="just">
              <a:buBlip>
                <a:blip r:embed="rId5"/>
              </a:buBlip>
            </a:pPr>
            <a:r>
              <a:rPr lang="ru-RU" sz="1900" dirty="0" smtClean="0">
                <a:solidFill>
                  <a:schemeClr val="tx2">
                    <a:lumMod val="75000"/>
                  </a:schemeClr>
                </a:solidFill>
              </a:rPr>
              <a:t>четырежды изменялись вид и параметры избирательной системы, используемой при проведении выборов депутатов ГД ФС РФ;</a:t>
            </a:r>
          </a:p>
          <a:p>
            <a:pPr marL="342900" indent="-342900" algn="just">
              <a:buBlip>
                <a:blip r:embed="rId5"/>
              </a:buBlip>
            </a:pPr>
            <a:r>
              <a:rPr lang="ru-RU" sz="1900" dirty="0" smtClean="0">
                <a:solidFill>
                  <a:schemeClr val="tx2">
                    <a:lumMod val="75000"/>
                  </a:schemeClr>
                </a:solidFill>
              </a:rPr>
              <a:t>неоднократно изменялся порядок формирования СФ ФС РФ;</a:t>
            </a:r>
          </a:p>
          <a:p>
            <a:pPr marL="342900" indent="-342900" algn="just">
              <a:buBlip>
                <a:blip r:embed="rId5"/>
              </a:buBlip>
            </a:pPr>
            <a:r>
              <a:rPr lang="ru-RU" sz="1900" dirty="0" smtClean="0">
                <a:solidFill>
                  <a:schemeClr val="tx2">
                    <a:lumMod val="75000"/>
                  </a:schemeClr>
                </a:solidFill>
              </a:rPr>
              <a:t>в 2004 г. отменён, а в 2012 г. возвращен институт выборов высших должностных лиц субъектов РФ;</a:t>
            </a:r>
          </a:p>
          <a:p>
            <a:pPr marL="342900" indent="-342900" algn="just">
              <a:buBlip>
                <a:blip r:embed="rId5"/>
              </a:buBlip>
            </a:pPr>
            <a:r>
              <a:rPr lang="ru-RU" sz="1900" dirty="0" smtClean="0">
                <a:solidFill>
                  <a:schemeClr val="tx2">
                    <a:lumMod val="75000"/>
                  </a:schemeClr>
                </a:solidFill>
              </a:rPr>
              <a:t>постоянно изменяются виды и основные параметры избирательных систем, применяемых при выборах законодательных органов власти субъектов РФ, представительных органов муниципальных образований;</a:t>
            </a:r>
          </a:p>
          <a:p>
            <a:pPr marL="342900" indent="-342900" algn="just">
              <a:buBlip>
                <a:blip r:embed="rId5"/>
              </a:buBlip>
            </a:pPr>
            <a:r>
              <a:rPr lang="ru-RU" sz="1900" dirty="0" smtClean="0">
                <a:solidFill>
                  <a:schemeClr val="tx2">
                    <a:lumMod val="75000"/>
                  </a:schemeClr>
                </a:solidFill>
              </a:rPr>
              <a:t>существенно расширился перечень ограничений пассивного избирательного права.</a:t>
            </a:r>
          </a:p>
        </p:txBody>
      </p:sp>
      <p:sp>
        <p:nvSpPr>
          <p:cNvPr id="12" name="TextBox 11"/>
          <p:cNvSpPr txBox="1"/>
          <p:nvPr/>
        </p:nvSpPr>
        <p:spPr>
          <a:xfrm>
            <a:off x="107504" y="4725144"/>
            <a:ext cx="8928992" cy="1656184"/>
          </a:xfrm>
          <a:prstGeom prst="rect">
            <a:avLst/>
          </a:prstGeom>
          <a:noFill/>
        </p:spPr>
        <p:txBody>
          <a:bodyPr wrap="square" rtlCol="0" anchor="ctr" anchorCtr="0">
            <a:noAutofit/>
          </a:bodyPr>
          <a:lstStyle/>
          <a:p>
            <a:pPr indent="-342900" algn="just">
              <a:lnSpc>
                <a:spcPct val="150000"/>
              </a:lnSpc>
            </a:pPr>
            <a:r>
              <a:rPr lang="ru-RU" sz="1900" dirty="0" smtClean="0">
                <a:solidFill>
                  <a:schemeClr val="tx2">
                    <a:lumMod val="75000"/>
                  </a:schemeClr>
                </a:solidFill>
              </a:rPr>
              <a:t>Федеральное законодательство (п.3 ст.11 Закона «Об основных гарантиях избирательных прав и права на участие в референдуме граждан Российской Федерации») обеспечивает стабильность правового регулирования избирательного процесса лишь в период после начала избирательной кампании.</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500x500.jpg"/>
          <p:cNvPicPr>
            <a:picLocks noChangeAspect="1"/>
          </p:cNvPicPr>
          <p:nvPr/>
        </p:nvPicPr>
        <p:blipFill>
          <a:blip r:embed="rId3" cstate="print"/>
          <a:stretch>
            <a:fillRect/>
          </a:stretch>
        </p:blipFill>
        <p:spPr>
          <a:xfrm>
            <a:off x="0" y="0"/>
            <a:ext cx="9144000" cy="908720"/>
          </a:xfrm>
          <a:prstGeom prst="rect">
            <a:avLst/>
          </a:prstGeom>
        </p:spPr>
      </p:pic>
      <p:sp>
        <p:nvSpPr>
          <p:cNvPr id="10" name="Прямоугольник 9"/>
          <p:cNvSpPr/>
          <p:nvPr/>
        </p:nvSpPr>
        <p:spPr>
          <a:xfrm>
            <a:off x="179512" y="116632"/>
            <a:ext cx="878497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effectLst>
                  <a:outerShdw blurRad="38100" dist="38100" dir="2700000" algn="tl">
                    <a:srgbClr val="000000">
                      <a:alpha val="43137"/>
                    </a:srgbClr>
                  </a:outerShdw>
                </a:effectLst>
              </a:rPr>
              <a:t>4.1.2. Проверка норм избирательного законодательства на предмет соответствия их положениям Конституции РФ</a:t>
            </a:r>
            <a:endParaRPr lang="ru-RU" sz="2600" b="1" dirty="0">
              <a:effectLst>
                <a:outerShdw blurRad="38100" dist="38100" dir="2700000" algn="tl">
                  <a:srgbClr val="000000">
                    <a:alpha val="43137"/>
                  </a:srgbClr>
                </a:outerShdw>
              </a:effectLst>
            </a:endParaRPr>
          </a:p>
        </p:txBody>
      </p:sp>
      <p:sp>
        <p:nvSpPr>
          <p:cNvPr id="22" name="Прямоугольник 21"/>
          <p:cNvSpPr/>
          <p:nvPr/>
        </p:nvSpPr>
        <p:spPr>
          <a:xfrm>
            <a:off x="107504" y="980728"/>
            <a:ext cx="8928992" cy="64807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t="100000" r="100000"/>
            </a:path>
            <a:tileRect l="-100000" b="-100000"/>
          </a:gradFill>
          <a:ln>
            <a:noFill/>
          </a:ln>
        </p:spPr>
        <p:style>
          <a:lnRef idx="1">
            <a:schemeClr val="accent6"/>
          </a:lnRef>
          <a:fillRef idx="2">
            <a:schemeClr val="accent6"/>
          </a:fillRef>
          <a:effectRef idx="1">
            <a:schemeClr val="accent6"/>
          </a:effectRef>
          <a:fontRef idx="minor">
            <a:schemeClr val="dk1"/>
          </a:fontRef>
        </p:style>
        <p:txBody>
          <a:bodyPr rtlCol="0" anchor="ctr" anchorCtr="0"/>
          <a:lstStyle/>
          <a:p>
            <a:pPr indent="-457200" algn="just"/>
            <a:r>
              <a:rPr lang="ru-RU" sz="1900" dirty="0" smtClean="0">
                <a:solidFill>
                  <a:schemeClr val="tx2">
                    <a:lumMod val="75000"/>
                  </a:schemeClr>
                </a:solidFill>
              </a:rPr>
              <a:t>Конституционный Суд РФ, а также суды общей юрисдикции оказывают ощутимое воздействие на формирование избирательного законодательства.</a:t>
            </a:r>
          </a:p>
        </p:txBody>
      </p:sp>
      <p:sp>
        <p:nvSpPr>
          <p:cNvPr id="8" name="Прямоугольник 7"/>
          <p:cNvSpPr/>
          <p:nvPr/>
        </p:nvSpPr>
        <p:spPr>
          <a:xfrm>
            <a:off x="107504" y="1772816"/>
            <a:ext cx="8928992" cy="468052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t="100000" r="100000"/>
            </a:path>
            <a:tileRect l="-100000" b="-100000"/>
          </a:gra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indent="-457200" algn="just"/>
            <a:r>
              <a:rPr lang="ru-RU" sz="1900" dirty="0" smtClean="0">
                <a:solidFill>
                  <a:schemeClr val="tx2">
                    <a:lumMod val="75000"/>
                  </a:schemeClr>
                </a:solidFill>
              </a:rPr>
              <a:t>Конституционный Суд РФ:</a:t>
            </a:r>
          </a:p>
        </p:txBody>
      </p:sp>
      <p:sp>
        <p:nvSpPr>
          <p:cNvPr id="34" name="TextBox 33"/>
          <p:cNvSpPr txBox="1"/>
          <p:nvPr/>
        </p:nvSpPr>
        <p:spPr>
          <a:xfrm>
            <a:off x="395536" y="2132856"/>
            <a:ext cx="8640960" cy="4248472"/>
          </a:xfrm>
          <a:prstGeom prst="rect">
            <a:avLst/>
          </a:prstGeom>
          <a:noFill/>
        </p:spPr>
        <p:txBody>
          <a:bodyPr wrap="square" rtlCol="0" anchor="ctr" anchorCtr="0">
            <a:noAutofit/>
          </a:bodyPr>
          <a:lstStyle/>
          <a:p>
            <a:pPr marL="342900" indent="-342900" algn="just">
              <a:buBlip>
                <a:blip r:embed="rId4"/>
              </a:buBlip>
            </a:pPr>
            <a:r>
              <a:rPr lang="ru-RU" sz="1900" dirty="0" smtClean="0">
                <a:solidFill>
                  <a:schemeClr val="tx2">
                    <a:lumMod val="75000"/>
                  </a:schemeClr>
                </a:solidFill>
              </a:rPr>
              <a:t>признал соответствующим Конституции РФ вид и параметры избирательной системы, установленные применительно к выборам депутатов ГД ФС РФ </a:t>
            </a:r>
            <a:r>
              <a:rPr lang="ru-RU" sz="1900" dirty="0" smtClean="0">
                <a:solidFill>
                  <a:schemeClr val="accent2">
                    <a:lumMod val="75000"/>
                  </a:schemeClr>
                </a:solidFill>
              </a:rPr>
              <a:t>(Постановление КС РФ от 17.11.1998 №26-П)</a:t>
            </a:r>
            <a:r>
              <a:rPr lang="ru-RU" sz="1900" dirty="0" smtClean="0">
                <a:solidFill>
                  <a:schemeClr val="tx2">
                    <a:lumMod val="75000"/>
                  </a:schemeClr>
                </a:solidFill>
              </a:rPr>
              <a:t>;</a:t>
            </a:r>
          </a:p>
          <a:p>
            <a:pPr marL="342900" indent="-342900" algn="just">
              <a:buBlip>
                <a:blip r:embed="rId4"/>
              </a:buBlip>
            </a:pPr>
            <a:r>
              <a:rPr lang="ru-RU" sz="1900" dirty="0" smtClean="0">
                <a:solidFill>
                  <a:schemeClr val="tx2">
                    <a:lumMod val="75000"/>
                  </a:schemeClr>
                </a:solidFill>
              </a:rPr>
              <a:t>признал соответствующим Конституции РФ переход от выборов к фактическому назначению Президентом РФ высших должностных лиц субъектов РФ </a:t>
            </a:r>
            <a:r>
              <a:rPr lang="ru-RU" sz="1900" dirty="0" smtClean="0">
                <a:solidFill>
                  <a:schemeClr val="accent2">
                    <a:lumMod val="75000"/>
                  </a:schemeClr>
                </a:solidFill>
              </a:rPr>
              <a:t>(Постановление КС РФ от 07.07.2011 №15-П)</a:t>
            </a:r>
            <a:r>
              <a:rPr lang="ru-RU" sz="1900" dirty="0" smtClean="0">
                <a:solidFill>
                  <a:schemeClr val="tx2">
                    <a:lumMod val="75000"/>
                  </a:schemeClr>
                </a:solidFill>
              </a:rPr>
              <a:t>;</a:t>
            </a:r>
          </a:p>
          <a:p>
            <a:pPr marL="342900" indent="-342900" algn="just">
              <a:buBlip>
                <a:blip r:embed="rId4"/>
              </a:buBlip>
            </a:pPr>
            <a:r>
              <a:rPr lang="ru-RU" sz="1900" dirty="0" smtClean="0">
                <a:solidFill>
                  <a:schemeClr val="tx2">
                    <a:lumMod val="75000"/>
                  </a:schemeClr>
                </a:solidFill>
              </a:rPr>
              <a:t>указал федеральному законодателю на необходимость установления критерия допустимости использования пропорциональной избирательной системы на выборах в представительные органы муниципальных образований </a:t>
            </a:r>
            <a:r>
              <a:rPr lang="ru-RU" sz="1900" dirty="0" smtClean="0">
                <a:solidFill>
                  <a:schemeClr val="accent2">
                    <a:lumMod val="75000"/>
                  </a:schemeClr>
                </a:solidFill>
              </a:rPr>
              <a:t>(Постановление КС РФ от 07.07.2011 №15-П)</a:t>
            </a:r>
            <a:r>
              <a:rPr lang="ru-RU" sz="1900" dirty="0" smtClean="0">
                <a:solidFill>
                  <a:schemeClr val="tx2">
                    <a:lumMod val="75000"/>
                  </a:schemeClr>
                </a:solidFill>
              </a:rPr>
              <a:t>;</a:t>
            </a:r>
          </a:p>
          <a:p>
            <a:pPr marL="342900" indent="-342900" algn="just">
              <a:buBlip>
                <a:blip r:embed="rId4"/>
              </a:buBlip>
            </a:pPr>
            <a:r>
              <a:rPr lang="ru-RU" sz="1900" dirty="0" smtClean="0">
                <a:solidFill>
                  <a:schemeClr val="tx2">
                    <a:lumMod val="75000"/>
                  </a:schemeClr>
                </a:solidFill>
              </a:rPr>
              <a:t>признал не соответствующим Конституции РФ пожизненное ограничение пассивного избирательного права в отношении граждан, осужденных когда-либо за совершение тяжких и/или особо тяжких преступлений </a:t>
            </a:r>
            <a:r>
              <a:rPr lang="ru-RU" sz="1900" dirty="0" smtClean="0">
                <a:solidFill>
                  <a:schemeClr val="accent2">
                    <a:lumMod val="75000"/>
                  </a:schemeClr>
                </a:solidFill>
              </a:rPr>
              <a:t>(Постановление КС РФ от 10.10.2013 №20-П)</a:t>
            </a:r>
            <a:r>
              <a:rPr lang="ru-RU" sz="1900" dirty="0" smtClean="0">
                <a:solidFill>
                  <a:schemeClr val="tx2">
                    <a:lumMod val="75000"/>
                  </a:schemeClr>
                </a:solidFill>
              </a:rPr>
              <a:t>.</a:t>
            </a:r>
          </a:p>
        </p:txBody>
      </p:sp>
      <p:sp>
        <p:nvSpPr>
          <p:cNvPr id="30" name="Прямоугольник 29"/>
          <p:cNvSpPr/>
          <p:nvPr/>
        </p:nvSpPr>
        <p:spPr>
          <a:xfrm>
            <a:off x="8532440" y="6453336"/>
            <a:ext cx="432048" cy="2880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98</a:t>
            </a:r>
            <a:endParaRPr lang="ru-RU" b="1"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lumMod val="75000"/>
            </a:schemeClr>
          </a:solidFill>
        </a:ln>
      </a:spPr>
      <a:bodyPr rtlCol="0" anchor="ctr"/>
      <a:lstStyle>
        <a:defPPr algn="ctr">
          <a:defRPr sz="9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20311</TotalTime>
  <Words>26814</Words>
  <Application>Microsoft Office PowerPoint</Application>
  <PresentationFormat>Экран (4:3)</PresentationFormat>
  <Paragraphs>3117</Paragraphs>
  <Slides>183</Slides>
  <Notes>99</Notes>
  <HiddenSlides>1</HiddenSlides>
  <MMClips>0</MMClips>
  <ScaleCrop>false</ScaleCrop>
  <HeadingPairs>
    <vt:vector size="4" baseType="variant">
      <vt:variant>
        <vt:lpstr>Тема</vt:lpstr>
      </vt:variant>
      <vt:variant>
        <vt:i4>1</vt:i4>
      </vt:variant>
      <vt:variant>
        <vt:lpstr>Заголовки слайдов</vt:lpstr>
      </vt:variant>
      <vt:variant>
        <vt:i4>183</vt:i4>
      </vt:variant>
    </vt:vector>
  </HeadingPairs>
  <TitlesOfParts>
    <vt:vector size="18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Федеральный закон от 12.06.2002 N 67-ФЗ «Об основных гарантиях избирательных прав и права на участие в референдуме граждан Российской Федерации»:</vt:lpstr>
      <vt:lpstr>Слайд 47</vt:lpstr>
      <vt:lpstr>Законодательство о выборах в Российской Федерации</vt:lpstr>
      <vt:lpstr>Федеральный закон от 12.06.2002 N 67-ФЗ «Об основных гарантиях избирательных прав и права на участие в референдуме граждан Российской Федерации»</vt:lpstr>
      <vt:lpstr>Федеральный закон от 12.06.2002 N 67-ФЗ «Об основных гарантиях избирательных прав и права на участие в референдуме граждан Российской Федерации»</vt:lpstr>
      <vt:lpstr>Слайд 51</vt:lpstr>
      <vt:lpstr>Слайд 52</vt:lpstr>
      <vt:lpstr>Слайд 53</vt:lpstr>
      <vt:lpstr>Слайд 54</vt:lpstr>
      <vt:lpstr>Федеральный закон от 12.06.2002 N 67-ФЗ «Об основных гарантиях избирательных прав и права на участие в референдуме граждан Российской Федерации»</vt:lpstr>
      <vt:lpstr>Среди членов Центральной избирательной комиссии Российской Федерации - представители 6 политических партий</vt:lpstr>
      <vt:lpstr>В составах избирательных комиссий субъектов Российской Федерации - представители 27 политических партий</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lpstr>Слайд 131</vt:lpstr>
      <vt:lpstr> ГРУППЫ ГРАЖДАН, ГОЛОСУЮЩИХ НЕ ПО МЕСТУ РЕГИСТРАЦИИ</vt:lpstr>
      <vt:lpstr>МЕХАНИЗМ ПОДАЧИ ЗАЯВЛЕНИЯ ДЛЯ ПЕРВОЙ ГРУППЫ ИЗБИРАТЕЛЕЙ</vt:lpstr>
      <vt:lpstr>Слайд 134</vt:lpstr>
      <vt:lpstr>МЕХАНИЗМ ПОДАЧИ ЗАЯВЛЕНИЯ ЧЕРЕЗ САЙТ ГОСУСЛУГ РФ И МФЦ</vt:lpstr>
      <vt:lpstr>Слайд 136</vt:lpstr>
      <vt:lpstr>Слайд 137</vt:lpstr>
      <vt:lpstr> ОБЕСПЕЧЕНИЕ ГЛАСНОСТИ, ОТКРЫТОСТИ И КОНТРОЛЯ</vt:lpstr>
      <vt:lpstr>Слайд 139</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Слайд 151</vt:lpstr>
      <vt:lpstr>Слайд 152</vt:lpstr>
      <vt:lpstr>Слайд 153</vt:lpstr>
      <vt:lpstr>Слайд 154</vt:lpstr>
      <vt:lpstr>Слайд 155</vt:lpstr>
      <vt:lpstr>Слайд 156</vt:lpstr>
      <vt:lpstr>Слайд 157</vt:lpstr>
      <vt:lpstr>Слайд 158</vt:lpstr>
      <vt:lpstr>Слайд 159</vt:lpstr>
      <vt:lpstr>Слайд 160</vt:lpstr>
      <vt:lpstr>Слайд 161</vt:lpstr>
      <vt:lpstr>Слайд 162</vt:lpstr>
      <vt:lpstr>Слайд 163</vt:lpstr>
      <vt:lpstr>Слайд 164</vt:lpstr>
      <vt:lpstr>Слайд 165</vt:lpstr>
      <vt:lpstr>Слайд 166</vt:lpstr>
      <vt:lpstr>Слайд 167</vt:lpstr>
      <vt:lpstr>Слайд 168</vt:lpstr>
      <vt:lpstr>Слайд 169</vt:lpstr>
      <vt:lpstr>Слайд 170</vt:lpstr>
      <vt:lpstr>Слайд 171</vt:lpstr>
      <vt:lpstr>Слайд 172</vt:lpstr>
      <vt:lpstr>Слайд 173</vt:lpstr>
      <vt:lpstr>Слайд 174</vt:lpstr>
      <vt:lpstr>Слайд 175</vt:lpstr>
      <vt:lpstr>Слайд 176</vt:lpstr>
      <vt:lpstr>Слайд 177</vt:lpstr>
      <vt:lpstr>Слайд 178</vt:lpstr>
      <vt:lpstr>Слайд 179</vt:lpstr>
      <vt:lpstr>Слайд 180</vt:lpstr>
      <vt:lpstr>Слайд 181</vt:lpstr>
      <vt:lpstr>Слайд 182</vt:lpstr>
      <vt:lpstr>Слайд 183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действующих в Российской Федерации избирательных комиссии, комиссий референдума</dc:title>
  <dc:creator>burlakova.t</dc:creator>
  <cp:lastModifiedBy>karapetyan.i</cp:lastModifiedBy>
  <cp:revision>1686</cp:revision>
  <dcterms:created xsi:type="dcterms:W3CDTF">2017-05-11T11:06:22Z</dcterms:created>
  <dcterms:modified xsi:type="dcterms:W3CDTF">2018-02-05T13:44:07Z</dcterms:modified>
</cp:coreProperties>
</file>