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5" d="100"/>
          <a:sy n="85" d="100"/>
        </p:scale>
        <p:origin x="-72" y="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D1FC0-5E6D-47FC-9949-B6BE1D2D38B1}" type="datetimeFigureOut">
              <a:rPr lang="ru-RU" smtClean="0"/>
              <a:pPr/>
              <a:t>22.01.2020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AC45-9FAA-4DB2-B480-4B516B9478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D1FC0-5E6D-47FC-9949-B6BE1D2D38B1}" type="datetimeFigureOut">
              <a:rPr lang="ru-RU" smtClean="0"/>
              <a:pPr/>
              <a:t>22.01.2020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AC45-9FAA-4DB2-B480-4B516B9478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D1FC0-5E6D-47FC-9949-B6BE1D2D38B1}" type="datetimeFigureOut">
              <a:rPr lang="ru-RU" smtClean="0"/>
              <a:pPr/>
              <a:t>22.01.2020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AC45-9FAA-4DB2-B480-4B516B9478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D1FC0-5E6D-47FC-9949-B6BE1D2D38B1}" type="datetimeFigureOut">
              <a:rPr lang="ru-RU" smtClean="0"/>
              <a:pPr/>
              <a:t>22.01.2020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AC45-9FAA-4DB2-B480-4B516B9478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D1FC0-5E6D-47FC-9949-B6BE1D2D38B1}" type="datetimeFigureOut">
              <a:rPr lang="ru-RU" smtClean="0"/>
              <a:pPr/>
              <a:t>22.01.2020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AC45-9FAA-4DB2-B480-4B516B9478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D1FC0-5E6D-47FC-9949-B6BE1D2D38B1}" type="datetimeFigureOut">
              <a:rPr lang="ru-RU" smtClean="0"/>
              <a:pPr/>
              <a:t>22.01.2020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AC45-9FAA-4DB2-B480-4B516B9478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D1FC0-5E6D-47FC-9949-B6BE1D2D38B1}" type="datetimeFigureOut">
              <a:rPr lang="ru-RU" smtClean="0"/>
              <a:pPr/>
              <a:t>22.01.2020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AC45-9FAA-4DB2-B480-4B516B9478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D1FC0-5E6D-47FC-9949-B6BE1D2D38B1}" type="datetimeFigureOut">
              <a:rPr lang="ru-RU" smtClean="0"/>
              <a:pPr/>
              <a:t>22.01.2020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AC45-9FAA-4DB2-B480-4B516B9478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D1FC0-5E6D-47FC-9949-B6BE1D2D38B1}" type="datetimeFigureOut">
              <a:rPr lang="ru-RU" smtClean="0"/>
              <a:pPr/>
              <a:t>22.01.2020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AC45-9FAA-4DB2-B480-4B516B9478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D1FC0-5E6D-47FC-9949-B6BE1D2D38B1}" type="datetimeFigureOut">
              <a:rPr lang="ru-RU" smtClean="0"/>
              <a:pPr/>
              <a:t>22.01.2020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AC45-9FAA-4DB2-B480-4B516B9478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D1FC0-5E6D-47FC-9949-B6BE1D2D38B1}" type="datetimeFigureOut">
              <a:rPr lang="ru-RU" smtClean="0"/>
              <a:pPr/>
              <a:t>22.01.2020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AC45-9FAA-4DB2-B480-4B516B9478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8D1FC0-5E6D-47FC-9949-B6BE1D2D38B1}" type="datetimeFigureOut">
              <a:rPr lang="ru-RU" smtClean="0"/>
              <a:pPr/>
              <a:t>22.01.2020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A5AC45-9FAA-4DB2-B480-4B516B94780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mypresentation.ru/documents/6f3d570dcf98c1623fbf871bb72ee846/img2.jpg"/>
          <p:cNvPicPr>
            <a:picLocks noChangeAspect="1" noChangeArrowheads="1"/>
          </p:cNvPicPr>
          <p:nvPr/>
        </p:nvPicPr>
        <p:blipFill>
          <a:blip r:embed="rId2" cstate="screen"/>
          <a:srcRect b="275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628800"/>
            <a:ext cx="7772400" cy="1470025"/>
          </a:xfrm>
        </p:spPr>
        <p:txBody>
          <a:bodyPr/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21 февраля - международный день родного языка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75856" y="3284984"/>
            <a:ext cx="5360640" cy="1752600"/>
          </a:xfrm>
        </p:spPr>
        <p:txBody>
          <a:bodyPr>
            <a:normAutofit fontScale="92500" lnSpcReduction="20000"/>
          </a:bodyPr>
          <a:lstStyle/>
          <a:p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itchFamily="66" charset="0"/>
              </a:rPr>
              <a:t>«Язык - душа нации. Язык - это есть живая плоть идеи, чувства, 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itchFamily="66" charset="0"/>
              </a:rPr>
              <a:t>мысли» </a:t>
            </a:r>
          </a:p>
          <a:p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itchFamily="66" charset="0"/>
              </a:rPr>
              <a:t>Л. Н. 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itchFamily="66" charset="0"/>
              </a:rPr>
              <a:t>Толстой</a:t>
            </a:r>
          </a:p>
          <a:p>
            <a:endParaRPr lang="ru-RU" dirty="0"/>
          </a:p>
        </p:txBody>
      </p:sp>
      <p:pic>
        <p:nvPicPr>
          <p:cNvPr id="19458" name="Picture 2" descr="https://lubkadet.edumsko.ru/uploads/2000/1940/section/120144/global-people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95536" y="3332312"/>
            <a:ext cx="3168352" cy="31683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http://mypresentation.ru/documents/6f3d570dcf98c1623fbf871bb72ee846/img2.jpg"/>
          <p:cNvPicPr>
            <a:picLocks noChangeAspect="1" noChangeArrowheads="1"/>
          </p:cNvPicPr>
          <p:nvPr/>
        </p:nvPicPr>
        <p:blipFill>
          <a:blip r:embed="rId2" cstate="screen"/>
          <a:srcRect b="275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Monotype Corsiva" pitchFamily="66" charset="0"/>
              </a:rPr>
              <a:t>Дополни пословицу</a:t>
            </a:r>
            <a:endParaRPr lang="ru-RU" dirty="0">
              <a:latin typeface="Monotype Corsiva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555776" y="1440000"/>
            <a:ext cx="460851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ru-RU" sz="2400" dirty="0" smtClean="0">
                <a:latin typeface="Monotype Corsiva" pitchFamily="66" charset="0"/>
              </a:rPr>
              <a:t> век учись</a:t>
            </a:r>
          </a:p>
          <a:p>
            <a:pPr>
              <a:buNone/>
            </a:pPr>
            <a:r>
              <a:rPr lang="ru-RU" sz="2400" dirty="0" smtClean="0">
                <a:latin typeface="Monotype Corsiva" pitchFamily="66" charset="0"/>
              </a:rPr>
              <a:t>                         не разрубишь</a:t>
            </a:r>
          </a:p>
          <a:p>
            <a:pPr>
              <a:buNone/>
            </a:pPr>
            <a:r>
              <a:rPr lang="ru-RU" sz="2400" dirty="0" smtClean="0">
                <a:latin typeface="Monotype Corsiva" pitchFamily="66" charset="0"/>
              </a:rPr>
              <a:t>не вытащишь и рыбку из пруда</a:t>
            </a:r>
          </a:p>
          <a:p>
            <a:pPr>
              <a:buNone/>
            </a:pPr>
            <a:r>
              <a:rPr lang="ru-RU" sz="2400" dirty="0" smtClean="0">
                <a:latin typeface="Monotype Corsiva" pitchFamily="66" charset="0"/>
              </a:rPr>
              <a:t>                                        труд</a:t>
            </a:r>
          </a:p>
          <a:p>
            <a:pPr>
              <a:buNone/>
            </a:pPr>
            <a:r>
              <a:rPr lang="ru-RU" sz="2400" dirty="0" smtClean="0">
                <a:latin typeface="Monotype Corsiva" pitchFamily="66" charset="0"/>
              </a:rPr>
              <a:t>          а нашёл береги</a:t>
            </a:r>
          </a:p>
          <a:p>
            <a:pPr>
              <a:buNone/>
            </a:pPr>
            <a:r>
              <a:rPr lang="ru-RU" sz="2400" dirty="0" smtClean="0">
                <a:latin typeface="Monotype Corsiva" pitchFamily="66" charset="0"/>
              </a:rPr>
              <a:t>                что соловей без песни</a:t>
            </a:r>
          </a:p>
          <a:p>
            <a:pPr>
              <a:buNone/>
            </a:pPr>
            <a:r>
              <a:rPr lang="ru-RU" sz="2400" dirty="0" smtClean="0">
                <a:latin typeface="Monotype Corsiva" pitchFamily="66" charset="0"/>
              </a:rPr>
              <a:t> людей насмешишь</a:t>
            </a:r>
          </a:p>
          <a:p>
            <a:pPr>
              <a:buNone/>
            </a:pPr>
            <a:r>
              <a:rPr lang="ru-RU" sz="2400" dirty="0" smtClean="0">
                <a:latin typeface="Monotype Corsiva" pitchFamily="66" charset="0"/>
              </a:rPr>
              <a:t> враг мой</a:t>
            </a:r>
          </a:p>
          <a:p>
            <a:pPr>
              <a:buNone/>
            </a:pPr>
            <a:r>
              <a:rPr lang="ru-RU" sz="2400" dirty="0" smtClean="0">
                <a:latin typeface="Monotype Corsiva" pitchFamily="66" charset="0"/>
              </a:rPr>
              <a:t>     не ждут</a:t>
            </a:r>
          </a:p>
          <a:p>
            <a:pPr>
              <a:buNone/>
            </a:pPr>
            <a:r>
              <a:rPr lang="ru-RU" sz="2400" dirty="0" smtClean="0">
                <a:latin typeface="Monotype Corsiva" pitchFamily="66" charset="0"/>
              </a:rPr>
              <a:t>               не сиди на печи</a:t>
            </a:r>
          </a:p>
          <a:p>
            <a:pPr>
              <a:buNone/>
            </a:pPr>
            <a:r>
              <a:rPr lang="ru-RU" sz="2400" dirty="0" smtClean="0">
                <a:latin typeface="Monotype Corsiva" pitchFamily="66" charset="0"/>
              </a:rPr>
              <a:t>потехе час</a:t>
            </a:r>
          </a:p>
          <a:p>
            <a:pPr>
              <a:buNone/>
            </a:pPr>
            <a:r>
              <a:rPr lang="ru-RU" sz="2400" dirty="0" smtClean="0">
                <a:latin typeface="Monotype Corsiva" pitchFamily="66" charset="0"/>
              </a:rPr>
              <a:t>                беде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00336" y="1440000"/>
            <a:ext cx="502379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ru-RU" sz="2400" dirty="0" smtClean="0">
                <a:latin typeface="Monotype Corsiva" pitchFamily="66" charset="0"/>
              </a:rPr>
              <a:t>Век живи - …</a:t>
            </a:r>
          </a:p>
          <a:p>
            <a:pPr>
              <a:buNone/>
            </a:pPr>
            <a:r>
              <a:rPr lang="ru-RU" sz="2400" dirty="0" smtClean="0">
                <a:latin typeface="Monotype Corsiva" pitchFamily="66" charset="0"/>
              </a:rPr>
              <a:t>Крепкую дружбу топором …</a:t>
            </a:r>
          </a:p>
          <a:p>
            <a:pPr>
              <a:buNone/>
            </a:pPr>
            <a:r>
              <a:rPr lang="ru-RU" sz="2400" dirty="0" smtClean="0">
                <a:latin typeface="Monotype Corsiva" pitchFamily="66" charset="0"/>
              </a:rPr>
              <a:t>Без труда …</a:t>
            </a:r>
          </a:p>
          <a:p>
            <a:pPr>
              <a:buNone/>
            </a:pPr>
            <a:r>
              <a:rPr lang="ru-RU" sz="2400" dirty="0" smtClean="0">
                <a:latin typeface="Monotype Corsiva" pitchFamily="66" charset="0"/>
              </a:rPr>
              <a:t>Землю солнце красит , а человека - …</a:t>
            </a:r>
          </a:p>
          <a:p>
            <a:pPr>
              <a:buNone/>
            </a:pPr>
            <a:r>
              <a:rPr lang="ru-RU" sz="2400" dirty="0" smtClean="0">
                <a:latin typeface="Monotype Corsiva" pitchFamily="66" charset="0"/>
              </a:rPr>
              <a:t>Нет друга – ищи, …</a:t>
            </a:r>
          </a:p>
          <a:p>
            <a:pPr>
              <a:buNone/>
            </a:pPr>
            <a:r>
              <a:rPr lang="ru-RU" sz="2400" dirty="0" smtClean="0">
                <a:latin typeface="Monotype Corsiva" pitchFamily="66" charset="0"/>
              </a:rPr>
              <a:t>Человек без Родины, …</a:t>
            </a:r>
          </a:p>
          <a:p>
            <a:pPr>
              <a:buNone/>
            </a:pPr>
            <a:r>
              <a:rPr lang="ru-RU" sz="2400" dirty="0" smtClean="0">
                <a:latin typeface="Monotype Corsiva" pitchFamily="66" charset="0"/>
              </a:rPr>
              <a:t>Поспешишь … </a:t>
            </a:r>
          </a:p>
          <a:p>
            <a:pPr>
              <a:buNone/>
            </a:pPr>
            <a:r>
              <a:rPr lang="ru-RU" sz="2400" dirty="0" smtClean="0">
                <a:latin typeface="Monotype Corsiva" pitchFamily="66" charset="0"/>
              </a:rPr>
              <a:t>Язык мой - …</a:t>
            </a:r>
          </a:p>
          <a:p>
            <a:pPr>
              <a:buNone/>
            </a:pPr>
            <a:r>
              <a:rPr lang="ru-RU" sz="2400" dirty="0" smtClean="0">
                <a:latin typeface="Monotype Corsiva" pitchFamily="66" charset="0"/>
              </a:rPr>
              <a:t>Семеро одного …</a:t>
            </a:r>
          </a:p>
          <a:p>
            <a:pPr>
              <a:buNone/>
            </a:pPr>
            <a:r>
              <a:rPr lang="ru-RU" sz="2400" dirty="0" smtClean="0">
                <a:latin typeface="Monotype Corsiva" pitchFamily="66" charset="0"/>
              </a:rPr>
              <a:t>Хочешь есть калачи …</a:t>
            </a:r>
          </a:p>
          <a:p>
            <a:pPr>
              <a:buNone/>
            </a:pPr>
            <a:r>
              <a:rPr lang="ru-RU" sz="2400" dirty="0" smtClean="0">
                <a:latin typeface="Monotype Corsiva" pitchFamily="66" charset="0"/>
              </a:rPr>
              <a:t>Делу время  … </a:t>
            </a:r>
          </a:p>
          <a:p>
            <a:pPr>
              <a:buNone/>
            </a:pPr>
            <a:r>
              <a:rPr lang="ru-RU" sz="2400" dirty="0" smtClean="0">
                <a:latin typeface="Monotype Corsiva" pitchFamily="66" charset="0"/>
              </a:rPr>
              <a:t>Друзья познаются в …</a:t>
            </a:r>
          </a:p>
        </p:txBody>
      </p:sp>
      <p:pic>
        <p:nvPicPr>
          <p:cNvPr id="14" name="Picture 2" descr="http://ds6.detkin-club.ru/images/custom_2/_581e0d3b9b779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724128" y="3717032"/>
            <a:ext cx="2736304" cy="27363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7" dur="500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2" dur="500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7" dur="500"/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2" dur="500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7" dur="500"/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2" dur="500"/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7" dur="500"/>
                                        <p:tgtEl>
                                          <p:spTgt spid="1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2" dur="500"/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7" dur="500"/>
                                        <p:tgtEl>
                                          <p:spTgt spid="1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2" dur="500"/>
                                        <p:tgtEl>
                                          <p:spTgt spid="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Picture 1" descr="e:\Profile\Win7\Desktop\Literatura.pn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i="1" dirty="0" smtClean="0">
                <a:latin typeface="Monotype Corsiva" pitchFamily="66" charset="0"/>
              </a:rPr>
              <a:t>Крылатые выражения- попали в нашу речь из литературных источников, кратких цитат, образных выражений. Они придают нашей речи особую меткость и выразительность</a:t>
            </a:r>
            <a:endParaRPr lang="ru-RU" dirty="0"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4" name="Picture 6" descr="http://img-fotki.yandex.ru/get/6802/156241142.234/0_13b71c_91259da3_orig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143000"/>
          </a:xfrm>
        </p:spPr>
        <p:txBody>
          <a:bodyPr/>
          <a:lstStyle/>
          <a:p>
            <a:r>
              <a:rPr lang="ru-RU" dirty="0" smtClean="0">
                <a:latin typeface="Monotype Corsiva" pitchFamily="66" charset="0"/>
              </a:rPr>
              <a:t>Крылатые выражения</a:t>
            </a:r>
            <a:endParaRPr lang="ru-RU" dirty="0"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07704" y="1080000"/>
            <a:ext cx="4680520" cy="5328592"/>
          </a:xfrm>
        </p:spPr>
        <p:txBody>
          <a:bodyPr>
            <a:noAutofit/>
          </a:bodyPr>
          <a:lstStyle/>
          <a:p>
            <a:pPr algn="just"/>
            <a:r>
              <a:rPr lang="ru-RU" sz="2400" dirty="0" smtClean="0">
                <a:latin typeface="Monotype Corsiva" pitchFamily="66" charset="0"/>
              </a:rPr>
              <a:t>Во весь дух. </a:t>
            </a:r>
          </a:p>
          <a:p>
            <a:pPr algn="just"/>
            <a:r>
              <a:rPr lang="ru-RU" sz="2400" dirty="0" smtClean="0">
                <a:latin typeface="Monotype Corsiva" pitchFamily="66" charset="0"/>
              </a:rPr>
              <a:t>Сесть в лужу. </a:t>
            </a:r>
          </a:p>
          <a:p>
            <a:pPr algn="just"/>
            <a:r>
              <a:rPr lang="ru-RU" sz="2400" dirty="0" smtClean="0">
                <a:latin typeface="Monotype Corsiva" pitchFamily="66" charset="0"/>
              </a:rPr>
              <a:t>Прикусить язык. </a:t>
            </a:r>
          </a:p>
          <a:p>
            <a:pPr algn="just"/>
            <a:r>
              <a:rPr lang="ru-RU" sz="2400" dirty="0" smtClean="0">
                <a:latin typeface="Monotype Corsiva" pitchFamily="66" charset="0"/>
              </a:rPr>
              <a:t>Знать на зубок. </a:t>
            </a:r>
          </a:p>
          <a:p>
            <a:pPr algn="just"/>
            <a:r>
              <a:rPr lang="ru-RU" sz="2400" dirty="0" smtClean="0">
                <a:latin typeface="Monotype Corsiva" pitchFamily="66" charset="0"/>
              </a:rPr>
              <a:t>Оказаться у разбитого корыта. </a:t>
            </a:r>
          </a:p>
          <a:p>
            <a:pPr algn="just"/>
            <a:r>
              <a:rPr lang="ru-RU" sz="2400" dirty="0" smtClean="0">
                <a:latin typeface="Monotype Corsiva" pitchFamily="66" charset="0"/>
              </a:rPr>
              <a:t>В час по чайной ложке. </a:t>
            </a:r>
          </a:p>
          <a:p>
            <a:pPr algn="just"/>
            <a:r>
              <a:rPr lang="ru-RU" sz="2400" dirty="0" smtClean="0">
                <a:latin typeface="Monotype Corsiva" pitchFamily="66" charset="0"/>
              </a:rPr>
              <a:t>Водить за нос.</a:t>
            </a:r>
          </a:p>
          <a:p>
            <a:pPr algn="just"/>
            <a:r>
              <a:rPr lang="ru-RU" sz="2400" dirty="0" smtClean="0">
                <a:latin typeface="Monotype Corsiva" pitchFamily="66" charset="0"/>
              </a:rPr>
              <a:t>Зарубить на носу.</a:t>
            </a:r>
          </a:p>
          <a:p>
            <a:pPr algn="just"/>
            <a:r>
              <a:rPr lang="ru-RU" sz="2400" dirty="0" smtClean="0">
                <a:latin typeface="Monotype Corsiva" pitchFamily="66" charset="0"/>
              </a:rPr>
              <a:t>Чесать языком. </a:t>
            </a:r>
          </a:p>
          <a:p>
            <a:pPr algn="just"/>
            <a:r>
              <a:rPr lang="ru-RU" sz="2400" dirty="0" smtClean="0">
                <a:latin typeface="Monotype Corsiva" pitchFamily="66" charset="0"/>
              </a:rPr>
              <a:t>Делать из мухи слона. </a:t>
            </a:r>
          </a:p>
          <a:p>
            <a:pPr algn="just"/>
            <a:r>
              <a:rPr lang="ru-RU" sz="2400" dirty="0" smtClean="0">
                <a:latin typeface="Monotype Corsiva" pitchFamily="66" charset="0"/>
              </a:rPr>
              <a:t>Белая ворона. </a:t>
            </a:r>
          </a:p>
          <a:p>
            <a:pPr algn="just"/>
            <a:r>
              <a:rPr lang="ru-RU" sz="2400" dirty="0" smtClean="0">
                <a:latin typeface="Monotype Corsiva" pitchFamily="66" charset="0"/>
              </a:rPr>
              <a:t>За красивые глаза. </a:t>
            </a:r>
            <a:endParaRPr lang="ru-RU" sz="2400" dirty="0">
              <a:latin typeface="Monotype Corsiva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139952" y="1080000"/>
            <a:ext cx="4536504" cy="53368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spcBef>
                <a:spcPct val="20000"/>
              </a:spcBef>
            </a:pPr>
            <a:r>
              <a:rPr lang="ru-RU" sz="2400" dirty="0" smtClean="0">
                <a:latin typeface="Monotype Corsiva" pitchFamily="66" charset="0"/>
              </a:rPr>
              <a:t>      (быстро)</a:t>
            </a:r>
          </a:p>
          <a:p>
            <a:pPr marL="342900" indent="-342900" algn="just">
              <a:spcBef>
                <a:spcPct val="20000"/>
              </a:spcBef>
            </a:pPr>
            <a:r>
              <a:rPr lang="ru-RU" sz="2400" dirty="0" smtClean="0">
                <a:latin typeface="Monotype Corsiva" pitchFamily="66" charset="0"/>
              </a:rPr>
              <a:t>      (быть обманутым). </a:t>
            </a:r>
          </a:p>
          <a:p>
            <a:pPr marL="342900" indent="-342900" algn="just">
              <a:spcBef>
                <a:spcPct val="20000"/>
              </a:spcBef>
            </a:pPr>
            <a:r>
              <a:rPr lang="ru-RU" sz="2400" dirty="0" smtClean="0">
                <a:latin typeface="Monotype Corsiva" pitchFamily="66" charset="0"/>
              </a:rPr>
              <a:t>            (замолчать)</a:t>
            </a:r>
          </a:p>
          <a:p>
            <a:pPr marL="342900" indent="-342900" algn="just">
              <a:spcBef>
                <a:spcPct val="20000"/>
              </a:spcBef>
            </a:pPr>
            <a:r>
              <a:rPr lang="ru-RU" sz="2400" dirty="0" smtClean="0">
                <a:latin typeface="Monotype Corsiva" pitchFamily="66" charset="0"/>
              </a:rPr>
              <a:t>           (выучить)</a:t>
            </a:r>
          </a:p>
          <a:p>
            <a:pPr marL="342900" indent="-342900" algn="just">
              <a:spcBef>
                <a:spcPct val="20000"/>
              </a:spcBef>
            </a:pPr>
            <a:r>
              <a:rPr lang="ru-RU" sz="2400" dirty="0" smtClean="0">
                <a:latin typeface="Monotype Corsiva" pitchFamily="66" charset="0"/>
              </a:rPr>
              <a:t>                              (остаться не с чем).</a:t>
            </a:r>
          </a:p>
          <a:p>
            <a:pPr marL="342900" indent="-342900" algn="just">
              <a:spcBef>
                <a:spcPct val="20000"/>
              </a:spcBef>
            </a:pPr>
            <a:r>
              <a:rPr lang="ru-RU" sz="2400" dirty="0" smtClean="0">
                <a:latin typeface="Monotype Corsiva" pitchFamily="66" charset="0"/>
              </a:rPr>
              <a:t>              (медленно)</a:t>
            </a:r>
          </a:p>
          <a:p>
            <a:pPr marL="342900" indent="-342900" algn="just">
              <a:spcBef>
                <a:spcPct val="20000"/>
              </a:spcBef>
            </a:pPr>
            <a:r>
              <a:rPr lang="ru-RU" sz="2400" dirty="0" smtClean="0">
                <a:latin typeface="Monotype Corsiva" pitchFamily="66" charset="0"/>
              </a:rPr>
              <a:t>       (обманывать) </a:t>
            </a:r>
          </a:p>
          <a:p>
            <a:pPr marL="342900" indent="-342900" algn="just">
              <a:spcBef>
                <a:spcPct val="20000"/>
              </a:spcBef>
            </a:pPr>
            <a:r>
              <a:rPr lang="ru-RU" sz="2400" dirty="0" smtClean="0">
                <a:latin typeface="Monotype Corsiva" pitchFamily="66" charset="0"/>
              </a:rPr>
              <a:t>       (запомнить)</a:t>
            </a:r>
          </a:p>
          <a:p>
            <a:pPr marL="342900" indent="-342900" algn="just">
              <a:spcBef>
                <a:spcPct val="20000"/>
              </a:spcBef>
            </a:pPr>
            <a:r>
              <a:rPr lang="ru-RU" sz="2400" dirty="0" smtClean="0">
                <a:latin typeface="Monotype Corsiva" pitchFamily="66" charset="0"/>
              </a:rPr>
              <a:t>      (болтать)</a:t>
            </a:r>
          </a:p>
          <a:p>
            <a:pPr marL="342900" indent="-342900" algn="just">
              <a:spcBef>
                <a:spcPct val="20000"/>
              </a:spcBef>
            </a:pPr>
            <a:r>
              <a:rPr lang="ru-RU" sz="2400" dirty="0" smtClean="0">
                <a:latin typeface="Monotype Corsiva" pitchFamily="66" charset="0"/>
              </a:rPr>
              <a:t>             (преувеличивать)</a:t>
            </a:r>
          </a:p>
          <a:p>
            <a:pPr marL="342900" indent="-342900" algn="just">
              <a:spcBef>
                <a:spcPct val="20000"/>
              </a:spcBef>
            </a:pPr>
            <a:r>
              <a:rPr lang="ru-RU" sz="2400" dirty="0" smtClean="0">
                <a:latin typeface="Monotype Corsiva" pitchFamily="66" charset="0"/>
              </a:rPr>
              <a:t>      (о лишнем человеке)</a:t>
            </a:r>
          </a:p>
          <a:p>
            <a:pPr marL="342900" indent="-342900" algn="just">
              <a:spcBef>
                <a:spcPct val="20000"/>
              </a:spcBef>
            </a:pPr>
            <a:r>
              <a:rPr lang="ru-RU" sz="2400" dirty="0" smtClean="0">
                <a:latin typeface="Monotype Corsiva" pitchFamily="66" charset="0"/>
              </a:rPr>
              <a:t>         (бесплатно, даром, просто)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6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6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7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7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8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9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9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9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9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0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0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1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2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2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3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4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4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9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5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56" dur="10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6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6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3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6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6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70" dur="10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ds01.infourok.ru/uploads/ex/0feb/00004a82-45b94b81/img100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836712"/>
            <a:ext cx="8229600" cy="4525963"/>
          </a:xfrm>
        </p:spPr>
        <p:txBody>
          <a:bodyPr/>
          <a:lstStyle/>
          <a:p>
            <a:pPr algn="ctr">
              <a:buNone/>
            </a:pPr>
            <a:r>
              <a:rPr lang="ru-RU" dirty="0" smtClean="0">
                <a:latin typeface="Monotype Corsiva" pitchFamily="66" charset="0"/>
              </a:rPr>
              <a:t>Слово – это удивительный дар, которым обладает только человек. В русском языке великое множество слов. Но сколько их? На этот вопрос не может утвердительно ответить не один специалист. Богатая разнообразная лексика русского языка собрана в словарях.</a:t>
            </a:r>
          </a:p>
          <a:p>
            <a:pPr algn="ctr">
              <a:buNone/>
            </a:pPr>
            <a:r>
              <a:rPr lang="ru-RU" dirty="0" smtClean="0">
                <a:latin typeface="Monotype Corsiva" pitchFamily="66" charset="0"/>
              </a:rPr>
              <a:t> Словари – это сборники слов, расположенных в алфавитном порядке.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http://900igr.net/up/datai/228208/0017-066-.pn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58286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Monotype Corsiva" pitchFamily="66" charset="0"/>
              </a:rPr>
              <a:t>Весёлые вопросы</a:t>
            </a:r>
            <a:endParaRPr lang="ru-RU" dirty="0"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1412776"/>
            <a:ext cx="7272808" cy="4929411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>
                <a:latin typeface="Monotype Corsiva" pitchFamily="66" charset="0"/>
              </a:rPr>
              <a:t>- Сколько гласных в корне слов: семья, сорока? </a:t>
            </a:r>
          </a:p>
          <a:p>
            <a:pPr algn="ctr">
              <a:buNone/>
            </a:pPr>
            <a:r>
              <a:rPr lang="ru-RU" dirty="0" smtClean="0">
                <a:latin typeface="Monotype Corsiva" pitchFamily="66" charset="0"/>
              </a:rPr>
              <a:t>- Сколько горошин может войти в стакан? </a:t>
            </a:r>
          </a:p>
          <a:p>
            <a:pPr algn="ctr">
              <a:buNone/>
            </a:pPr>
            <a:r>
              <a:rPr lang="ru-RU" dirty="0" smtClean="0">
                <a:latin typeface="Monotype Corsiva" pitchFamily="66" charset="0"/>
              </a:rPr>
              <a:t>- Может ли страус назвать себя птицей? </a:t>
            </a:r>
          </a:p>
          <a:p>
            <a:pPr algn="ctr">
              <a:buNone/>
            </a:pPr>
            <a:r>
              <a:rPr lang="ru-RU" dirty="0" smtClean="0">
                <a:latin typeface="Monotype Corsiva" pitchFamily="66" charset="0"/>
              </a:rPr>
              <a:t>- Каким гребнем не расчешешь голову? </a:t>
            </a:r>
          </a:p>
          <a:p>
            <a:pPr algn="ctr">
              <a:buNone/>
            </a:pPr>
            <a:r>
              <a:rPr lang="ru-RU" dirty="0" smtClean="0">
                <a:latin typeface="Monotype Corsiva" pitchFamily="66" charset="0"/>
              </a:rPr>
              <a:t>- Что самое первое мы делаем утром? </a:t>
            </a:r>
          </a:p>
          <a:p>
            <a:pPr algn="ctr">
              <a:buNone/>
            </a:pPr>
            <a:r>
              <a:rPr lang="ru-RU" dirty="0" smtClean="0">
                <a:latin typeface="Monotype Corsiva" pitchFamily="66" charset="0"/>
              </a:rPr>
              <a:t>- Когда лошадь покупают, какая она бывает? </a:t>
            </a:r>
          </a:p>
          <a:p>
            <a:pPr algn="ctr">
              <a:buNone/>
            </a:pPr>
            <a:r>
              <a:rPr lang="ru-RU" dirty="0" smtClean="0">
                <a:latin typeface="Monotype Corsiva" pitchFamily="66" charset="0"/>
              </a:rPr>
              <a:t>- Какой рукой лучше размешивать чай? 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://900igr.net/up/datai/228208/0017-066-.pn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10698"/>
            <a:ext cx="9144000" cy="684730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Monotype Corsiva" pitchFamily="66" charset="0"/>
              </a:rPr>
              <a:t>Веселые вопросы</a:t>
            </a:r>
            <a:endParaRPr lang="ru-RU" dirty="0"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45259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>
                <a:latin typeface="Monotype Corsiva" pitchFamily="66" charset="0"/>
              </a:rPr>
              <a:t>- Что произошло 31 февраля?</a:t>
            </a:r>
          </a:p>
          <a:p>
            <a:pPr algn="ctr">
              <a:buNone/>
            </a:pPr>
            <a:r>
              <a:rPr lang="ru-RU" dirty="0" smtClean="0">
                <a:latin typeface="Monotype Corsiva" pitchFamily="66" charset="0"/>
              </a:rPr>
              <a:t>- За чем во рту язык? </a:t>
            </a:r>
          </a:p>
          <a:p>
            <a:pPr algn="ctr">
              <a:buNone/>
            </a:pPr>
            <a:r>
              <a:rPr lang="ru-RU" dirty="0" smtClean="0">
                <a:latin typeface="Monotype Corsiva" pitchFamily="66" charset="0"/>
              </a:rPr>
              <a:t>- Почему шапку покупают? </a:t>
            </a:r>
          </a:p>
          <a:p>
            <a:pPr algn="ctr">
              <a:buNone/>
            </a:pPr>
            <a:r>
              <a:rPr lang="ru-RU" dirty="0" smtClean="0">
                <a:latin typeface="Monotype Corsiva" pitchFamily="66" charset="0"/>
              </a:rPr>
              <a:t>- Назовите имя первой женщины-лётчика? </a:t>
            </a:r>
          </a:p>
          <a:p>
            <a:pPr algn="ctr">
              <a:buNone/>
            </a:pPr>
            <a:r>
              <a:rPr lang="ru-RU" dirty="0" smtClean="0">
                <a:latin typeface="Monotype Corsiva" pitchFamily="66" charset="0"/>
              </a:rPr>
              <a:t>- Без чего хлеб не испечёшь? </a:t>
            </a:r>
          </a:p>
          <a:p>
            <a:pPr algn="ctr">
              <a:buNone/>
            </a:pPr>
            <a:r>
              <a:rPr lang="ru-RU" dirty="0" smtClean="0">
                <a:latin typeface="Monotype Corsiva" pitchFamily="66" charset="0"/>
              </a:rPr>
              <a:t>- У кого есть шляпа без головы, а  нога без сапог? </a:t>
            </a:r>
          </a:p>
          <a:p>
            <a:pPr algn="ctr">
              <a:buNone/>
            </a:pPr>
            <a:r>
              <a:rPr lang="ru-RU" dirty="0" smtClean="0">
                <a:latin typeface="Monotype Corsiva" pitchFamily="66" charset="0"/>
              </a:rPr>
              <a:t>- Чем заканчивается день и ночь?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7" name="Picture 1" descr="e:\Profile\Win7\Desktop\Literatura.pn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i="1" dirty="0" smtClean="0">
                <a:latin typeface="Monotype Corsiva" pitchFamily="66" charset="0"/>
              </a:rPr>
              <a:t>Заповеди речевого этикета</a:t>
            </a:r>
            <a:endParaRPr lang="ru-RU" dirty="0"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268760"/>
            <a:ext cx="8229600" cy="4525963"/>
          </a:xfrm>
        </p:spPr>
        <p:txBody>
          <a:bodyPr>
            <a:normAutofit fontScale="85000" lnSpcReduction="10000"/>
          </a:bodyPr>
          <a:lstStyle/>
          <a:p>
            <a:pPr algn="ctr">
              <a:buNone/>
            </a:pPr>
            <a:r>
              <a:rPr lang="ru-RU" dirty="0" smtClean="0">
                <a:latin typeface="Monotype Corsiva" pitchFamily="66" charset="0"/>
              </a:rPr>
              <a:t>1.Всегда знай, с какой целью и зачем говоришь.</a:t>
            </a:r>
          </a:p>
          <a:p>
            <a:pPr algn="ctr">
              <a:buNone/>
            </a:pPr>
            <a:r>
              <a:rPr lang="ru-RU" dirty="0" smtClean="0">
                <a:latin typeface="Monotype Corsiva" pitchFamily="66" charset="0"/>
              </a:rPr>
              <a:t>2. Помни, что вежливость- основа речевого поведения.</a:t>
            </a:r>
          </a:p>
          <a:p>
            <a:pPr algn="ctr">
              <a:buNone/>
            </a:pPr>
            <a:r>
              <a:rPr lang="ru-RU" dirty="0" smtClean="0">
                <a:latin typeface="Monotype Corsiva" pitchFamily="66" charset="0"/>
              </a:rPr>
              <a:t>3. Уважай собеседника, не перебивай его.</a:t>
            </a:r>
          </a:p>
          <a:p>
            <a:pPr algn="ctr">
              <a:buNone/>
            </a:pPr>
            <a:r>
              <a:rPr lang="ru-RU" dirty="0" smtClean="0">
                <a:latin typeface="Monotype Corsiva" pitchFamily="66" charset="0"/>
              </a:rPr>
              <a:t>4. Если твой собеседник допускает речевые  погрешности, старайся очень тактично помочь ему от них избавиться</a:t>
            </a:r>
          </a:p>
          <a:p>
            <a:pPr algn="ctr">
              <a:buNone/>
            </a:pPr>
            <a:r>
              <a:rPr lang="ru-RU" dirty="0" smtClean="0">
                <a:latin typeface="Monotype Corsiva" pitchFamily="66" charset="0"/>
              </a:rPr>
              <a:t>5. Говори просто, четко, понятно.</a:t>
            </a:r>
          </a:p>
          <a:p>
            <a:pPr algn="ctr">
              <a:buNone/>
            </a:pPr>
            <a:r>
              <a:rPr lang="ru-RU" dirty="0" smtClean="0">
                <a:latin typeface="Monotype Corsiva" pitchFamily="66" charset="0"/>
              </a:rPr>
              <a:t>6. Не думай, что, употребляя грубые слова, ты кажешься взрослее.</a:t>
            </a:r>
          </a:p>
          <a:p>
            <a:pPr algn="ctr">
              <a:buNone/>
            </a:pPr>
            <a:r>
              <a:rPr lang="ru-RU" dirty="0" smtClean="0">
                <a:latin typeface="Monotype Corsiva" pitchFamily="66" charset="0"/>
              </a:rPr>
              <a:t>7. Употребляй только те слова, значение которых               для тебя совершенно понятно.</a:t>
            </a:r>
          </a:p>
          <a:p>
            <a:pPr>
              <a:buNone/>
            </a:pPr>
            <a:endParaRPr lang="ru-RU" dirty="0"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://xn--13-6kc3bfpc1b8b.xn--p1ai/_nw/5/46463681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-1600"/>
            <a:ext cx="9144000" cy="68596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8229600" cy="1143000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Monotype Corsiva" pitchFamily="66" charset="0"/>
              </a:rPr>
              <a:t>В день родного языка</a:t>
            </a:r>
            <a:endParaRPr lang="ru-RU" dirty="0"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483768" y="1124744"/>
            <a:ext cx="6275040" cy="5400600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dirty="0" smtClean="0">
                <a:latin typeface="Monotype Corsiva" pitchFamily="66" charset="0"/>
              </a:rPr>
              <a:t>Мы станем ценить каждое слово, </a:t>
            </a:r>
          </a:p>
          <a:p>
            <a:pPr algn="ctr">
              <a:buNone/>
            </a:pPr>
            <a:r>
              <a:rPr lang="ru-RU" dirty="0" smtClean="0">
                <a:latin typeface="Monotype Corsiva" pitchFamily="66" charset="0"/>
              </a:rPr>
              <a:t>Участь его была не легка,</a:t>
            </a:r>
          </a:p>
          <a:p>
            <a:pPr algn="ctr">
              <a:buNone/>
            </a:pPr>
            <a:r>
              <a:rPr lang="ru-RU" dirty="0" smtClean="0">
                <a:latin typeface="Monotype Corsiva" pitchFamily="66" charset="0"/>
              </a:rPr>
              <a:t>Но мы сохраним наследие живое!</a:t>
            </a:r>
          </a:p>
          <a:p>
            <a:pPr algn="ctr">
              <a:buNone/>
            </a:pPr>
            <a:r>
              <a:rPr lang="ru-RU" dirty="0" smtClean="0">
                <a:latin typeface="Monotype Corsiva" pitchFamily="66" charset="0"/>
              </a:rPr>
              <a:t>Прадеды наши и наши отцы</a:t>
            </a:r>
          </a:p>
          <a:p>
            <a:pPr algn="ctr">
              <a:buNone/>
            </a:pPr>
            <a:r>
              <a:rPr lang="ru-RU" dirty="0" smtClean="0">
                <a:latin typeface="Monotype Corsiva" pitchFamily="66" charset="0"/>
              </a:rPr>
              <a:t>Нам передали красу неземную</a:t>
            </a:r>
          </a:p>
          <a:p>
            <a:pPr algn="ctr">
              <a:buNone/>
            </a:pPr>
            <a:r>
              <a:rPr lang="ru-RU" dirty="0" smtClean="0">
                <a:latin typeface="Monotype Corsiva" pitchFamily="66" charset="0"/>
              </a:rPr>
              <a:t>Русского слова из русской души,</a:t>
            </a:r>
          </a:p>
          <a:p>
            <a:pPr algn="ctr">
              <a:buNone/>
            </a:pPr>
            <a:r>
              <a:rPr lang="ru-RU" dirty="0" smtClean="0">
                <a:latin typeface="Monotype Corsiva" pitchFamily="66" charset="0"/>
              </a:rPr>
              <a:t>Что задевает всех нас за живое.</a:t>
            </a:r>
          </a:p>
          <a:p>
            <a:pPr algn="ctr">
              <a:buNone/>
            </a:pPr>
            <a:r>
              <a:rPr lang="ru-RU" dirty="0" smtClean="0">
                <a:latin typeface="Monotype Corsiva" pitchFamily="66" charset="0"/>
              </a:rPr>
              <a:t>С праздником Вас, весь российский народ</a:t>
            </a:r>
          </a:p>
          <a:p>
            <a:pPr algn="ctr">
              <a:buNone/>
            </a:pPr>
            <a:r>
              <a:rPr lang="ru-RU" dirty="0" smtClean="0">
                <a:latin typeface="Monotype Corsiva" pitchFamily="66" charset="0"/>
              </a:rPr>
              <a:t>Мы поздравляем и смело желаем</a:t>
            </a:r>
          </a:p>
          <a:p>
            <a:pPr algn="ctr">
              <a:buNone/>
            </a:pPr>
            <a:r>
              <a:rPr lang="ru-RU" dirty="0" smtClean="0">
                <a:latin typeface="Monotype Corsiva" pitchFamily="66" charset="0"/>
              </a:rPr>
              <a:t>Освободиться от бренных забот.</a:t>
            </a:r>
          </a:p>
          <a:p>
            <a:pPr algn="ctr">
              <a:buNone/>
            </a:pPr>
            <a:r>
              <a:rPr lang="ru-RU" dirty="0" smtClean="0">
                <a:latin typeface="Monotype Corsiva" pitchFamily="66" charset="0"/>
              </a:rPr>
              <a:t>И пусть страна зацветёт, процветает!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http://mypresentation.ru/documents/6f3d570dcf98c1623fbf871bb72ee846/img2.jpg"/>
          <p:cNvPicPr>
            <a:picLocks noChangeAspect="1" noChangeArrowheads="1"/>
          </p:cNvPicPr>
          <p:nvPr/>
        </p:nvPicPr>
        <p:blipFill>
          <a:blip r:embed="rId2" cstate="screen"/>
          <a:srcRect b="275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87824" y="1556792"/>
            <a:ext cx="5256584" cy="18002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Спасибо за внимание</a:t>
            </a:r>
            <a:endParaRPr lang="ru-RU" b="1" dirty="0">
              <a:solidFill>
                <a:schemeClr val="accent3">
                  <a:lumMod val="50000"/>
                </a:schemeClr>
              </a:solidFill>
              <a:latin typeface="Monotype Corsiva" pitchFamily="66" charset="0"/>
            </a:endParaRPr>
          </a:p>
        </p:txBody>
      </p:sp>
      <p:pic>
        <p:nvPicPr>
          <p:cNvPr id="5" name="Picture 4" descr="https://lubkadet.edumsko.ru/uploads/2000/1940/section/120144/global-people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508104" y="3212976"/>
            <a:ext cx="2880320" cy="28803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mypresentation.ru/documents/6f3d570dcf98c1623fbf871bb72ee846/img2.jpg"/>
          <p:cNvPicPr>
            <a:picLocks noChangeAspect="1" noChangeArrowheads="1"/>
          </p:cNvPicPr>
          <p:nvPr/>
        </p:nvPicPr>
        <p:blipFill>
          <a:blip r:embed="rId2" cstate="screen"/>
          <a:srcRect b="275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764704"/>
            <a:ext cx="8229600" cy="45259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dirty="0">
                <a:latin typeface="Monotype Corsiva" pitchFamily="66" charset="0"/>
              </a:rPr>
              <a:t>Международный день родного языка отмечается </a:t>
            </a:r>
            <a:r>
              <a:rPr lang="ru-RU" dirty="0" smtClean="0">
                <a:latin typeface="Monotype Corsiva" pitchFamily="66" charset="0"/>
              </a:rPr>
              <a:t>ежегодно 21 </a:t>
            </a:r>
            <a:r>
              <a:rPr lang="ru-RU" dirty="0">
                <a:latin typeface="Monotype Corsiva" pitchFamily="66" charset="0"/>
              </a:rPr>
              <a:t>февраля. Он был учрежден в 1999 году решением 30-й сессии Генеральной конференции ЮНЕСКО. </a:t>
            </a:r>
            <a:endParaRPr lang="ru-RU" dirty="0" smtClean="0">
              <a:latin typeface="Monotype Corsiva" pitchFamily="66" charset="0"/>
            </a:endParaRPr>
          </a:p>
          <a:p>
            <a:pPr algn="ctr">
              <a:buNone/>
            </a:pPr>
            <a:r>
              <a:rPr lang="ru-RU" dirty="0" smtClean="0">
                <a:latin typeface="Monotype Corsiva" pitchFamily="66" charset="0"/>
              </a:rPr>
              <a:t>Празднуется </a:t>
            </a:r>
            <a:r>
              <a:rPr lang="ru-RU" dirty="0">
                <a:latin typeface="Monotype Corsiva" pitchFamily="66" charset="0"/>
              </a:rPr>
              <a:t>с 2000 </a:t>
            </a:r>
            <a:r>
              <a:rPr lang="ru-RU" dirty="0" smtClean="0">
                <a:latin typeface="Monotype Corsiva" pitchFamily="66" charset="0"/>
              </a:rPr>
              <a:t>года.</a:t>
            </a:r>
          </a:p>
          <a:p>
            <a:endParaRPr lang="ru-RU" dirty="0"/>
          </a:p>
        </p:txBody>
      </p:sp>
      <p:pic>
        <p:nvPicPr>
          <p:cNvPr id="15362" name="Picture 2" descr="https://im0-tub-ru.yandex.net/i?id=b5fe30bcb5278fb7433d7f4ed51cdbe8-l&amp;n=13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699792" y="3501008"/>
            <a:ext cx="3960440" cy="300900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mypresentation.ru/documents/6f3d570dcf98c1623fbf871bb72ee846/img2.jpg"/>
          <p:cNvPicPr>
            <a:picLocks noChangeAspect="1" noChangeArrowheads="1"/>
          </p:cNvPicPr>
          <p:nvPr/>
        </p:nvPicPr>
        <p:blipFill>
          <a:blip r:embed="rId2" cstate="screen"/>
          <a:srcRect b="275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836712"/>
            <a:ext cx="8229600" cy="4525963"/>
          </a:xfrm>
        </p:spPr>
        <p:txBody>
          <a:bodyPr/>
          <a:lstStyle/>
          <a:p>
            <a:pPr algn="ctr">
              <a:buNone/>
            </a:pPr>
            <a:r>
              <a:rPr lang="ru-RU" dirty="0" smtClean="0">
                <a:latin typeface="Monotype Corsiva" pitchFamily="66" charset="0"/>
              </a:rPr>
              <a:t>Каждый народ - это своя неповторимая культура, история, традиции, образ жизни. И, конечно же, язык. Сберечь его – очень важная задача.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1029" name="Picture 5" descr="e:\Profile\Win7\Desktop\национа-ьности-48375801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411759" y="2348880"/>
            <a:ext cx="4511351" cy="45091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mypresentation.ru/documents/6f3d570dcf98c1623fbf871bb72ee846/img2.jpg"/>
          <p:cNvPicPr>
            <a:picLocks noChangeAspect="1" noChangeArrowheads="1"/>
          </p:cNvPicPr>
          <p:nvPr/>
        </p:nvPicPr>
        <p:blipFill>
          <a:blip r:embed="rId2" cstate="screen"/>
          <a:srcRect b="275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404665"/>
            <a:ext cx="8568952" cy="3240360"/>
          </a:xfrm>
        </p:spPr>
        <p:txBody>
          <a:bodyPr/>
          <a:lstStyle/>
          <a:p>
            <a:pPr algn="ctr">
              <a:buNone/>
            </a:pPr>
            <a:r>
              <a:rPr lang="ru-RU" dirty="0" smtClean="0">
                <a:latin typeface="Monotype Corsiva" pitchFamily="66" charset="0"/>
              </a:rPr>
              <a:t>Без языка не существовал бы мир. Как рыба не может жить без воды, так человек не может существовать без языка. На языке мы думаем, общаемся, творим. В разных странах мира люди сегодня говорят на </a:t>
            </a:r>
            <a:r>
              <a:rPr lang="ru-RU" dirty="0" smtClean="0">
                <a:latin typeface="Monotype Corsiva" pitchFamily="66" charset="0"/>
              </a:rPr>
              <a:t>6000 языках</a:t>
            </a:r>
            <a:r>
              <a:rPr lang="ru-RU" dirty="0" smtClean="0">
                <a:latin typeface="Monotype Corsiva" pitchFamily="66" charset="0"/>
              </a:rPr>
              <a:t>. А всегда ли это было так?</a:t>
            </a:r>
          </a:p>
          <a:p>
            <a:endParaRPr lang="ru-RU" dirty="0"/>
          </a:p>
        </p:txBody>
      </p:sp>
      <p:pic>
        <p:nvPicPr>
          <p:cNvPr id="4" name="Picture 4" descr="http://www.what-who.com/uploads/images/n/n_007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339752" y="2924944"/>
            <a:ext cx="4585972" cy="36896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mypresentation.ru/documents/6f3d570dcf98c1623fbf871bb72ee846/img2.jpg"/>
          <p:cNvPicPr>
            <a:picLocks noChangeAspect="1" noChangeArrowheads="1"/>
          </p:cNvPicPr>
          <p:nvPr/>
        </p:nvPicPr>
        <p:blipFill>
          <a:blip r:embed="rId2" cstate="screen"/>
          <a:srcRect b="275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Monotype Corsiva" pitchFamily="66" charset="0"/>
              </a:rPr>
              <a:t>Библейская легенда</a:t>
            </a:r>
            <a:endParaRPr lang="ru-RU" dirty="0"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124744"/>
            <a:ext cx="8568952" cy="3384375"/>
          </a:xfrm>
        </p:spPr>
        <p:txBody>
          <a:bodyPr/>
          <a:lstStyle/>
          <a:p>
            <a:pPr algn="ctr">
              <a:buNone/>
            </a:pPr>
            <a:r>
              <a:rPr lang="ru-RU" dirty="0" smtClean="0">
                <a:latin typeface="Monotype Corsiva" pitchFamily="66" charset="0"/>
              </a:rPr>
              <a:t>Согласно  Библейскому преданию, после всемирного потопа все люди разговаривали на одном языке. Люди захотели построить  в Вавилоне башню до самых небес как символ человеческого единства.</a:t>
            </a:r>
            <a:endParaRPr lang="ru-RU" dirty="0">
              <a:latin typeface="Monotype Corsiva" pitchFamily="66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91680" y="3068960"/>
            <a:ext cx="5328592" cy="3573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mypresentation.ru/documents/6f3d570dcf98c1623fbf871bb72ee846/img2.jpg"/>
          <p:cNvPicPr>
            <a:picLocks noChangeAspect="1" noChangeArrowheads="1"/>
          </p:cNvPicPr>
          <p:nvPr/>
        </p:nvPicPr>
        <p:blipFill>
          <a:blip r:embed="rId2" cstate="screen"/>
          <a:srcRect b="275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052736"/>
            <a:ext cx="8229600" cy="45259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>
                <a:latin typeface="Monotype Corsiva" pitchFamily="66" charset="0"/>
              </a:rPr>
              <a:t>Не захотел Бог, чтобы люди добрались до неба, </a:t>
            </a:r>
            <a:r>
              <a:rPr lang="ru-RU" dirty="0">
                <a:latin typeface="Monotype Corsiva" pitchFamily="66" charset="0"/>
              </a:rPr>
              <a:t>и В наказание за такое суетное и гордое предприятие он смешал их языки так, что они перестали понимать друг друга и поневоле должны были рассеяться, оставив недостроенному городу название «Вавилон», что значит «смешение». Вот эти события и называется «вавилонским столпотворением». Так произошли разные народы, говорящие на разных </a:t>
            </a:r>
            <a:r>
              <a:rPr lang="ru-RU" dirty="0" smtClean="0">
                <a:latin typeface="Monotype Corsiva" pitchFamily="66" charset="0"/>
              </a:rPr>
              <a:t>языках.</a:t>
            </a:r>
            <a:endParaRPr lang="ru-RU" dirty="0"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mypresentation.ru/documents/6f3d570dcf98c1623fbf871bb72ee846/img2.jpg"/>
          <p:cNvPicPr>
            <a:picLocks noChangeAspect="1" noChangeArrowheads="1"/>
          </p:cNvPicPr>
          <p:nvPr/>
        </p:nvPicPr>
        <p:blipFill>
          <a:blip r:embed="rId2" cstate="screen"/>
          <a:srcRect b="275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2290" name="Picture 2" descr="https://ds03.infourok.ru/uploads/ex/1154/0001364b-63e550c6/img16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95536" y="2636912"/>
            <a:ext cx="8136904" cy="3888432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548680"/>
            <a:ext cx="8229600" cy="4525963"/>
          </a:xfrm>
        </p:spPr>
        <p:txBody>
          <a:bodyPr/>
          <a:lstStyle/>
          <a:p>
            <a:pPr algn="ctr">
              <a:buNone/>
            </a:pPr>
            <a:r>
              <a:rPr lang="ru-RU" dirty="0">
                <a:latin typeface="Monotype Corsiva" pitchFamily="66" charset="0"/>
              </a:rPr>
              <a:t>Россия - многонациональное государство. Каждая нация – это неповторимая культура, история, традиции и, конечно же, язык. </a:t>
            </a:r>
            <a:endParaRPr lang="ru-RU" dirty="0" smtClean="0">
              <a:latin typeface="Monotype Corsiva" pitchFamily="66" charset="0"/>
            </a:endParaRPr>
          </a:p>
          <a:p>
            <a:pPr algn="ctr">
              <a:buNone/>
            </a:pPr>
            <a:r>
              <a:rPr lang="ru-RU" dirty="0" smtClean="0">
                <a:latin typeface="Monotype Corsiva" pitchFamily="66" charset="0"/>
              </a:rPr>
              <a:t>Более </a:t>
            </a:r>
            <a:r>
              <a:rPr lang="ru-RU" dirty="0">
                <a:latin typeface="Monotype Corsiva" pitchFamily="66" charset="0"/>
              </a:rPr>
              <a:t>130 языков звучат в нашей стране.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mypresentation.ru/documents/6f3d570dcf98c1623fbf871bb72ee846/img2.jpg"/>
          <p:cNvPicPr>
            <a:picLocks noChangeAspect="1" noChangeArrowheads="1"/>
          </p:cNvPicPr>
          <p:nvPr/>
        </p:nvPicPr>
        <p:blipFill>
          <a:blip r:embed="rId2" cstate="screen"/>
          <a:srcRect b="275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Monotype Corsiva" pitchFamily="66" charset="0"/>
              </a:rPr>
              <a:t>Знать свой язык обязан каждый</a:t>
            </a:r>
            <a:endParaRPr lang="ru-RU" dirty="0"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355976" y="1628800"/>
            <a:ext cx="4392488" cy="4320480"/>
          </a:xfrm>
        </p:spPr>
        <p:txBody>
          <a:bodyPr/>
          <a:lstStyle/>
          <a:p>
            <a:pPr algn="ctr">
              <a:buNone/>
            </a:pPr>
            <a:r>
              <a:rPr lang="ru-RU" dirty="0" smtClean="0">
                <a:latin typeface="Monotype Corsiva" pitchFamily="66" charset="0"/>
              </a:rPr>
              <a:t>Н.Г. Чернышевский говорил «Изучать родной язык необходимо… чтобы уметь употреблять его для выражения своих мыслей».</a:t>
            </a:r>
            <a:endParaRPr lang="ru-RU" dirty="0">
              <a:latin typeface="Monotype Corsiva" pitchFamily="66" charset="0"/>
            </a:endParaRPr>
          </a:p>
        </p:txBody>
      </p:sp>
      <p:pic>
        <p:nvPicPr>
          <p:cNvPr id="9218" name="Picture 2" descr="http://www.personbio.com/img/871/871_3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95536" y="1412776"/>
            <a:ext cx="4031796" cy="45811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3" name="Picture 1" descr="e:\Profile\Win7\Desktop\Literatura.pn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476672"/>
            <a:ext cx="8229600" cy="6048672"/>
          </a:xfrm>
        </p:spPr>
        <p:txBody>
          <a:bodyPr>
            <a:noAutofit/>
          </a:bodyPr>
          <a:lstStyle/>
          <a:p>
            <a:pPr algn="ctr">
              <a:buNone/>
            </a:pPr>
            <a:endParaRPr lang="ru-RU" sz="2800" dirty="0" smtClean="0">
              <a:latin typeface="Monotype Corsiva" pitchFamily="66" charset="0"/>
            </a:endParaRPr>
          </a:p>
          <a:p>
            <a:pPr algn="ctr">
              <a:buNone/>
            </a:pPr>
            <a:r>
              <a:rPr lang="ru-RU" i="1" dirty="0" smtClean="0">
                <a:latin typeface="Monotype Corsiva" pitchFamily="66" charset="0"/>
              </a:rPr>
              <a:t>Пословица – это краткое, мудрое изречение, </a:t>
            </a:r>
            <a:r>
              <a:rPr lang="ru-RU" dirty="0" smtClean="0">
                <a:latin typeface="Monotype Corsiva" pitchFamily="66" charset="0"/>
              </a:rPr>
              <a:t>которое имеет поучительный смысл и заключает в себе житейскую мудрость.</a:t>
            </a:r>
          </a:p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Пословицы не даром молвятся,</a:t>
            </a:r>
          </a:p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Без них прожить нельзя!</a:t>
            </a:r>
          </a:p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Они великие помощницы</a:t>
            </a:r>
          </a:p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 в жизни новые друзья.</a:t>
            </a:r>
          </a:p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Порой они нас наставляют,</a:t>
            </a:r>
          </a:p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Советы мудрые дают,</a:t>
            </a:r>
          </a:p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Порой чему-то поучают</a:t>
            </a:r>
          </a:p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 от беды нас берегут.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890</Words>
  <Application>Microsoft Office PowerPoint</Application>
  <PresentationFormat>Экран (4:3)</PresentationFormat>
  <Paragraphs>114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21 февраля - международный день родного языка</vt:lpstr>
      <vt:lpstr>Презентация PowerPoint</vt:lpstr>
      <vt:lpstr>Презентация PowerPoint</vt:lpstr>
      <vt:lpstr>Презентация PowerPoint</vt:lpstr>
      <vt:lpstr>Библейская легенда</vt:lpstr>
      <vt:lpstr>Презентация PowerPoint</vt:lpstr>
      <vt:lpstr>Презентация PowerPoint</vt:lpstr>
      <vt:lpstr>Знать свой язык обязан каждый</vt:lpstr>
      <vt:lpstr>Презентация PowerPoint</vt:lpstr>
      <vt:lpstr>Дополни пословицу</vt:lpstr>
      <vt:lpstr>Презентация PowerPoint</vt:lpstr>
      <vt:lpstr>Крылатые выражения</vt:lpstr>
      <vt:lpstr>Презентация PowerPoint</vt:lpstr>
      <vt:lpstr>Весёлые вопросы</vt:lpstr>
      <vt:lpstr>Веселые вопросы</vt:lpstr>
      <vt:lpstr>Заповеди речевого этикета</vt:lpstr>
      <vt:lpstr>В день родного языка</vt:lpstr>
      <vt:lpstr>Спасибо за внимание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21 февраля - международный день родного языка</dc:title>
  <dc:creator>Сергей</dc:creator>
  <cp:lastModifiedBy>411-1</cp:lastModifiedBy>
  <cp:revision>3</cp:revision>
  <dcterms:created xsi:type="dcterms:W3CDTF">2018-02-19T12:24:51Z</dcterms:created>
  <dcterms:modified xsi:type="dcterms:W3CDTF">2020-01-22T12:16:25Z</dcterms:modified>
</cp:coreProperties>
</file>