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5" d="100"/>
          <a:sy n="85" d="100"/>
        </p:scale>
        <p:origin x="-72" y="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D1FC0-5E6D-47FC-9949-B6BE1D2D38B1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AC45-9FAA-4DB2-B480-4B516B9478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D1FC0-5E6D-47FC-9949-B6BE1D2D38B1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AC45-9FAA-4DB2-B480-4B516B9478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D1FC0-5E6D-47FC-9949-B6BE1D2D38B1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AC45-9FAA-4DB2-B480-4B516B9478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D1FC0-5E6D-47FC-9949-B6BE1D2D38B1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AC45-9FAA-4DB2-B480-4B516B9478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D1FC0-5E6D-47FC-9949-B6BE1D2D38B1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AC45-9FAA-4DB2-B480-4B516B9478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D1FC0-5E6D-47FC-9949-B6BE1D2D38B1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AC45-9FAA-4DB2-B480-4B516B9478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D1FC0-5E6D-47FC-9949-B6BE1D2D38B1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AC45-9FAA-4DB2-B480-4B516B9478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D1FC0-5E6D-47FC-9949-B6BE1D2D38B1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AC45-9FAA-4DB2-B480-4B516B9478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D1FC0-5E6D-47FC-9949-B6BE1D2D38B1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AC45-9FAA-4DB2-B480-4B516B9478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D1FC0-5E6D-47FC-9949-B6BE1D2D38B1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AC45-9FAA-4DB2-B480-4B516B9478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D1FC0-5E6D-47FC-9949-B6BE1D2D38B1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AC45-9FAA-4DB2-B480-4B516B9478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D1FC0-5E6D-47FC-9949-B6BE1D2D38B1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5AC45-9FAA-4DB2-B480-4B516B9478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mypresentation.ru/documents/6f3d570dcf98c1623fbf871bb72ee846/img2.jpg"/>
          <p:cNvPicPr>
            <a:picLocks noChangeAspect="1" noChangeArrowheads="1"/>
          </p:cNvPicPr>
          <p:nvPr/>
        </p:nvPicPr>
        <p:blipFill>
          <a:blip r:embed="rId2" cstate="screen"/>
          <a:srcRect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628800"/>
            <a:ext cx="7772400" cy="1470025"/>
          </a:xfrm>
        </p:spPr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21 февраля - международный день родного языка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5856" y="3284984"/>
            <a:ext cx="5360640" cy="1752600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«Язык - душа нации. Язык - это есть живая плоть идеи, чувства,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мысли» 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Л. Н.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Толстой</a:t>
            </a:r>
          </a:p>
          <a:p>
            <a:endParaRPr lang="ru-RU" dirty="0"/>
          </a:p>
        </p:txBody>
      </p:sp>
      <p:pic>
        <p:nvPicPr>
          <p:cNvPr id="19458" name="Picture 2" descr="https://lubkadet.edumsko.ru/uploads/2000/1940/section/120144/global-people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3332312"/>
            <a:ext cx="3168352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http://mypresentation.ru/documents/6f3d570dcf98c1623fbf871bb72ee846/img2.jpg"/>
          <p:cNvPicPr>
            <a:picLocks noChangeAspect="1" noChangeArrowheads="1"/>
          </p:cNvPicPr>
          <p:nvPr/>
        </p:nvPicPr>
        <p:blipFill>
          <a:blip r:embed="rId2" cstate="screen"/>
          <a:srcRect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Дополни пословицу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55776" y="1440000"/>
            <a:ext cx="46085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 век учись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                         не разрубишь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не вытащишь и рыбку из пруда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                                        труд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          а нашёл береги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                что соловей без песни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 людей насмешишь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 враг мой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     не ждут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               не сиди на печи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потехе час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                беде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0336" y="1440000"/>
            <a:ext cx="50237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Век живи - …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Крепкую дружбу топором …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Без труда …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Землю солнце красит , а человека - …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Нет друга – ищи, …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Человек без Родины, …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Поспешишь … 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Язык мой - …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Семеро одного …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Хочешь есть калачи …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Делу время  … 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Друзья познаются в …</a:t>
            </a:r>
          </a:p>
        </p:txBody>
      </p:sp>
      <p:pic>
        <p:nvPicPr>
          <p:cNvPr id="14" name="Picture 2" descr="http://ds6.detkin-club.ru/images/custom_2/_581e0d3b9b77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24128" y="3717032"/>
            <a:ext cx="2736304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e:\Profile\Win7\Desktop\Literatura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i="1" dirty="0" smtClean="0">
                <a:latin typeface="Monotype Corsiva" pitchFamily="66" charset="0"/>
              </a:rPr>
              <a:t>Крылатые выражения- попали в нашу речь из литературных источников, кратких цитат, образных выражений. Они придают нашей речи особую меткость и выразительность</a:t>
            </a: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http://img-fotki.yandex.ru/get/6802/156241142.234/0_13b71c_91259da3_ori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Крылатые выражения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7704" y="1080000"/>
            <a:ext cx="4680520" cy="5328592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latin typeface="Monotype Corsiva" pitchFamily="66" charset="0"/>
              </a:rPr>
              <a:t>Во весь дух. </a:t>
            </a:r>
          </a:p>
          <a:p>
            <a:pPr algn="just"/>
            <a:r>
              <a:rPr lang="ru-RU" sz="2400" dirty="0" smtClean="0">
                <a:latin typeface="Monotype Corsiva" pitchFamily="66" charset="0"/>
              </a:rPr>
              <a:t>Сесть в лужу. </a:t>
            </a:r>
          </a:p>
          <a:p>
            <a:pPr algn="just"/>
            <a:r>
              <a:rPr lang="ru-RU" sz="2400" dirty="0" smtClean="0">
                <a:latin typeface="Monotype Corsiva" pitchFamily="66" charset="0"/>
              </a:rPr>
              <a:t>Прикусить язык. </a:t>
            </a:r>
          </a:p>
          <a:p>
            <a:pPr algn="just"/>
            <a:r>
              <a:rPr lang="ru-RU" sz="2400" dirty="0" smtClean="0">
                <a:latin typeface="Monotype Corsiva" pitchFamily="66" charset="0"/>
              </a:rPr>
              <a:t>Знать на зубок. </a:t>
            </a:r>
          </a:p>
          <a:p>
            <a:pPr algn="just"/>
            <a:r>
              <a:rPr lang="ru-RU" sz="2400" dirty="0" smtClean="0">
                <a:latin typeface="Monotype Corsiva" pitchFamily="66" charset="0"/>
              </a:rPr>
              <a:t>Оказаться у разбитого корыта. </a:t>
            </a:r>
          </a:p>
          <a:p>
            <a:pPr algn="just"/>
            <a:r>
              <a:rPr lang="ru-RU" sz="2400" dirty="0" smtClean="0">
                <a:latin typeface="Monotype Corsiva" pitchFamily="66" charset="0"/>
              </a:rPr>
              <a:t>В час по чайной ложке. </a:t>
            </a:r>
          </a:p>
          <a:p>
            <a:pPr algn="just"/>
            <a:r>
              <a:rPr lang="ru-RU" sz="2400" dirty="0" smtClean="0">
                <a:latin typeface="Monotype Corsiva" pitchFamily="66" charset="0"/>
              </a:rPr>
              <a:t>Водить за нос.</a:t>
            </a:r>
          </a:p>
          <a:p>
            <a:pPr algn="just"/>
            <a:r>
              <a:rPr lang="ru-RU" sz="2400" dirty="0" smtClean="0">
                <a:latin typeface="Monotype Corsiva" pitchFamily="66" charset="0"/>
              </a:rPr>
              <a:t>Зарубить на носу.</a:t>
            </a:r>
          </a:p>
          <a:p>
            <a:pPr algn="just"/>
            <a:r>
              <a:rPr lang="ru-RU" sz="2400" dirty="0" smtClean="0">
                <a:latin typeface="Monotype Corsiva" pitchFamily="66" charset="0"/>
              </a:rPr>
              <a:t>Чесать языком. </a:t>
            </a:r>
          </a:p>
          <a:p>
            <a:pPr algn="just"/>
            <a:r>
              <a:rPr lang="ru-RU" sz="2400" dirty="0" smtClean="0">
                <a:latin typeface="Monotype Corsiva" pitchFamily="66" charset="0"/>
              </a:rPr>
              <a:t>Делать из мухи слона. </a:t>
            </a:r>
          </a:p>
          <a:p>
            <a:pPr algn="just"/>
            <a:r>
              <a:rPr lang="ru-RU" sz="2400" dirty="0" smtClean="0">
                <a:latin typeface="Monotype Corsiva" pitchFamily="66" charset="0"/>
              </a:rPr>
              <a:t>Белая ворона. </a:t>
            </a:r>
          </a:p>
          <a:p>
            <a:pPr algn="just"/>
            <a:r>
              <a:rPr lang="ru-RU" sz="2400" dirty="0" smtClean="0">
                <a:latin typeface="Monotype Corsiva" pitchFamily="66" charset="0"/>
              </a:rPr>
              <a:t>За красивые глаза. 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39952" y="1080000"/>
            <a:ext cx="4536504" cy="5336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ct val="20000"/>
              </a:spcBef>
            </a:pPr>
            <a:r>
              <a:rPr lang="ru-RU" sz="2400" dirty="0" smtClean="0">
                <a:latin typeface="Monotype Corsiva" pitchFamily="66" charset="0"/>
              </a:rPr>
              <a:t>      (быстро)</a:t>
            </a:r>
          </a:p>
          <a:p>
            <a:pPr marL="342900" indent="-342900" algn="just">
              <a:spcBef>
                <a:spcPct val="20000"/>
              </a:spcBef>
            </a:pPr>
            <a:r>
              <a:rPr lang="ru-RU" sz="2400" dirty="0" smtClean="0">
                <a:latin typeface="Monotype Corsiva" pitchFamily="66" charset="0"/>
              </a:rPr>
              <a:t>      (быть обманутым). </a:t>
            </a:r>
          </a:p>
          <a:p>
            <a:pPr marL="342900" indent="-342900" algn="just">
              <a:spcBef>
                <a:spcPct val="20000"/>
              </a:spcBef>
            </a:pPr>
            <a:r>
              <a:rPr lang="ru-RU" sz="2400" dirty="0" smtClean="0">
                <a:latin typeface="Monotype Corsiva" pitchFamily="66" charset="0"/>
              </a:rPr>
              <a:t>            (замолчать)</a:t>
            </a:r>
          </a:p>
          <a:p>
            <a:pPr marL="342900" indent="-342900" algn="just">
              <a:spcBef>
                <a:spcPct val="20000"/>
              </a:spcBef>
            </a:pPr>
            <a:r>
              <a:rPr lang="ru-RU" sz="2400" dirty="0" smtClean="0">
                <a:latin typeface="Monotype Corsiva" pitchFamily="66" charset="0"/>
              </a:rPr>
              <a:t>           (выучить)</a:t>
            </a:r>
          </a:p>
          <a:p>
            <a:pPr marL="342900" indent="-342900" algn="just">
              <a:spcBef>
                <a:spcPct val="20000"/>
              </a:spcBef>
            </a:pPr>
            <a:r>
              <a:rPr lang="ru-RU" sz="2400" dirty="0" smtClean="0">
                <a:latin typeface="Monotype Corsiva" pitchFamily="66" charset="0"/>
              </a:rPr>
              <a:t>                              (остаться не с чем).</a:t>
            </a:r>
          </a:p>
          <a:p>
            <a:pPr marL="342900" indent="-342900" algn="just">
              <a:spcBef>
                <a:spcPct val="20000"/>
              </a:spcBef>
            </a:pPr>
            <a:r>
              <a:rPr lang="ru-RU" sz="2400" dirty="0" smtClean="0">
                <a:latin typeface="Monotype Corsiva" pitchFamily="66" charset="0"/>
              </a:rPr>
              <a:t>              (медленно)</a:t>
            </a:r>
          </a:p>
          <a:p>
            <a:pPr marL="342900" indent="-342900" algn="just">
              <a:spcBef>
                <a:spcPct val="20000"/>
              </a:spcBef>
            </a:pPr>
            <a:r>
              <a:rPr lang="ru-RU" sz="2400" dirty="0" smtClean="0">
                <a:latin typeface="Monotype Corsiva" pitchFamily="66" charset="0"/>
              </a:rPr>
              <a:t>       (обманывать) </a:t>
            </a:r>
          </a:p>
          <a:p>
            <a:pPr marL="342900" indent="-342900" algn="just">
              <a:spcBef>
                <a:spcPct val="20000"/>
              </a:spcBef>
            </a:pPr>
            <a:r>
              <a:rPr lang="ru-RU" sz="2400" dirty="0" smtClean="0">
                <a:latin typeface="Monotype Corsiva" pitchFamily="66" charset="0"/>
              </a:rPr>
              <a:t>       (запомнить)</a:t>
            </a:r>
          </a:p>
          <a:p>
            <a:pPr marL="342900" indent="-342900" algn="just">
              <a:spcBef>
                <a:spcPct val="20000"/>
              </a:spcBef>
            </a:pPr>
            <a:r>
              <a:rPr lang="ru-RU" sz="2400" dirty="0" smtClean="0">
                <a:latin typeface="Monotype Corsiva" pitchFamily="66" charset="0"/>
              </a:rPr>
              <a:t>      (болтать)</a:t>
            </a:r>
          </a:p>
          <a:p>
            <a:pPr marL="342900" indent="-342900" algn="just">
              <a:spcBef>
                <a:spcPct val="20000"/>
              </a:spcBef>
            </a:pPr>
            <a:r>
              <a:rPr lang="ru-RU" sz="2400" dirty="0" smtClean="0">
                <a:latin typeface="Monotype Corsiva" pitchFamily="66" charset="0"/>
              </a:rPr>
              <a:t>             (преувеличивать)</a:t>
            </a:r>
          </a:p>
          <a:p>
            <a:pPr marL="342900" indent="-342900" algn="just">
              <a:spcBef>
                <a:spcPct val="20000"/>
              </a:spcBef>
            </a:pPr>
            <a:r>
              <a:rPr lang="ru-RU" sz="2400" dirty="0" smtClean="0">
                <a:latin typeface="Monotype Corsiva" pitchFamily="66" charset="0"/>
              </a:rPr>
              <a:t>      (о лишнем человеке)</a:t>
            </a:r>
          </a:p>
          <a:p>
            <a:pPr marL="342900" indent="-342900" algn="just">
              <a:spcBef>
                <a:spcPct val="20000"/>
              </a:spcBef>
            </a:pPr>
            <a:r>
              <a:rPr lang="ru-RU" sz="2400" dirty="0" smtClean="0">
                <a:latin typeface="Monotype Corsiva" pitchFamily="66" charset="0"/>
              </a:rPr>
              <a:t>         (бесплатно, даром, просто)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ds01.infourok.ru/uploads/ex/0feb/00004a82-45b94b81/img10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Слово – это удивительный дар, которым обладает только человек. В русском языке великое множество слов. Но сколько их? На этот вопрос не может утвердительно ответить не один специалист. Богатая разнообразная лексика русского языка собрана в словарях.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 Словари – это сборники слов, расположенных в алфавитном порядке.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900igr.net/up/datai/228208/0017-066-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5828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Весёлые вопросы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412776"/>
            <a:ext cx="7272808" cy="492941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- Сколько гласных в корне слов: семья, сорока? 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- Сколько горошин может войти в стакан? 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- Может ли страус назвать себя птицей? 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- Каким гребнем не расчешешь голову? 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- Что самое первое мы делаем утром? 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- Когда лошадь покупают, какая она бывает? 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- Какой рукой лучше размешивать чай?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900igr.net/up/datai/228208/0017-066-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0698"/>
            <a:ext cx="9144000" cy="68473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Веселые вопросы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- Что произошло 31 февраля?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- За чем во рту язык? 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- Почему шапку покупают? 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- Назовите имя первой женщины-лётчика? 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- Без чего хлеб не испечёшь? 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- У кого есть шляпа без головы, а  нога без сапог? 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- Чем заканчивается день и ночь?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e:\Profile\Win7\Desktop\Literatura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latin typeface="Monotype Corsiva" pitchFamily="66" charset="0"/>
              </a:rPr>
              <a:t>Заповеди речевого этикета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1.Всегда знай, с какой целью и зачем говоришь.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2. Помни, что вежливость- основа речевого поведения.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3. Уважай собеседника, не перебивай его.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4. Если твой собеседник допускает речевые  погрешности, старайся очень тактично помочь ему от них избавиться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5. Говори просто, четко, понятно.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6. Не думай, что, употребляя грубые слова, ты кажешься взрослее.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7. Употребляй только те слова, значение которых               для тебя совершенно понятно.</a:t>
            </a:r>
          </a:p>
          <a:p>
            <a:pPr>
              <a:buNone/>
            </a:pP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xn--13-6kc3bfpc1b8b.xn--p1ai/_nw/5/4646368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600"/>
            <a:ext cx="9144000" cy="68596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Monotype Corsiva" pitchFamily="66" charset="0"/>
              </a:rPr>
              <a:t>В день родного языка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83768" y="1124744"/>
            <a:ext cx="6275040" cy="54006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Мы станем ценить каждое слово, 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Участь его была не легка,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Но мы сохраним наследие живое!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Прадеды наши и наши отцы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Нам передали красу неземную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Русского слова из русской души,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Что задевает всех нас за живое.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С праздником Вас, весь российский народ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Мы поздравляем и смело желаем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Освободиться от бренных забот.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И пусть страна зацветёт, процветает!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mypresentation.ru/documents/6f3d570dcf98c1623fbf871bb72ee846/img2.jpg"/>
          <p:cNvPicPr>
            <a:picLocks noChangeAspect="1" noChangeArrowheads="1"/>
          </p:cNvPicPr>
          <p:nvPr/>
        </p:nvPicPr>
        <p:blipFill>
          <a:blip r:embed="rId2" cstate="screen"/>
          <a:srcRect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1556792"/>
            <a:ext cx="5256584" cy="18002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Спасибо за внимание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5" name="Picture 4" descr="https://lubkadet.edumsko.ru/uploads/2000/1940/section/120144/global-people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08104" y="3212976"/>
            <a:ext cx="2880320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mypresentation.ru/documents/6f3d570dcf98c1623fbf871bb72ee846/img2.jpg"/>
          <p:cNvPicPr>
            <a:picLocks noChangeAspect="1" noChangeArrowheads="1"/>
          </p:cNvPicPr>
          <p:nvPr/>
        </p:nvPicPr>
        <p:blipFill>
          <a:blip r:embed="rId2" cstate="screen"/>
          <a:srcRect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764704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>
                <a:latin typeface="Monotype Corsiva" pitchFamily="66" charset="0"/>
              </a:rPr>
              <a:t>Международный день родного языка отмечается </a:t>
            </a:r>
            <a:r>
              <a:rPr lang="ru-RU" dirty="0" smtClean="0">
                <a:latin typeface="Monotype Corsiva" pitchFamily="66" charset="0"/>
              </a:rPr>
              <a:t>ежегодно 21 </a:t>
            </a:r>
            <a:r>
              <a:rPr lang="ru-RU" dirty="0">
                <a:latin typeface="Monotype Corsiva" pitchFamily="66" charset="0"/>
              </a:rPr>
              <a:t>февраля. Он был учрежден в 1999 году решением 30-й сессии Генеральной конференции ЮНЕСКО. </a:t>
            </a:r>
            <a:endParaRPr lang="ru-RU" dirty="0" smtClean="0">
              <a:latin typeface="Monotype Corsiva" pitchFamily="66" charset="0"/>
            </a:endParaRP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Празднуется </a:t>
            </a:r>
            <a:r>
              <a:rPr lang="ru-RU" dirty="0">
                <a:latin typeface="Monotype Corsiva" pitchFamily="66" charset="0"/>
              </a:rPr>
              <a:t>с 2000 </a:t>
            </a:r>
            <a:r>
              <a:rPr lang="ru-RU" dirty="0" smtClean="0">
                <a:latin typeface="Monotype Corsiva" pitchFamily="66" charset="0"/>
              </a:rPr>
              <a:t>года.</a:t>
            </a:r>
          </a:p>
          <a:p>
            <a:endParaRPr lang="ru-RU" dirty="0"/>
          </a:p>
        </p:txBody>
      </p:sp>
      <p:pic>
        <p:nvPicPr>
          <p:cNvPr id="15362" name="Picture 2" descr="https://im0-tub-ru.yandex.net/i?id=b5fe30bcb5278fb7433d7f4ed51cdbe8-l&amp;n=1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699792" y="3501008"/>
            <a:ext cx="3960440" cy="30090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mypresentation.ru/documents/6f3d570dcf98c1623fbf871bb72ee846/img2.jpg"/>
          <p:cNvPicPr>
            <a:picLocks noChangeAspect="1" noChangeArrowheads="1"/>
          </p:cNvPicPr>
          <p:nvPr/>
        </p:nvPicPr>
        <p:blipFill>
          <a:blip r:embed="rId2" cstate="screen"/>
          <a:srcRect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836712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Каждый народ - это своя неповторимая культура, история, традиции, образ жизни. И, конечно же, язык. Сберечь его – очень важная задача.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9" name="Picture 5" descr="e:\Profile\Win7\Desktop\национа-ьности-4837580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411759" y="2348880"/>
            <a:ext cx="4511351" cy="45091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mypresentation.ru/documents/6f3d570dcf98c1623fbf871bb72ee846/img2.jpg"/>
          <p:cNvPicPr>
            <a:picLocks noChangeAspect="1" noChangeArrowheads="1"/>
          </p:cNvPicPr>
          <p:nvPr/>
        </p:nvPicPr>
        <p:blipFill>
          <a:blip r:embed="rId2" cstate="screen"/>
          <a:srcRect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04665"/>
            <a:ext cx="8568952" cy="3240360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Без языка не существовал бы мир. Как рыба не может жить без воды, так человек не может существовать без языка. На языке мы думаем, общаемся, творим. В разных странах мира люди сегодня говорят на </a:t>
            </a:r>
            <a:r>
              <a:rPr lang="ru-RU" dirty="0" smtClean="0">
                <a:latin typeface="Monotype Corsiva" pitchFamily="66" charset="0"/>
              </a:rPr>
              <a:t>6000 языках</a:t>
            </a:r>
            <a:r>
              <a:rPr lang="ru-RU" dirty="0" smtClean="0">
                <a:latin typeface="Monotype Corsiva" pitchFamily="66" charset="0"/>
              </a:rPr>
              <a:t>. А всегда ли это было так?</a:t>
            </a:r>
          </a:p>
          <a:p>
            <a:endParaRPr lang="ru-RU" dirty="0"/>
          </a:p>
        </p:txBody>
      </p:sp>
      <p:pic>
        <p:nvPicPr>
          <p:cNvPr id="4" name="Picture 4" descr="http://www.what-who.com/uploads/images/n/n_00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339752" y="2924944"/>
            <a:ext cx="4585972" cy="3689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mypresentation.ru/documents/6f3d570dcf98c1623fbf871bb72ee846/img2.jpg"/>
          <p:cNvPicPr>
            <a:picLocks noChangeAspect="1" noChangeArrowheads="1"/>
          </p:cNvPicPr>
          <p:nvPr/>
        </p:nvPicPr>
        <p:blipFill>
          <a:blip r:embed="rId2" cstate="screen"/>
          <a:srcRect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Библейская легенда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3384375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Согласно  Библейскому преданию, после всемирного потопа все люди разговаривали на одном языке. Люди захотели построить  в Вавилоне башню до самых небес как символ человеческого единства.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91680" y="3068960"/>
            <a:ext cx="5328592" cy="357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ypresentation.ru/documents/6f3d570dcf98c1623fbf871bb72ee846/img2.jpg"/>
          <p:cNvPicPr>
            <a:picLocks noChangeAspect="1" noChangeArrowheads="1"/>
          </p:cNvPicPr>
          <p:nvPr/>
        </p:nvPicPr>
        <p:blipFill>
          <a:blip r:embed="rId2" cstate="screen"/>
          <a:srcRect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Не захотел Бог, чтобы люди добрались до неба, </a:t>
            </a:r>
            <a:r>
              <a:rPr lang="ru-RU" dirty="0">
                <a:latin typeface="Monotype Corsiva" pitchFamily="66" charset="0"/>
              </a:rPr>
              <a:t>и В наказание за такое суетное и гордое предприятие он смешал их языки так, что они перестали понимать друг друга и поневоле должны были рассеяться, оставив недостроенному городу название «Вавилон», что значит «смешение». Вот эти события и называется «вавилонским столпотворением». Так произошли разные народы, говорящие на разных </a:t>
            </a:r>
            <a:r>
              <a:rPr lang="ru-RU" dirty="0" smtClean="0">
                <a:latin typeface="Monotype Corsiva" pitchFamily="66" charset="0"/>
              </a:rPr>
              <a:t>языках.</a:t>
            </a: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ypresentation.ru/documents/6f3d570dcf98c1623fbf871bb72ee846/img2.jpg"/>
          <p:cNvPicPr>
            <a:picLocks noChangeAspect="1" noChangeArrowheads="1"/>
          </p:cNvPicPr>
          <p:nvPr/>
        </p:nvPicPr>
        <p:blipFill>
          <a:blip r:embed="rId2" cstate="screen"/>
          <a:srcRect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290" name="Picture 2" descr="https://ds03.infourok.ru/uploads/ex/1154/0001364b-63e550c6/img1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2636912"/>
            <a:ext cx="8136904" cy="388843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54868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dirty="0">
                <a:latin typeface="Monotype Corsiva" pitchFamily="66" charset="0"/>
              </a:rPr>
              <a:t>Россия - многонациональное государство. Каждая нация – это неповторимая культура, история, традиции и, конечно же, язык. </a:t>
            </a:r>
            <a:endParaRPr lang="ru-RU" dirty="0" smtClean="0">
              <a:latin typeface="Monotype Corsiva" pitchFamily="66" charset="0"/>
            </a:endParaRP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Более </a:t>
            </a:r>
            <a:r>
              <a:rPr lang="ru-RU" dirty="0">
                <a:latin typeface="Monotype Corsiva" pitchFamily="66" charset="0"/>
              </a:rPr>
              <a:t>130 языков звучат в нашей стране.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mypresentation.ru/documents/6f3d570dcf98c1623fbf871bb72ee846/img2.jpg"/>
          <p:cNvPicPr>
            <a:picLocks noChangeAspect="1" noChangeArrowheads="1"/>
          </p:cNvPicPr>
          <p:nvPr/>
        </p:nvPicPr>
        <p:blipFill>
          <a:blip r:embed="rId2" cstate="screen"/>
          <a:srcRect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Знать свой язык обязан каждый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5976" y="1628800"/>
            <a:ext cx="4392488" cy="4320480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Н.Г. Чернышевский говорил «Изучать родной язык необходимо… чтобы уметь употреблять его для выражения своих мыслей».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9218" name="Picture 2" descr="http://www.personbio.com/img/871/871_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1412776"/>
            <a:ext cx="4031796" cy="4581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e:\Profile\Win7\Desktop\Literatura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6048672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ru-RU" sz="2800" dirty="0" smtClean="0">
              <a:latin typeface="Monotype Corsiva" pitchFamily="66" charset="0"/>
            </a:endParaRPr>
          </a:p>
          <a:p>
            <a:pPr algn="ctr">
              <a:buNone/>
            </a:pPr>
            <a:r>
              <a:rPr lang="ru-RU" i="1" dirty="0" smtClean="0">
                <a:latin typeface="Monotype Corsiva" pitchFamily="66" charset="0"/>
              </a:rPr>
              <a:t>Пословица – это краткое, мудрое изречение, </a:t>
            </a:r>
            <a:r>
              <a:rPr lang="ru-RU" dirty="0" smtClean="0">
                <a:latin typeface="Monotype Corsiva" pitchFamily="66" charset="0"/>
              </a:rPr>
              <a:t>которое имеет поучительный смысл и заключает в себе житейскую мудрость.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Пословицы не даром молвятся,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Без них прожить нельзя!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Они великие помощницы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в жизни новые друзья.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Порой они нас наставляют,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Советы мудрые дают,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Порой чему-то поучают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от беды нас берегут.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890</Words>
  <Application>Microsoft Office PowerPoint</Application>
  <PresentationFormat>Экран (4:3)</PresentationFormat>
  <Paragraphs>114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21 февраля - международный день родного языка</vt:lpstr>
      <vt:lpstr>Презентация PowerPoint</vt:lpstr>
      <vt:lpstr>Презентация PowerPoint</vt:lpstr>
      <vt:lpstr>Презентация PowerPoint</vt:lpstr>
      <vt:lpstr>Библейская легенда</vt:lpstr>
      <vt:lpstr>Презентация PowerPoint</vt:lpstr>
      <vt:lpstr>Презентация PowerPoint</vt:lpstr>
      <vt:lpstr>Знать свой язык обязан каждый</vt:lpstr>
      <vt:lpstr>Презентация PowerPoint</vt:lpstr>
      <vt:lpstr>Дополни пословицу</vt:lpstr>
      <vt:lpstr>Презентация PowerPoint</vt:lpstr>
      <vt:lpstr>Крылатые выражения</vt:lpstr>
      <vt:lpstr>Презентация PowerPoint</vt:lpstr>
      <vt:lpstr>Весёлые вопросы</vt:lpstr>
      <vt:lpstr>Веселые вопросы</vt:lpstr>
      <vt:lpstr>Заповеди речевого этикета</vt:lpstr>
      <vt:lpstr>В день родного языка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21 февраля - международный день родного языка</dc:title>
  <dc:creator>Сергей</dc:creator>
  <cp:lastModifiedBy>411-1</cp:lastModifiedBy>
  <cp:revision>3</cp:revision>
  <dcterms:created xsi:type="dcterms:W3CDTF">2018-02-19T12:24:51Z</dcterms:created>
  <dcterms:modified xsi:type="dcterms:W3CDTF">2020-01-22T12:16:25Z</dcterms:modified>
</cp:coreProperties>
</file>