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2" r:id="rId8"/>
    <p:sldId id="262" r:id="rId9"/>
    <p:sldId id="263" r:id="rId10"/>
    <p:sldId id="264" r:id="rId11"/>
    <p:sldId id="265" r:id="rId12"/>
    <p:sldId id="280" r:id="rId13"/>
    <p:sldId id="266" r:id="rId14"/>
    <p:sldId id="267" r:id="rId15"/>
    <p:sldId id="268" r:id="rId16"/>
    <p:sldId id="269" r:id="rId17"/>
    <p:sldId id="273" r:id="rId18"/>
    <p:sldId id="270" r:id="rId19"/>
    <p:sldId id="274" r:id="rId20"/>
    <p:sldId id="283" r:id="rId21"/>
    <p:sldId id="276" r:id="rId22"/>
    <p:sldId id="278" r:id="rId23"/>
    <p:sldId id="271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6699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36" autoAdjust="0"/>
    <p:restoredTop sz="86323" autoAdjust="0"/>
  </p:normalViewPr>
  <p:slideViewPr>
    <p:cSldViewPr>
      <p:cViewPr>
        <p:scale>
          <a:sx n="78" d="100"/>
          <a:sy n="78" d="100"/>
        </p:scale>
        <p:origin x="-1218" y="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8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E7BB7-238D-4A6D-89C0-C12EFF30A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4064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84CB026-1BD2-454B-B67E-C58F8F06125E}" type="datetimeFigureOut">
              <a:rPr lang="ru-RU" smtClean="0"/>
              <a:pPr/>
              <a:t>17.11.2019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FE57959-9165-4A15-8694-0E7967DFFC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5" Type="http://schemas.openxmlformats.org/officeDocument/2006/relationships/image" Target="../media/image31.jpeg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47664" y="1412776"/>
            <a:ext cx="60167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ПРЕЗЕНТАЦИЯ  НА  ТЕМУ: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2348880"/>
            <a:ext cx="3762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Наркомания,  Курение, Алкоголизм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357290" y="5445224"/>
            <a:ext cx="71386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u="sng" dirty="0" smtClean="0">
                <a:latin typeface="Arial" pitchFamily="34" charset="0"/>
              </a:rPr>
              <a:t>Выполнила: зам.директора по УВР ПОПОВА Е.Ф.</a:t>
            </a:r>
            <a:endParaRPr lang="ru-RU" i="1" dirty="0" smtClean="0">
              <a:solidFill>
                <a:srgbClr val="FFFF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484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527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Многие наркоманы живут не более 5 лет после первого раза приема наркотиков, хотя и тут есть исключения некоторый погибают через 6 месяцев, либо живут с этим 15 лет. Основной причиной является </a:t>
            </a:r>
            <a:r>
              <a:rPr lang="ru-RU" b="1" dirty="0">
                <a:solidFill>
                  <a:srgbClr val="FFFF00"/>
                </a:solidFill>
              </a:rPr>
              <a:t>передозировка наркотиками.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Другими словами смерть наступает в результате большого приема наркотиков. Причины смерти: остановка сердца и дыхания </a:t>
            </a:r>
            <a:r>
              <a:rPr lang="ru-RU" dirty="0">
                <a:solidFill>
                  <a:srgbClr val="FFFF00"/>
                </a:solidFill>
              </a:rPr>
              <a:t>(</a:t>
            </a:r>
            <a:r>
              <a:rPr lang="ru-RU" b="1" dirty="0">
                <a:solidFill>
                  <a:srgbClr val="FFFF00"/>
                </a:solidFill>
              </a:rPr>
              <a:t>легкие просто разрывает на мелкие кусочки</a:t>
            </a:r>
            <a:r>
              <a:rPr lang="ru-RU" dirty="0">
                <a:solidFill>
                  <a:srgbClr val="FFFF00"/>
                </a:solidFill>
              </a:rPr>
              <a:t>). 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Причиной </a:t>
            </a:r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смерти наркомана может стать также сепсис, либо нормальными словами — заряжение крови, а также патология печени, и болезни других внутренних органов. 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главное </a:t>
            </a:r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ваше здоровье и вашу жизнь, которая дается нам один раз!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Последствия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39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2060848"/>
            <a:ext cx="6408712" cy="424738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6443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00"/>
                </a:solidFill>
                <a:effectLst/>
                <a:latin typeface="Arial"/>
              </a:rPr>
              <a:t> </a:t>
            </a:r>
            <a:r>
              <a:rPr lang="ru-RU" sz="2700" b="1" dirty="0">
                <a:solidFill>
                  <a:srgbClr val="000000"/>
                </a:solidFill>
                <a:effectLst/>
                <a:latin typeface="Arial"/>
              </a:rPr>
              <a:t>Жизнь наркомана</a:t>
            </a:r>
            <a:r>
              <a:rPr lang="ru-RU" sz="2700" dirty="0">
                <a:solidFill>
                  <a:srgbClr val="000000"/>
                </a:solidFill>
                <a:effectLst/>
                <a:latin typeface="Arial"/>
              </a:rPr>
              <a:t>, солдат воевавший в Афганистане еще при СССР, именно там он начал употреблять наркотики. По его словам нет ничего лучшего, чем наркотики.</a:t>
            </a:r>
            <a:r>
              <a:rPr lang="ru-RU" dirty="0">
                <a:solidFill>
                  <a:srgbClr val="000000"/>
                </a:solidFill>
                <a:effectLst/>
                <a:latin typeface="Arial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733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501063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Фотографии людей до и после того, как они начали принимать наркотики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177156" name="Picture 4" descr="newfac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835275"/>
            <a:ext cx="3073400" cy="2305050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7157" name="Picture 5" descr="faces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4581525"/>
            <a:ext cx="2952750" cy="186055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7158" name="Picture 6" descr="faces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2879725" cy="1814512"/>
          </a:xfrm>
          <a:prstGeom prst="rect">
            <a:avLst/>
          </a:prstGeom>
          <a:noFill/>
          <a:ln w="76200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7159" name="Picture 7" descr="faces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437063"/>
            <a:ext cx="2952750" cy="1860550"/>
          </a:xfrm>
          <a:prstGeom prst="rect">
            <a:avLst/>
          </a:prstGeom>
          <a:noFill/>
          <a:ln w="76200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7160" name="Picture 8" descr="faces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2879725" cy="1814512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4959765"/>
      </p:ext>
    </p:extLst>
  </p:cSld>
  <p:clrMapOvr>
    <a:masterClrMapping/>
  </p:clrMapOvr>
  <p:transition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92500" lnSpcReduction="20000"/>
          </a:bodyPr>
          <a:lstStyle/>
          <a:p>
            <a:pPr fontAlgn="ctr"/>
            <a:r>
              <a:rPr lang="ru-RU" b="1" u="sng" dirty="0" smtClean="0">
                <a:solidFill>
                  <a:srgbClr val="FFFF00"/>
                </a:solidFill>
              </a:rPr>
              <a:t>Правило  первое</a:t>
            </a:r>
            <a:r>
              <a:rPr lang="ru-RU" b="1" u="sng" dirty="0">
                <a:solidFill>
                  <a:srgbClr val="FFFF00"/>
                </a:solidFill>
              </a:rPr>
              <a:t>.</a:t>
            </a:r>
            <a:r>
              <a:rPr lang="ru-RU" b="1" dirty="0"/>
              <a:t> Всегда вырабатывайте в себе слово НЕТ для любых наркотиков.</a:t>
            </a:r>
            <a:endParaRPr lang="ru-RU" dirty="0"/>
          </a:p>
          <a:p>
            <a:r>
              <a:rPr lang="ru-RU" b="1" u="sng" dirty="0" smtClean="0">
                <a:solidFill>
                  <a:srgbClr val="FFFF00"/>
                </a:solidFill>
              </a:rPr>
              <a:t>Второе  правило</a:t>
            </a:r>
            <a:r>
              <a:rPr lang="ru-RU" b="1" u="sng" dirty="0">
                <a:solidFill>
                  <a:srgbClr val="FFFF00"/>
                </a:solidFill>
              </a:rPr>
              <a:t>.</a:t>
            </a:r>
            <a:r>
              <a:rPr lang="ru-RU" b="1" dirty="0"/>
              <a:t> Выработайте в себе чувство удовольствия от повседневных дел.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Скажите НЕТ безделью, занимайтесь спортом, учебой, посещайте  различные  кружки,  помогайте  своим родителям  по дому. Итак</a:t>
            </a:r>
            <a:r>
              <a:rPr lang="ru-RU" dirty="0"/>
              <a:t>, скажите, НЕТ безделью и праздному </a:t>
            </a:r>
            <a:r>
              <a:rPr lang="ru-RU" dirty="0" smtClean="0"/>
              <a:t> времяпрепровождению</a:t>
            </a:r>
            <a:r>
              <a:rPr lang="ru-RU" dirty="0"/>
              <a:t>.</a:t>
            </a:r>
          </a:p>
          <a:p>
            <a:r>
              <a:rPr lang="ru-RU" b="1" u="sng" dirty="0" smtClean="0">
                <a:solidFill>
                  <a:srgbClr val="FFFF00"/>
                </a:solidFill>
              </a:rPr>
              <a:t>Третье </a:t>
            </a:r>
            <a:r>
              <a:rPr lang="ru-RU" b="1" u="sng" dirty="0">
                <a:solidFill>
                  <a:srgbClr val="FFFF00"/>
                </a:solidFill>
              </a:rPr>
              <a:t>правило.</a:t>
            </a:r>
            <a:r>
              <a:rPr lang="ru-RU" b="1" dirty="0"/>
              <a:t> Тщательно выбирайте себе друзей.</a:t>
            </a:r>
            <a:endParaRPr lang="ru-RU" dirty="0"/>
          </a:p>
          <a:p>
            <a:r>
              <a:rPr lang="ru-RU" b="1" u="sng" dirty="0" smtClean="0">
                <a:solidFill>
                  <a:srgbClr val="FFFF00"/>
                </a:solidFill>
              </a:rPr>
              <a:t>Правило </a:t>
            </a:r>
            <a:r>
              <a:rPr lang="ru-RU" b="1" u="sng" dirty="0">
                <a:solidFill>
                  <a:srgbClr val="FFFF00"/>
                </a:solidFill>
              </a:rPr>
              <a:t>четвертое.</a:t>
            </a:r>
            <a:r>
              <a:rPr lang="ru-RU" b="1" dirty="0"/>
              <a:t> Скажите НЕТ своей стеснительности и </a:t>
            </a:r>
            <a:r>
              <a:rPr lang="ru-RU" b="1" dirty="0" smtClean="0"/>
              <a:t> неустойчивости</a:t>
            </a:r>
            <a:r>
              <a:rPr lang="ru-RU" b="1" dirty="0"/>
              <a:t>, </a:t>
            </a:r>
            <a:r>
              <a:rPr lang="ru-RU" b="1" dirty="0" smtClean="0"/>
              <a:t> когда  вам </a:t>
            </a:r>
            <a:r>
              <a:rPr lang="ru-RU" b="1" dirty="0"/>
              <a:t>предложат </a:t>
            </a:r>
            <a:r>
              <a:rPr lang="ru-RU" b="1" dirty="0" smtClean="0"/>
              <a:t> наркотики</a:t>
            </a:r>
            <a:r>
              <a:rPr lang="ru-RU" b="1" dirty="0"/>
              <a:t>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Помните,</a:t>
            </a:r>
            <a:r>
              <a:rPr lang="ru-RU" dirty="0">
                <a:solidFill>
                  <a:srgbClr val="92D050"/>
                </a:solidFill>
              </a:rPr>
              <a:t> ваша жизнь дороже всего. Многие стали зависимы, лишь потому, что не смогли отказать в </a:t>
            </a:r>
            <a:r>
              <a:rPr lang="ru-RU" dirty="0" smtClean="0">
                <a:solidFill>
                  <a:srgbClr val="92D050"/>
                </a:solidFill>
              </a:rPr>
              <a:t>первый  </a:t>
            </a:r>
            <a:r>
              <a:rPr lang="ru-RU" dirty="0">
                <a:solidFill>
                  <a:srgbClr val="92D050"/>
                </a:solidFill>
              </a:rPr>
              <a:t>раз. Кто бы вам ни предлагал наркотики, сразу же отказывайтесь. Вы не обязаны всем и каждому объяснять, почему вы отказались, просто скажите «Не хочу и все».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>
                <a:solidFill>
                  <a:srgbClr val="FF5050"/>
                </a:solidFill>
                <a:effectLst/>
                <a:latin typeface="Bookman Old Style" pitchFamily="18" charset="0"/>
              </a:rPr>
              <a:t>4 правила «Нет» наркотикам</a:t>
            </a:r>
            <a:endParaRPr lang="ru-RU" dirty="0">
              <a:solidFill>
                <a:srgbClr val="FF505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957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32" y="3643314"/>
            <a:ext cx="5072098" cy="285752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971256"/>
          </a:xfrm>
        </p:spPr>
        <p:txBody>
          <a:bodyPr/>
          <a:lstStyle/>
          <a:p>
            <a:r>
              <a:rPr lang="ru-RU" b="1" i="1" u="sng" dirty="0"/>
              <a:t>Курение табака (никотинизм</a:t>
            </a:r>
            <a:r>
              <a:rPr lang="ru-RU" i="1" dirty="0"/>
              <a:t>) </a:t>
            </a:r>
            <a:r>
              <a:rPr lang="ru-RU" dirty="0"/>
              <a:t>— вредная привычка, заключающаяся во вдыхании дыма тлеющего табака. Можно сказать, что это одна из форм </a:t>
            </a:r>
            <a:r>
              <a:rPr lang="ru-RU" b="1" dirty="0">
                <a:solidFill>
                  <a:srgbClr val="FFFF00"/>
                </a:solidFill>
              </a:rPr>
              <a:t>токсикомании. </a:t>
            </a:r>
            <a:r>
              <a:rPr lang="ru-RU" dirty="0"/>
              <a:t>Курение оказывает отрицательное влияние на здоровье курильщиков и окружающих лиц.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Курение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65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Bookman Old Style" pitchFamily="18" charset="0"/>
              </a:rPr>
              <a:t>Курение - самая распространенная причина преждевременной смерти и потери работоспособности.</a:t>
            </a:r>
          </a:p>
          <a:p>
            <a:r>
              <a:rPr lang="ru-RU" dirty="0">
                <a:latin typeface="Bookman Old Style" pitchFamily="18" charset="0"/>
              </a:rPr>
              <a:t>В целом в мире</a:t>
            </a: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Bookman Old Style" pitchFamily="18" charset="0"/>
              </a:rPr>
              <a:t>курение убивает более 3 млн</a:t>
            </a:r>
            <a:r>
              <a:rPr lang="ru-RU" b="1" dirty="0" smtClean="0">
                <a:solidFill>
                  <a:schemeClr val="bg1"/>
                </a:solidFill>
                <a:latin typeface="Bookman Old Style" pitchFamily="18" charset="0"/>
              </a:rPr>
              <a:t>. </a:t>
            </a:r>
            <a:r>
              <a:rPr lang="ru-RU" dirty="0" smtClean="0">
                <a:latin typeface="Bookman Old Style" pitchFamily="18" charset="0"/>
              </a:rPr>
              <a:t>человек </a:t>
            </a:r>
            <a:r>
              <a:rPr lang="ru-RU" b="1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в </a:t>
            </a:r>
            <a:r>
              <a:rPr lang="ru-RU" dirty="0">
                <a:latin typeface="Bookman Old Style" pitchFamily="18" charset="0"/>
              </a:rPr>
              <a:t>год и если такая тенденция сохранится, то к 2020 г. это количество может достичь 10 млн. Недавние международные исследования показали, что курение укорачивает жизнь в среднем на </a:t>
            </a:r>
            <a:r>
              <a:rPr lang="ru-RU" b="1" dirty="0">
                <a:latin typeface="Bookman Old Style" pitchFamily="18" charset="0"/>
              </a:rPr>
              <a:t>20-25 лет.</a:t>
            </a:r>
          </a:p>
          <a:p>
            <a:r>
              <a:rPr lang="ru-RU" dirty="0">
                <a:latin typeface="Bookman Old Style" pitchFamily="18" charset="0"/>
              </a:rPr>
              <a:t>На сегодняшний день в России </a:t>
            </a:r>
            <a:r>
              <a:rPr lang="ru-RU" dirty="0" smtClean="0">
                <a:latin typeface="Bookman Old Style" pitchFamily="18" charset="0"/>
              </a:rPr>
              <a:t>курят</a:t>
            </a:r>
          </a:p>
          <a:p>
            <a:pPr>
              <a:buNone/>
            </a:pPr>
            <a:r>
              <a:rPr lang="ru-RU" sz="2500" b="1" dirty="0" smtClean="0">
                <a:solidFill>
                  <a:schemeClr val="bg1"/>
                </a:solidFill>
                <a:latin typeface="Bookman Old Style" pitchFamily="18" charset="0"/>
              </a:rPr>
              <a:t>67</a:t>
            </a:r>
            <a:r>
              <a:rPr lang="ru-RU" sz="2500" b="1" dirty="0">
                <a:solidFill>
                  <a:schemeClr val="bg1"/>
                </a:solidFill>
                <a:latin typeface="Bookman Old Style" pitchFamily="18" charset="0"/>
              </a:rPr>
              <a:t>% мужчин, 40% женщин и 50% </a:t>
            </a:r>
            <a:r>
              <a:rPr lang="ru-RU" sz="2500" b="1" dirty="0" smtClean="0">
                <a:solidFill>
                  <a:schemeClr val="bg1"/>
                </a:solidFill>
                <a:latin typeface="Bookman Old Style" pitchFamily="18" charset="0"/>
              </a:rPr>
              <a:t>подростков</a:t>
            </a:r>
            <a:r>
              <a:rPr lang="ru-RU" sz="2500" b="1" dirty="0">
                <a:solidFill>
                  <a:schemeClr val="bg1"/>
                </a:solidFill>
                <a:latin typeface="Bookman Old Style" pitchFamily="18" charset="0"/>
              </a:rPr>
              <a:t>.</a:t>
            </a:r>
            <a:endParaRPr lang="ru-RU" sz="2500" b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ru-RU" b="1" i="1" dirty="0" smtClean="0">
                <a:latin typeface="Bookman Old Style" pitchFamily="18" charset="0"/>
              </a:rPr>
              <a:t>500 </a:t>
            </a:r>
            <a:r>
              <a:rPr lang="ru-RU" b="1" i="1" dirty="0">
                <a:latin typeface="Bookman Old Style" pitchFamily="18" charset="0"/>
              </a:rPr>
              <a:t>000 человек ежегодно умирают от курения в России. Каждый 10-й умирающий в мире от курения россиянин.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effectLst/>
              </a:rPr>
              <a:t>Общие сведения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47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971256"/>
          </a:xfrm>
        </p:spPr>
        <p:txBody>
          <a:bodyPr/>
          <a:lstStyle/>
          <a:p>
            <a:r>
              <a:rPr lang="ru-RU" dirty="0"/>
              <a:t>Самой грозной расплатой за курение считается рак легких, почек. Серьезную опасность представляет табак для сердца, курение вызывает обизвесткование сосудов, негативное воздействие на потребление кислорода. Никотин – непосредственная причина ампутации ног.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Вред курения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3805981"/>
            <a:ext cx="4104456" cy="27056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8439" y="3798627"/>
            <a:ext cx="3732064" cy="2712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291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3600" b="1" dirty="0" smtClean="0"/>
              <a:t>При  пассивном  курении  некурящий человек  страдает  больше</a:t>
            </a:r>
          </a:p>
        </p:txBody>
      </p:sp>
      <p:pic>
        <p:nvPicPr>
          <p:cNvPr id="11267" name="Picture 5" descr="{60948C64-3001-4DCF-9C4C-9B1925FD6C4A}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14480" y="1857363"/>
            <a:ext cx="6000792" cy="3714777"/>
          </a:xfrm>
        </p:spPr>
      </p:pic>
    </p:spTree>
    <p:extLst>
      <p:ext uri="{BB962C8B-B14F-4D97-AF65-F5344CB8AC3E}">
        <p14:creationId xmlns:p14="http://schemas.microsoft.com/office/powerpoint/2010/main" xmlns="" val="38134011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224" y="3643314"/>
            <a:ext cx="3168352" cy="24482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20459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effectLst/>
              </a:rPr>
              <a:t>Нет  такого  </a:t>
            </a:r>
            <a:r>
              <a:rPr lang="ru-RU" sz="2800" b="1" dirty="0">
                <a:effectLst/>
              </a:rPr>
              <a:t>органа, который </a:t>
            </a:r>
            <a:r>
              <a:rPr lang="ru-RU" sz="2800" b="1" dirty="0" smtClean="0">
                <a:effectLst/>
              </a:rPr>
              <a:t> бы  </a:t>
            </a:r>
            <a:r>
              <a:rPr lang="ru-RU" sz="2800" b="1" dirty="0">
                <a:effectLst/>
              </a:rPr>
              <a:t>не </a:t>
            </a:r>
            <a:r>
              <a:rPr lang="ru-RU" sz="2800" b="1" dirty="0" smtClean="0">
                <a:effectLst/>
              </a:rPr>
              <a:t> поражался </a:t>
            </a:r>
            <a:r>
              <a:rPr lang="ru-RU" sz="2800" b="1" dirty="0">
                <a:effectLst/>
              </a:rPr>
              <a:t>табаком: </a:t>
            </a:r>
            <a:r>
              <a:rPr lang="ru-RU" sz="2800" b="1" dirty="0" smtClean="0">
                <a:effectLst/>
              </a:rPr>
              <a:t>почки  </a:t>
            </a:r>
            <a:r>
              <a:rPr lang="ru-RU" sz="2800" b="1" dirty="0">
                <a:effectLst/>
              </a:rPr>
              <a:t>и </a:t>
            </a:r>
            <a:r>
              <a:rPr lang="ru-RU" sz="2800" b="1" dirty="0" smtClean="0">
                <a:effectLst/>
              </a:rPr>
              <a:t> мочевой  пузырь</a:t>
            </a:r>
            <a:r>
              <a:rPr lang="ru-RU" sz="2800" b="1" dirty="0">
                <a:effectLst/>
              </a:rPr>
              <a:t>, половые железы </a:t>
            </a:r>
            <a:r>
              <a:rPr lang="ru-RU" sz="2800" b="1" dirty="0" smtClean="0">
                <a:effectLst/>
              </a:rPr>
              <a:t> и  кровеносные  сосуды</a:t>
            </a:r>
            <a:r>
              <a:rPr lang="ru-RU" sz="2800" b="1" dirty="0">
                <a:effectLst/>
              </a:rPr>
              <a:t>, головной </a:t>
            </a:r>
            <a:r>
              <a:rPr lang="ru-RU" sz="2800" b="1" dirty="0" smtClean="0">
                <a:effectLst/>
              </a:rPr>
              <a:t> мозг </a:t>
            </a:r>
            <a:r>
              <a:rPr lang="ru-RU" sz="2800" b="1" dirty="0">
                <a:effectLst/>
              </a:rPr>
              <a:t>и печень.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>
                <a:solidFill>
                  <a:schemeClr val="bg1"/>
                </a:solidFill>
                <a:effectLst/>
              </a:rPr>
              <a:t>Смертельная 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 доза  для  взрослого  человека содержится  </a:t>
            </a:r>
            <a:r>
              <a:rPr lang="ru-RU" sz="2800" b="1" dirty="0">
                <a:solidFill>
                  <a:schemeClr val="bg1"/>
                </a:solidFill>
                <a:effectLst/>
              </a:rPr>
              <a:t>в 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 одной  </a:t>
            </a:r>
            <a:r>
              <a:rPr lang="ru-RU" sz="2800" b="1" dirty="0">
                <a:solidFill>
                  <a:schemeClr val="bg1"/>
                </a:solidFill>
                <a:effectLst/>
              </a:rPr>
              <a:t>пачке сигарет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,  </a:t>
            </a:r>
            <a:r>
              <a:rPr lang="ru-RU" sz="2800" b="1" dirty="0">
                <a:solidFill>
                  <a:schemeClr val="bg1"/>
                </a:solidFill>
                <a:effectLst/>
              </a:rPr>
              <a:t>если 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 её выкурить  </a:t>
            </a:r>
            <a:r>
              <a:rPr lang="ru-RU" sz="2800" b="1" dirty="0">
                <a:solidFill>
                  <a:schemeClr val="bg1"/>
                </a:solidFill>
                <a:effectLst/>
              </a:rPr>
              <a:t>сразу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,  </a:t>
            </a:r>
            <a:r>
              <a:rPr lang="ru-RU" sz="2800" b="1" dirty="0">
                <a:solidFill>
                  <a:schemeClr val="bg1"/>
                </a:solidFill>
                <a:effectLst/>
              </a:rPr>
              <a:t>а для 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 подростков  — </a:t>
            </a:r>
            <a:r>
              <a:rPr lang="ru-RU" sz="2800" b="1" dirty="0">
                <a:solidFill>
                  <a:schemeClr val="bg1"/>
                </a:solidFill>
                <a:effectLst/>
              </a:rPr>
              <a:t>полпачки</a:t>
            </a:r>
            <a:r>
              <a:rPr lang="ru-RU" sz="2800" b="1" dirty="0">
                <a:solidFill>
                  <a:srgbClr val="FFFF00"/>
                </a:solidFill>
                <a:effectLst/>
              </a:rPr>
              <a:t>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446" y="3429000"/>
            <a:ext cx="237626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805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{113CC2FF-72B8-49C3-8B82-23BAA4DDAF5D}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28662" y="1428736"/>
            <a:ext cx="7358115" cy="4500594"/>
          </a:xfrm>
        </p:spPr>
      </p:pic>
      <p:sp>
        <p:nvSpPr>
          <p:cNvPr id="3" name="Прямоугольник 2"/>
          <p:cNvSpPr/>
          <p:nvPr/>
        </p:nvSpPr>
        <p:spPr>
          <a:xfrm>
            <a:off x="3214678" y="357166"/>
            <a:ext cx="30000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Алкоголизм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928628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191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latin typeface="Bookman Old Style" pitchFamily="18" charset="0"/>
              </a:rPr>
              <a:t>Считается, что термин </a:t>
            </a:r>
            <a:r>
              <a:rPr lang="ru-RU" i="1" dirty="0">
                <a:latin typeface="Bookman Old Style" pitchFamily="18" charset="0"/>
              </a:rPr>
              <a:t>«</a:t>
            </a:r>
            <a:r>
              <a:rPr lang="ru-RU" i="1" dirty="0" smtClean="0">
                <a:latin typeface="Bookman Old Style" pitchFamily="18" charset="0"/>
              </a:rPr>
              <a:t>ναρκωτικός»(</a:t>
            </a:r>
            <a:r>
              <a:rPr lang="ru-RU" i="1" dirty="0">
                <a:latin typeface="Bookman Old Style" pitchFamily="18" charset="0"/>
              </a:rPr>
              <a:t>наркотик</a:t>
            </a:r>
            <a:r>
              <a:rPr lang="ru-RU" i="1" dirty="0" smtClean="0">
                <a:latin typeface="Bookman Old Style" pitchFamily="18" charset="0"/>
              </a:rPr>
              <a:t>)</a:t>
            </a:r>
          </a:p>
          <a:p>
            <a:pPr marL="0" indent="0" algn="ctr">
              <a:buNone/>
            </a:pPr>
            <a:r>
              <a:rPr lang="ru-RU" dirty="0">
                <a:latin typeface="Bookman Old Style" pitchFamily="18" charset="0"/>
              </a:rPr>
              <a:t> впервые был употреблён греческим целителем </a:t>
            </a: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Гиппократом</a:t>
            </a:r>
            <a:r>
              <a:rPr lang="ru-RU" dirty="0">
                <a:latin typeface="Bookman Old Style" pitchFamily="18" charset="0"/>
              </a:rPr>
              <a:t>, — в частности, для описания веществ, </a:t>
            </a:r>
            <a:r>
              <a:rPr lang="ru-RU" dirty="0" smtClean="0">
                <a:latin typeface="Bookman Old Style" pitchFamily="18" charset="0"/>
              </a:rPr>
              <a:t> вызывающих  потерю чувствительности </a:t>
            </a:r>
            <a:r>
              <a:rPr lang="ru-RU" dirty="0">
                <a:latin typeface="Bookman Old Style" pitchFamily="18" charset="0"/>
              </a:rPr>
              <a:t>или паралич. Данный термин также употреблял выдающийся врач античности Клавдий Гален. В качестве таких веществ Гален, например, упоминал корень </a:t>
            </a:r>
            <a:r>
              <a:rPr lang="ru-RU" dirty="0" smtClean="0">
                <a:latin typeface="Bookman Old Style" pitchFamily="18" charset="0"/>
              </a:rPr>
              <a:t>мандрагоры, </a:t>
            </a:r>
            <a:r>
              <a:rPr lang="ru-RU" dirty="0">
                <a:latin typeface="Bookman Old Style" pitchFamily="18" charset="0"/>
              </a:rPr>
              <a:t>семена эклаты и </a:t>
            </a:r>
            <a:r>
              <a:rPr lang="ru-RU" dirty="0" smtClean="0">
                <a:latin typeface="Bookman Old Style" pitchFamily="18" charset="0"/>
              </a:rPr>
              <a:t>мака</a:t>
            </a:r>
            <a:r>
              <a:rPr lang="ru-RU" dirty="0" smtClean="0">
                <a:solidFill>
                  <a:schemeClr val="tx2"/>
                </a:solidFill>
                <a:latin typeface="Bookman Old Style" pitchFamily="18" charset="0"/>
              </a:rPr>
              <a:t>.</a:t>
            </a:r>
            <a:endParaRPr lang="ru-RU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36306"/>
            <a:ext cx="1748630" cy="2016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453677"/>
            <a:ext cx="1126232" cy="172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525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04800"/>
            <a:ext cx="7186364" cy="747936"/>
          </a:xfrm>
        </p:spPr>
        <p:txBody>
          <a:bodyPr/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00FF"/>
                </a:solidFill>
                <a:latin typeface="Algerian" pitchFamily="82" charset="0"/>
              </a:rPr>
              <a:t>О пьянстве </a:t>
            </a:r>
            <a:r>
              <a:rPr lang="ru-RU" b="1" dirty="0" smtClean="0">
                <a:solidFill>
                  <a:srgbClr val="0000FF"/>
                </a:solidFill>
                <a:latin typeface="Algerian" pitchFamily="82" charset="0"/>
              </a:rPr>
              <a:t>и  алкоголизме.</a:t>
            </a:r>
            <a:endParaRPr lang="ru-RU" b="1" dirty="0">
              <a:solidFill>
                <a:srgbClr val="0000FF"/>
              </a:solidFill>
              <a:latin typeface="Algerian" pitchFamily="82" charset="0"/>
            </a:endParaRPr>
          </a:p>
        </p:txBody>
      </p:sp>
      <p:pic>
        <p:nvPicPr>
          <p:cNvPr id="11267" name="Picture 3" descr="girl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243840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спирт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648200"/>
            <a:ext cx="2565400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подростки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4925" y="381000"/>
            <a:ext cx="12414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429000" y="1341437"/>
            <a:ext cx="37290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 u="sng" dirty="0">
                <a:solidFill>
                  <a:schemeClr val="tx2">
                    <a:lumMod val="75000"/>
                  </a:schemeClr>
                </a:solidFill>
              </a:rPr>
              <a:t>Пьянство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- чрезмерное употребление алкоголя, разрушительно действующее на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человека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228600" y="4437112"/>
            <a:ext cx="4724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 u="sng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Алкоголизм </a:t>
            </a: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– химическая зависимость от алкоголя, приводящая к вынужденному и неумеренному его </a:t>
            </a:r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употреблению.</a:t>
            </a:r>
            <a:endParaRPr lang="ru-RU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 rot="-5400000">
            <a:off x="2514600" y="2269331"/>
            <a:ext cx="914400" cy="609600"/>
          </a:xfrm>
          <a:custGeom>
            <a:avLst/>
            <a:gdLst>
              <a:gd name="T0" fmla="*/ 27650482 w 21600"/>
              <a:gd name="T1" fmla="*/ 0 h 21600"/>
              <a:gd name="T2" fmla="*/ 16589587 w 21600"/>
              <a:gd name="T3" fmla="*/ 5734756 h 21600"/>
              <a:gd name="T4" fmla="*/ 0 w 21600"/>
              <a:gd name="T5" fmla="*/ 14337679 h 21600"/>
              <a:gd name="T6" fmla="*/ 16589587 w 21600"/>
              <a:gd name="T7" fmla="*/ 17204267 h 21600"/>
              <a:gd name="T8" fmla="*/ 33179131 w 21600"/>
              <a:gd name="T9" fmla="*/ 11947398 h 21600"/>
              <a:gd name="T10" fmla="*/ 38709600 w 21600"/>
              <a:gd name="T11" fmla="*/ 5734756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7696200" y="3048000"/>
            <a:ext cx="914400" cy="609600"/>
          </a:xfrm>
          <a:custGeom>
            <a:avLst/>
            <a:gdLst>
              <a:gd name="T0" fmla="*/ 27650482 w 21600"/>
              <a:gd name="T1" fmla="*/ 0 h 21600"/>
              <a:gd name="T2" fmla="*/ 16589587 w 21600"/>
              <a:gd name="T3" fmla="*/ 5734756 h 21600"/>
              <a:gd name="T4" fmla="*/ 0 w 21600"/>
              <a:gd name="T5" fmla="*/ 14337679 h 21600"/>
              <a:gd name="T6" fmla="*/ 16589587 w 21600"/>
              <a:gd name="T7" fmla="*/ 17204267 h 21600"/>
              <a:gd name="T8" fmla="*/ 33179131 w 21600"/>
              <a:gd name="T9" fmla="*/ 11947398 h 21600"/>
              <a:gd name="T10" fmla="*/ 38709600 w 21600"/>
              <a:gd name="T11" fmla="*/ 5734756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>
            <a:off x="5105400" y="5178008"/>
            <a:ext cx="990600" cy="457200"/>
          </a:xfrm>
          <a:prstGeom prst="rightArrow">
            <a:avLst>
              <a:gd name="adj1" fmla="val 50000"/>
              <a:gd name="adj2" fmla="val 54167"/>
            </a:avLst>
          </a:pr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82" name="AutoShape 18"/>
          <p:cNvSpPr>
            <a:spLocks noChangeArrowheads="1"/>
          </p:cNvSpPr>
          <p:nvPr/>
        </p:nvSpPr>
        <p:spPr bwMode="auto">
          <a:xfrm>
            <a:off x="1104900" y="3638729"/>
            <a:ext cx="685800" cy="609600"/>
          </a:xfrm>
          <a:prstGeom prst="octagon">
            <a:avLst>
              <a:gd name="adj" fmla="val 223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1.</a:t>
            </a:r>
          </a:p>
        </p:txBody>
      </p:sp>
      <p:sp>
        <p:nvSpPr>
          <p:cNvPr id="11283" name="AutoShape 19"/>
          <p:cNvSpPr>
            <a:spLocks noChangeArrowheads="1"/>
          </p:cNvSpPr>
          <p:nvPr/>
        </p:nvSpPr>
        <p:spPr bwMode="auto">
          <a:xfrm>
            <a:off x="7239000" y="2362200"/>
            <a:ext cx="685800" cy="60960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2.</a:t>
            </a:r>
          </a:p>
        </p:txBody>
      </p:sp>
      <p:sp>
        <p:nvSpPr>
          <p:cNvPr id="11284" name="AutoShape 20"/>
          <p:cNvSpPr>
            <a:spLocks noChangeArrowheads="1"/>
          </p:cNvSpPr>
          <p:nvPr/>
        </p:nvSpPr>
        <p:spPr bwMode="auto">
          <a:xfrm>
            <a:off x="5638800" y="6019800"/>
            <a:ext cx="685800" cy="60960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3.</a:t>
            </a: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2819400" y="3048000"/>
            <a:ext cx="4559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tencil" pitchFamily="8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tencil" pitchFamily="82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</a:rPr>
              <a:t>Выявлено три важных фактора, связанных с высоким риском развития алкоголизма</a:t>
            </a:r>
          </a:p>
        </p:txBody>
      </p:sp>
    </p:spTree>
    <p:extLst>
      <p:ext uri="{BB962C8B-B14F-4D97-AF65-F5344CB8AC3E}">
        <p14:creationId xmlns:p14="http://schemas.microsoft.com/office/powerpoint/2010/main" xmlns="" val="404794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utoUpdateAnimBg="0"/>
      <p:bldP spid="11277" grpId="0" autoUpdateAnimBg="0"/>
      <p:bldP spid="11278" grpId="0" animBg="1"/>
      <p:bldP spid="11279" grpId="0" animBg="1"/>
      <p:bldP spid="11280" grpId="0" animBg="1"/>
      <p:bldP spid="11282" grpId="0" animBg="1" autoUpdateAnimBg="0"/>
      <p:bldP spid="11283" grpId="0" animBg="1" autoUpdateAnimBg="0"/>
      <p:bldP spid="11284" grpId="0" animBg="1" autoUpdateAnimBg="0"/>
      <p:bldP spid="1128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b="1" dirty="0" smtClean="0">
                <a:solidFill>
                  <a:schemeClr val="bg1"/>
                </a:solidFill>
              </a:rPr>
              <a:t>Влияние  алкоголя  на организм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Хронический  гастрит  желудка</a:t>
            </a:r>
          </a:p>
          <a:p>
            <a:pPr eaLnBrk="1" hangingPunct="1"/>
            <a:r>
              <a:rPr lang="ru-RU" sz="3600" dirty="0" smtClean="0"/>
              <a:t>Развивается  цирроз  печени</a:t>
            </a:r>
          </a:p>
          <a:p>
            <a:pPr eaLnBrk="1" hangingPunct="1">
              <a:buFontTx/>
              <a:buNone/>
            </a:pPr>
            <a:r>
              <a:rPr lang="ru-RU" sz="3600" dirty="0" smtClean="0"/>
              <a:t> ( разрушение печени)</a:t>
            </a:r>
          </a:p>
          <a:p>
            <a:pPr eaLnBrk="1" hangingPunct="1"/>
            <a:r>
              <a:rPr lang="ru-RU" sz="3600" dirty="0" smtClean="0"/>
              <a:t>Воздействует  на  головной  мозг</a:t>
            </a:r>
          </a:p>
          <a:p>
            <a:pPr eaLnBrk="1" hangingPunct="1"/>
            <a:r>
              <a:rPr lang="ru-RU" sz="3600" dirty="0" smtClean="0"/>
              <a:t>Ускорение биологического старения</a:t>
            </a:r>
          </a:p>
          <a:p>
            <a:pPr eaLnBrk="1" hangingPunct="1"/>
            <a:r>
              <a:rPr lang="ru-RU" sz="3600" dirty="0" smtClean="0"/>
              <a:t>Приводит  к  развитию  алкоголизма </a:t>
            </a:r>
          </a:p>
        </p:txBody>
      </p:sp>
    </p:spTree>
    <p:extLst>
      <p:ext uri="{BB962C8B-B14F-4D97-AF65-F5344CB8AC3E}">
        <p14:creationId xmlns:p14="http://schemas.microsoft.com/office/powerpoint/2010/main" xmlns="" val="3122709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{98FD7FE8-D60D-423A-9DA8-38886AD4623F}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3850" y="292100"/>
            <a:ext cx="8424863" cy="6376988"/>
          </a:xfrm>
        </p:spPr>
      </p:pic>
    </p:spTree>
    <p:extLst>
      <p:ext uri="{BB962C8B-B14F-4D97-AF65-F5344CB8AC3E}">
        <p14:creationId xmlns:p14="http://schemas.microsoft.com/office/powerpoint/2010/main" xmlns="" val="21769162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3645024"/>
            <a:ext cx="2448272" cy="16561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8403465" cy="155809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/>
              </a:rPr>
              <a:t/>
            </a:r>
            <a:br>
              <a:rPr lang="ru-RU" sz="2800" b="1" dirty="0" smtClean="0">
                <a:solidFill>
                  <a:srgbClr val="FFFF00"/>
                </a:solidFill>
                <a:effectLst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</a:rPr>
              <a:t>Не  испытывай  судьбу,  скажи  курению, алкоголю   и  наркотикам  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НЕТ!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3212976"/>
            <a:ext cx="2258566" cy="1656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4581128"/>
            <a:ext cx="1656184" cy="16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681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2643182"/>
            <a:ext cx="62223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  ЗА  ВНИМАНИЕ !!!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309634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НАРКОТИК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в широком </a:t>
            </a:r>
            <a:r>
              <a:rPr lang="ru-RU" sz="3200" b="1" dirty="0" smtClean="0"/>
              <a:t> смысле </a:t>
            </a:r>
            <a:r>
              <a:rPr lang="ru-RU" sz="3200" b="1" dirty="0"/>
              <a:t>- психоактивное средство</a:t>
            </a:r>
            <a:r>
              <a:rPr lang="ru-RU" sz="3200" b="1" dirty="0" smtClean="0"/>
              <a:t>,   снижающее   </a:t>
            </a:r>
            <a:r>
              <a:rPr lang="ru-RU" sz="3200" b="1" dirty="0">
                <a:solidFill>
                  <a:schemeClr val="tx1"/>
                </a:solidFill>
              </a:rPr>
              <a:t>физическую </a:t>
            </a:r>
            <a:r>
              <a:rPr lang="ru-RU" sz="3200" b="1" dirty="0" smtClean="0">
                <a:solidFill>
                  <a:schemeClr val="tx1"/>
                </a:solidFill>
              </a:rPr>
              <a:t> и умственную   </a:t>
            </a:r>
            <a:r>
              <a:rPr lang="ru-RU" sz="3200" b="1" dirty="0">
                <a:solidFill>
                  <a:schemeClr val="tx1"/>
                </a:solidFill>
              </a:rPr>
              <a:t>активность, </a:t>
            </a:r>
            <a:r>
              <a:rPr lang="ru-RU" sz="3200" b="1" dirty="0" smtClean="0">
                <a:solidFill>
                  <a:schemeClr val="tx1"/>
                </a:solidFill>
              </a:rPr>
              <a:t> притупляющее боль  и  </a:t>
            </a:r>
            <a:r>
              <a:rPr lang="ru-RU" sz="3200" b="1" dirty="0">
                <a:solidFill>
                  <a:schemeClr val="tx1"/>
                </a:solidFill>
              </a:rPr>
              <a:t>оказывающее </a:t>
            </a:r>
            <a:r>
              <a:rPr lang="ru-RU" sz="3200" b="1" dirty="0" smtClean="0">
                <a:solidFill>
                  <a:schemeClr val="tx1"/>
                </a:solidFill>
              </a:rPr>
              <a:t>  успокаивающее  </a:t>
            </a:r>
            <a:r>
              <a:rPr lang="ru-RU" sz="3200" b="1" dirty="0">
                <a:solidFill>
                  <a:schemeClr val="tx1"/>
                </a:solidFill>
              </a:rPr>
              <a:t>и снотворное </a:t>
            </a:r>
            <a:r>
              <a:rPr lang="ru-RU" sz="3200" b="1" dirty="0" smtClean="0">
                <a:solidFill>
                  <a:schemeClr val="tx1"/>
                </a:solidFill>
              </a:rPr>
              <a:t>  действие.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4365104"/>
            <a:ext cx="2100202" cy="15642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4429132"/>
            <a:ext cx="2143125" cy="150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214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0430" y="4572008"/>
            <a:ext cx="2738412" cy="187458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3960440"/>
          </a:xfrm>
        </p:spPr>
        <p:txBody>
          <a:bodyPr>
            <a:noAutofit/>
          </a:bodyPr>
          <a:lstStyle/>
          <a:p>
            <a:pPr algn="just"/>
            <a:r>
              <a:rPr lang="ru-RU" sz="3200" dirty="0">
                <a:solidFill>
                  <a:schemeClr val="tx1"/>
                </a:solidFill>
                <a:effectLst/>
              </a:rPr>
              <a:t>Наркотики разрушают и уносят миллионы жизней каждый год. Наркотики стали для многих частью их жизни. Около </a:t>
            </a:r>
            <a:r>
              <a:rPr lang="ru-RU" sz="32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b="1" dirty="0" smtClean="0">
                <a:solidFill>
                  <a:srgbClr val="FF0000"/>
                </a:solidFill>
                <a:effectLst/>
              </a:rPr>
              <a:t>200 </a:t>
            </a:r>
            <a:r>
              <a:rPr lang="ru-RU" sz="3200" b="1" dirty="0">
                <a:solidFill>
                  <a:srgbClr val="FF0000"/>
                </a:solidFill>
                <a:effectLst/>
              </a:rPr>
              <a:t>миллионов </a:t>
            </a:r>
            <a:r>
              <a:rPr lang="ru-RU" sz="3200" dirty="0">
                <a:solidFill>
                  <a:schemeClr val="tx1"/>
                </a:solidFill>
                <a:effectLst/>
              </a:rPr>
              <a:t>человек во всем мире </a:t>
            </a:r>
            <a:r>
              <a:rPr lang="ru-RU" sz="3200" b="1" dirty="0">
                <a:solidFill>
                  <a:schemeClr val="tx1"/>
                </a:solidFill>
                <a:effectLst/>
              </a:rPr>
              <a:t>связали</a:t>
            </a:r>
            <a:r>
              <a:rPr lang="ru-RU" sz="3200" dirty="0">
                <a:solidFill>
                  <a:schemeClr val="tx1"/>
                </a:solidFill>
                <a:effectLst/>
              </a:rPr>
              <a:t> свою </a:t>
            </a:r>
            <a:r>
              <a:rPr lang="ru-RU" sz="3200" b="1" dirty="0">
                <a:solidFill>
                  <a:schemeClr val="tx1"/>
                </a:solidFill>
                <a:effectLst/>
              </a:rPr>
              <a:t>жизнь и наркотики</a:t>
            </a:r>
            <a:r>
              <a:rPr lang="ru-RU" sz="3200" dirty="0">
                <a:solidFill>
                  <a:schemeClr val="tx1"/>
                </a:solidFill>
                <a:effectLst/>
              </a:rPr>
              <a:t>. Большинство молодежи даже не понимает в полной мере какой вред они наносят себе и своим </a:t>
            </a:r>
            <a:r>
              <a:rPr lang="ru-RU" sz="3200" dirty="0" smtClean="0">
                <a:solidFill>
                  <a:schemeClr val="tx1"/>
                </a:solidFill>
                <a:effectLst/>
              </a:rPr>
              <a:t>близким  с  очередной  </a:t>
            </a:r>
            <a:r>
              <a:rPr lang="ru-RU" sz="3200" dirty="0">
                <a:solidFill>
                  <a:schemeClr val="tx1"/>
                </a:solidFill>
                <a:effectLst/>
              </a:rPr>
              <a:t>дозой.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947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B0F0"/>
                </a:solidFill>
              </a:rPr>
              <a:t>Наркотики можно разделить на следующие группы:</a:t>
            </a:r>
          </a:p>
          <a:p>
            <a:r>
              <a:rPr lang="ru-RU" dirty="0"/>
              <a:t>1</a:t>
            </a:r>
            <a:r>
              <a:rPr lang="ru-RU" dirty="0" smtClean="0"/>
              <a:t>.  </a:t>
            </a:r>
            <a:r>
              <a:rPr lang="ru-RU" dirty="0">
                <a:solidFill>
                  <a:srgbClr val="92D050"/>
                </a:solidFill>
              </a:rPr>
              <a:t>Производные конопли </a:t>
            </a:r>
            <a:r>
              <a:rPr lang="ru-RU" dirty="0"/>
              <a:t>(наркотики , изготовленные из конопли)</a:t>
            </a:r>
          </a:p>
          <a:p>
            <a:r>
              <a:rPr lang="ru-RU" dirty="0"/>
              <a:t>2.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92D050"/>
                </a:solidFill>
              </a:rPr>
              <a:t>Опиатные </a:t>
            </a:r>
            <a:r>
              <a:rPr lang="ru-RU" dirty="0">
                <a:solidFill>
                  <a:srgbClr val="92D050"/>
                </a:solidFill>
              </a:rPr>
              <a:t>наркотики </a:t>
            </a:r>
            <a:r>
              <a:rPr lang="ru-RU" dirty="0"/>
              <a:t>(наркотики, изготовленные из мака или действующие сходным с ним образом)</a:t>
            </a:r>
          </a:p>
          <a:p>
            <a:r>
              <a:rPr lang="ru-RU" dirty="0"/>
              <a:t>3.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92D050"/>
                </a:solidFill>
              </a:rPr>
              <a:t>Психостимуляторные </a:t>
            </a:r>
            <a:r>
              <a:rPr lang="ru-RU" dirty="0">
                <a:solidFill>
                  <a:srgbClr val="92D050"/>
                </a:solidFill>
              </a:rPr>
              <a:t>наркот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ики </a:t>
            </a:r>
            <a:r>
              <a:rPr lang="ru-RU" dirty="0"/>
              <a:t>(это такие наркотики, как кокаин, эфедрон, фенамин)</a:t>
            </a:r>
          </a:p>
          <a:p>
            <a:r>
              <a:rPr lang="ru-RU" dirty="0"/>
              <a:t>4.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92D050"/>
                </a:solidFill>
              </a:rPr>
              <a:t>Галлюциногеные </a:t>
            </a:r>
            <a:r>
              <a:rPr lang="ru-RU" dirty="0">
                <a:solidFill>
                  <a:srgbClr val="92D050"/>
                </a:solidFill>
              </a:rPr>
              <a:t>наркотики </a:t>
            </a:r>
            <a:r>
              <a:rPr lang="ru-RU" dirty="0"/>
              <a:t>(синтетические наркотики - ЛСД и наркотики природного происхождения - из грибов).</a:t>
            </a:r>
          </a:p>
          <a:p>
            <a:r>
              <a:rPr lang="ru-RU" dirty="0"/>
              <a:t>5. </a:t>
            </a:r>
            <a:r>
              <a:rPr lang="ru-RU" dirty="0">
                <a:solidFill>
                  <a:srgbClr val="92D050"/>
                </a:solidFill>
              </a:rPr>
              <a:t>Снотворно - седативные наркотики </a:t>
            </a:r>
            <a:r>
              <a:rPr lang="ru-RU" dirty="0"/>
              <a:t>("седативные" наркотики - значит успокаивающие препараты).</a:t>
            </a:r>
          </a:p>
          <a:p>
            <a:r>
              <a:rPr lang="ru-RU" dirty="0"/>
              <a:t>6</a:t>
            </a:r>
            <a:r>
              <a:rPr lang="ru-RU" dirty="0" smtClean="0"/>
              <a:t>. </a:t>
            </a:r>
            <a:r>
              <a:rPr lang="ru-RU" dirty="0" smtClean="0">
                <a:solidFill>
                  <a:srgbClr val="92D050"/>
                </a:solidFill>
              </a:rPr>
              <a:t>ЛВНД </a:t>
            </a:r>
            <a:r>
              <a:rPr lang="ru-RU" dirty="0">
                <a:solidFill>
                  <a:srgbClr val="92D050"/>
                </a:solidFill>
              </a:rPr>
              <a:t>наркотики - летучие вещества </a:t>
            </a:r>
            <a:r>
              <a:rPr lang="ru-RU" dirty="0"/>
              <a:t>(такие </a:t>
            </a:r>
            <a:r>
              <a:rPr lang="ru-RU" dirty="0" smtClean="0"/>
              <a:t> наркотики, как </a:t>
            </a:r>
            <a:r>
              <a:rPr lang="ru-RU" dirty="0"/>
              <a:t>бензин, клей "Момент" и пр.).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731" y="181795"/>
            <a:ext cx="1584176" cy="12241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221784"/>
            <a:ext cx="1872208" cy="12241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210723"/>
            <a:ext cx="1905000" cy="1246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221784"/>
            <a:ext cx="1981994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37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971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Теперь о том, какой вред наносит употребление наркотиков физическому здоровью </a:t>
            </a:r>
            <a:r>
              <a:rPr lang="ru-RU" dirty="0" smtClean="0"/>
              <a:t>человека.</a:t>
            </a:r>
          </a:p>
          <a:p>
            <a:pPr marL="0" indent="0">
              <a:buNone/>
            </a:pPr>
            <a:r>
              <a:rPr lang="ru-RU" dirty="0" smtClean="0"/>
              <a:t> Все </a:t>
            </a:r>
            <a:r>
              <a:rPr lang="ru-RU" dirty="0"/>
              <a:t>наркотики независимо от пути введения в организм в большей или меньшей степени обязательно повреждают:</a:t>
            </a:r>
          </a:p>
          <a:p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нервную систему (в том числе головной мозг);</a:t>
            </a:r>
          </a:p>
          <a:p>
            <a:r>
              <a:rPr lang="ru-RU" dirty="0">
                <a:solidFill>
                  <a:srgbClr val="92D050"/>
                </a:solidFill>
              </a:rPr>
              <a:t>- иммунную систему;</a:t>
            </a:r>
          </a:p>
          <a:p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- печень;</a:t>
            </a:r>
          </a:p>
          <a:p>
            <a:r>
              <a:rPr lang="ru-RU" dirty="0">
                <a:solidFill>
                  <a:srgbClr val="C00000"/>
                </a:solidFill>
              </a:rPr>
              <a:t>- сердце;</a:t>
            </a:r>
          </a:p>
          <a:p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- легкие.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Вред от наркотиков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4365104"/>
            <a:ext cx="1790700" cy="1428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95484" t="-142517" r="128968" b="142517"/>
          <a:stretch/>
        </p:blipFill>
        <p:spPr>
          <a:xfrm>
            <a:off x="3143250" y="2719387"/>
            <a:ext cx="1900698" cy="14192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097" r="36581"/>
          <a:stretch/>
        </p:blipFill>
        <p:spPr>
          <a:xfrm>
            <a:off x="6228184" y="4737257"/>
            <a:ext cx="1900698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63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{D9F07142-893E-4CD8-BBB3-5B9F270B2188}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95288" y="188913"/>
            <a:ext cx="8280400" cy="6553200"/>
          </a:xfrm>
        </p:spPr>
      </p:pic>
    </p:spTree>
    <p:extLst>
      <p:ext uri="{BB962C8B-B14F-4D97-AF65-F5344CB8AC3E}">
        <p14:creationId xmlns:p14="http://schemas.microsoft.com/office/powerpoint/2010/main" xmlns="" val="1301943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9" y="332656"/>
            <a:ext cx="8496942" cy="6192688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410445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Наркотики  </a:t>
            </a:r>
            <a:r>
              <a:rPr lang="ru-RU" sz="2800" dirty="0"/>
              <a:t>требуют </a:t>
            </a:r>
            <a:r>
              <a:rPr lang="ru-RU" sz="2800" dirty="0" smtClean="0"/>
              <a:t> </a:t>
            </a:r>
            <a:r>
              <a:rPr lang="ru-RU" sz="2800" b="1" dirty="0" smtClean="0"/>
              <a:t>постепенного  </a:t>
            </a:r>
            <a:r>
              <a:rPr lang="ru-RU" sz="2800" b="1" dirty="0"/>
              <a:t>увеличения приема. </a:t>
            </a:r>
            <a:r>
              <a:rPr lang="ru-RU" sz="2800" dirty="0"/>
              <a:t>Наркотики истинные оковы тьмы, наркотики ставят человека в безвыходное положение. Наркотики делают человека рабом.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GlowDiffused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658" y="4435285"/>
            <a:ext cx="3072813" cy="209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6157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22892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effectLst/>
              </a:rPr>
              <a:t>Самый страшный  спутник  наркоманов - </a:t>
            </a:r>
            <a:r>
              <a:rPr lang="ru-RU" sz="3300" b="1" dirty="0" smtClean="0">
                <a:solidFill>
                  <a:schemeClr val="bg1"/>
                </a:solidFill>
                <a:effectLst/>
              </a:rPr>
              <a:t>СПИД </a:t>
            </a:r>
            <a:r>
              <a:rPr lang="ru-RU" sz="3100" b="1" dirty="0" smtClean="0">
                <a:effectLst/>
              </a:rPr>
              <a:t>(заражение  происходит  через   иглу, когда шприц  идет “по кругу”). Сегодня можно говорить уже об эпидемии этой болезни.</a:t>
            </a:r>
            <a:r>
              <a:rPr lang="ru-RU" sz="2700" dirty="0" smtClean="0">
                <a:effectLst/>
              </a:rPr>
              <a:t/>
            </a:r>
            <a:br>
              <a:rPr lang="ru-RU" sz="2700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sz="2700" dirty="0" smtClean="0">
                <a:solidFill>
                  <a:srgbClr val="000000"/>
                </a:solidFill>
                <a:effectLst/>
                <a:latin typeface="Arial"/>
              </a:rPr>
              <a:t>По</a:t>
            </a:r>
            <a:r>
              <a:rPr lang="ru-RU" sz="2700" dirty="0">
                <a:solidFill>
                  <a:srgbClr val="000000"/>
                </a:solidFill>
                <a:effectLst/>
                <a:latin typeface="Arial"/>
              </a:rPr>
              <a:t> некоторым данным, </a:t>
            </a:r>
            <a:r>
              <a:rPr lang="ru-RU" sz="2700" b="1" dirty="0">
                <a:solidFill>
                  <a:srgbClr val="FFFF00"/>
                </a:solidFill>
                <a:effectLst/>
                <a:latin typeface="Arial"/>
              </a:rPr>
              <a:t>до 80</a:t>
            </a:r>
            <a:r>
              <a:rPr lang="ru-RU" sz="2700" b="1" dirty="0" smtClean="0">
                <a:solidFill>
                  <a:srgbClr val="FFFF00"/>
                </a:solidFill>
                <a:effectLst/>
                <a:latin typeface="Arial"/>
              </a:rPr>
              <a:t>%  </a:t>
            </a:r>
            <a:r>
              <a:rPr lang="ru-RU" sz="2700" b="1" dirty="0" smtClean="0"/>
              <a:t>ВИЧ-инфицированных </a:t>
            </a:r>
            <a:r>
              <a:rPr lang="ru-RU" sz="2700" dirty="0" smtClean="0">
                <a:solidFill>
                  <a:srgbClr val="000000"/>
                </a:solidFill>
                <a:effectLst/>
                <a:latin typeface="Arial"/>
              </a:rPr>
              <a:t>—</a:t>
            </a:r>
            <a:r>
              <a:rPr lang="ru-RU" sz="2700" dirty="0">
                <a:solidFill>
                  <a:srgbClr val="000000"/>
                </a:solidFill>
                <a:effectLst/>
                <a:latin typeface="Arial"/>
              </a:rPr>
              <a:t> наркоманы. Есть и такие цифры один шприцевый наркоман за год может заразить СПИДом </a:t>
            </a:r>
            <a:r>
              <a:rPr lang="ru-RU" sz="2700" b="1" dirty="0">
                <a:solidFill>
                  <a:srgbClr val="FFFF00"/>
                </a:solidFill>
                <a:effectLst/>
                <a:latin typeface="Arial"/>
              </a:rPr>
              <a:t>около 100 человек</a:t>
            </a:r>
            <a:r>
              <a:rPr lang="ru-RU" sz="2700" dirty="0">
                <a:solidFill>
                  <a:srgbClr val="000000"/>
                </a:solidFill>
                <a:effectLst/>
                <a:latin typeface="Arial"/>
              </a:rPr>
              <a:t>, в том числе и тех, кто наркотики не потребляет. В последнее время выросло число </a:t>
            </a:r>
            <a:r>
              <a:rPr lang="ru-RU" sz="2700" dirty="0" smtClean="0">
                <a:solidFill>
                  <a:srgbClr val="000000"/>
                </a:solidFill>
                <a:effectLst/>
                <a:latin typeface="Arial"/>
              </a:rPr>
              <a:t>инфицированных  </a:t>
            </a:r>
            <a:r>
              <a:rPr lang="ru-RU" sz="2700" b="1" dirty="0" smtClean="0"/>
              <a:t>женщин-наркоманок.  </a:t>
            </a:r>
            <a:r>
              <a:rPr lang="ru-RU" sz="2700" dirty="0" smtClean="0">
                <a:solidFill>
                  <a:srgbClr val="000000"/>
                </a:solidFill>
                <a:effectLst/>
                <a:latin typeface="Arial"/>
              </a:rPr>
              <a:t>Ребенок</a:t>
            </a:r>
            <a:r>
              <a:rPr lang="ru-RU" sz="2700" dirty="0">
                <a:solidFill>
                  <a:srgbClr val="000000"/>
                </a:solidFill>
                <a:effectLst/>
                <a:latin typeface="Arial"/>
              </a:rPr>
              <a:t>, родившийся у такой матери, часто получает от нее вирус СПИД и</a:t>
            </a:r>
            <a:r>
              <a:rPr lang="ru-RU" sz="2700" b="1" dirty="0">
                <a:solidFill>
                  <a:srgbClr val="FF0000"/>
                </a:solidFill>
                <a:effectLst/>
                <a:latin typeface="Arial"/>
              </a:rPr>
              <a:t> </a:t>
            </a:r>
            <a:r>
              <a:rPr lang="ru-RU" sz="2700" b="1" dirty="0">
                <a:solidFill>
                  <a:srgbClr val="FFFF00"/>
                </a:solidFill>
                <a:effectLst/>
                <a:latin typeface="Arial"/>
              </a:rPr>
              <a:t>погибает в первые 5 — 6 лет своей </a:t>
            </a:r>
            <a:r>
              <a:rPr lang="ru-RU" sz="2700" b="1" dirty="0" smtClean="0">
                <a:solidFill>
                  <a:srgbClr val="FFFF00"/>
                </a:solidFill>
                <a:effectLst/>
                <a:latin typeface="Arial"/>
              </a:rPr>
              <a:t>жизни.</a:t>
            </a:r>
            <a:r>
              <a:rPr lang="ru-RU" b="1" dirty="0">
                <a:solidFill>
                  <a:srgbClr val="FF0000"/>
                </a:solidFill>
                <a:effectLst/>
                <a:latin typeface="Arial"/>
              </a:rPr>
              <a:t/>
            </a:r>
            <a:br>
              <a:rPr lang="ru-RU" b="1" dirty="0">
                <a:solidFill>
                  <a:srgbClr val="FF0000"/>
                </a:solidFill>
                <a:effectLst/>
                <a:latin typeface="Arial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090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340</TotalTime>
  <Words>598</Words>
  <Application>Microsoft Office PowerPoint</Application>
  <PresentationFormat>Экран (4:3)</PresentationFormat>
  <Paragraphs>64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Бумажная</vt:lpstr>
      <vt:lpstr>Слайд 1</vt:lpstr>
      <vt:lpstr>Слайд 2</vt:lpstr>
      <vt:lpstr>НАРКОТИК в широком  смысле - психоактивное средство,   снижающее   физическую  и умственную   активность,  притупляющее боль  и  оказывающее   успокаивающее  и снотворное   действие.</vt:lpstr>
      <vt:lpstr>Наркотики разрушают и уносят миллионы жизней каждый год. Наркотики стали для многих частью их жизни. Около  200 миллионов человек во всем мире связали свою жизнь и наркотики. Большинство молодежи даже не понимает в полной мере какой вред они наносят себе и своим близким  с  очередной  дозой.</vt:lpstr>
      <vt:lpstr>Слайд 5</vt:lpstr>
      <vt:lpstr>Вред от наркотиков</vt:lpstr>
      <vt:lpstr>Слайд 7</vt:lpstr>
      <vt:lpstr>Слайд 8</vt:lpstr>
      <vt:lpstr>Самый страшный  спутник  наркоманов - СПИД (заражение  происходит  через   иглу, когда шприц  идет “по кругу”). Сегодня можно говорить уже об эпидемии этой болезни.  По некоторым данным, до 80%  ВИЧ-инфицированных — наркоманы. Есть и такие цифры один шприцевый наркоман за год может заразить СПИДом около 100 человек, в том числе и тех, кто наркотики не потребляет. В последнее время выросло число инфицированных  женщин-наркоманок.  Ребенок, родившийся у такой матери, часто получает от нее вирус СПИД и погибает в первые 5 — 6 лет своей жизни. </vt:lpstr>
      <vt:lpstr>Последствия</vt:lpstr>
      <vt:lpstr> Жизнь наркомана, солдат воевавший в Афганистане еще при СССР, именно там он начал употреблять наркотики. По его словам нет ничего лучшего, чем наркотики. </vt:lpstr>
      <vt:lpstr>Фотографии людей до и после того, как они начали принимать наркотики</vt:lpstr>
      <vt:lpstr>4 правила «Нет» наркотикам</vt:lpstr>
      <vt:lpstr>Курение</vt:lpstr>
      <vt:lpstr>Общие сведения</vt:lpstr>
      <vt:lpstr>Вред курения</vt:lpstr>
      <vt:lpstr>При  пассивном  курении  некурящий человек  страдает  больше</vt:lpstr>
      <vt:lpstr>Нет  такого  органа, который  бы  не  поражался табаком: почки  и  мочевой  пузырь, половые железы  и  кровеносные  сосуды, головной  мозг и печень. Смертельная  доза  для  взрослого  человека содержится  в  одной  пачке сигарет,  если  её выкурить  сразу,  а для  подростков  — полпачки.</vt:lpstr>
      <vt:lpstr>Слайд 19</vt:lpstr>
      <vt:lpstr>О пьянстве и  алкоголизме.</vt:lpstr>
      <vt:lpstr>Влияние  алкоголя  на организм</vt:lpstr>
      <vt:lpstr>Слайд 22</vt:lpstr>
      <vt:lpstr> Не  испытывай  судьбу,  скажи  курению, алкоголю   и  наркотикам  НЕТ!</vt:lpstr>
      <vt:lpstr>Слайд 24</vt:lpstr>
    </vt:vector>
  </TitlesOfParts>
  <Company>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Наркотики и курение</dc:title>
  <dc:creator>User</dc:creator>
  <cp:lastModifiedBy>Магнат</cp:lastModifiedBy>
  <cp:revision>50</cp:revision>
  <dcterms:created xsi:type="dcterms:W3CDTF">2013-10-01T15:39:51Z</dcterms:created>
  <dcterms:modified xsi:type="dcterms:W3CDTF">2019-11-17T16:50:29Z</dcterms:modified>
</cp:coreProperties>
</file>